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2"/>
  </p:notesMasterIdLst>
  <p:sldIdLst>
    <p:sldId id="436" r:id="rId2"/>
    <p:sldId id="635" r:id="rId3"/>
    <p:sldId id="743" r:id="rId4"/>
    <p:sldId id="744" r:id="rId5"/>
    <p:sldId id="745" r:id="rId6"/>
    <p:sldId id="621" r:id="rId7"/>
    <p:sldId id="623" r:id="rId8"/>
    <p:sldId id="551" r:id="rId9"/>
    <p:sldId id="636" r:id="rId10"/>
    <p:sldId id="672" r:id="rId11"/>
    <p:sldId id="673" r:id="rId12"/>
    <p:sldId id="674" r:id="rId13"/>
    <p:sldId id="675" r:id="rId14"/>
    <p:sldId id="676" r:id="rId15"/>
    <p:sldId id="677" r:id="rId16"/>
    <p:sldId id="678" r:id="rId17"/>
    <p:sldId id="679" r:id="rId18"/>
    <p:sldId id="680" r:id="rId19"/>
    <p:sldId id="682" r:id="rId20"/>
    <p:sldId id="683" r:id="rId21"/>
    <p:sldId id="693" r:id="rId22"/>
    <p:sldId id="694" r:id="rId23"/>
    <p:sldId id="695" r:id="rId24"/>
    <p:sldId id="681" r:id="rId25"/>
    <p:sldId id="699" r:id="rId26"/>
    <p:sldId id="700" r:id="rId27"/>
    <p:sldId id="701" r:id="rId28"/>
    <p:sldId id="702" r:id="rId29"/>
    <p:sldId id="703" r:id="rId30"/>
    <p:sldId id="704" r:id="rId31"/>
    <p:sldId id="705" r:id="rId32"/>
    <p:sldId id="706" r:id="rId33"/>
    <p:sldId id="707" r:id="rId34"/>
    <p:sldId id="708" r:id="rId35"/>
    <p:sldId id="709" r:id="rId36"/>
    <p:sldId id="710" r:id="rId37"/>
    <p:sldId id="711" r:id="rId38"/>
    <p:sldId id="712" r:id="rId39"/>
    <p:sldId id="713" r:id="rId40"/>
    <p:sldId id="714" r:id="rId41"/>
    <p:sldId id="715" r:id="rId42"/>
    <p:sldId id="716" r:id="rId43"/>
    <p:sldId id="717" r:id="rId44"/>
    <p:sldId id="718" r:id="rId45"/>
    <p:sldId id="719" r:id="rId46"/>
    <p:sldId id="720" r:id="rId47"/>
    <p:sldId id="721" r:id="rId48"/>
    <p:sldId id="722" r:id="rId49"/>
    <p:sldId id="723" r:id="rId50"/>
    <p:sldId id="724" r:id="rId51"/>
    <p:sldId id="725" r:id="rId52"/>
    <p:sldId id="731" r:id="rId53"/>
    <p:sldId id="732" r:id="rId54"/>
    <p:sldId id="733" r:id="rId55"/>
    <p:sldId id="734" r:id="rId56"/>
    <p:sldId id="735" r:id="rId57"/>
    <p:sldId id="736" r:id="rId58"/>
    <p:sldId id="737" r:id="rId59"/>
    <p:sldId id="738" r:id="rId60"/>
    <p:sldId id="739" r:id="rId61"/>
    <p:sldId id="625" r:id="rId62"/>
    <p:sldId id="550" r:id="rId63"/>
    <p:sldId id="741" r:id="rId64"/>
    <p:sldId id="742" r:id="rId65"/>
    <p:sldId id="651" r:id="rId66"/>
    <p:sldId id="684" r:id="rId67"/>
    <p:sldId id="685" r:id="rId68"/>
    <p:sldId id="686" r:id="rId69"/>
    <p:sldId id="687" r:id="rId70"/>
    <p:sldId id="696" r:id="rId71"/>
    <p:sldId id="697" r:id="rId72"/>
    <p:sldId id="698" r:id="rId73"/>
    <p:sldId id="688" r:id="rId74"/>
    <p:sldId id="689" r:id="rId75"/>
    <p:sldId id="652" r:id="rId76"/>
    <p:sldId id="653" r:id="rId77"/>
    <p:sldId id="654" r:id="rId78"/>
    <p:sldId id="655" r:id="rId79"/>
    <p:sldId id="656" r:id="rId80"/>
    <p:sldId id="657" r:id="rId81"/>
    <p:sldId id="658" r:id="rId82"/>
    <p:sldId id="659" r:id="rId83"/>
    <p:sldId id="660" r:id="rId84"/>
    <p:sldId id="661" r:id="rId85"/>
    <p:sldId id="662" r:id="rId86"/>
    <p:sldId id="626" r:id="rId87"/>
    <p:sldId id="650" r:id="rId88"/>
    <p:sldId id="637" r:id="rId89"/>
    <p:sldId id="638" r:id="rId90"/>
    <p:sldId id="639" r:id="rId91"/>
    <p:sldId id="640" r:id="rId92"/>
    <p:sldId id="641" r:id="rId93"/>
    <p:sldId id="642" r:id="rId94"/>
    <p:sldId id="643" r:id="rId95"/>
    <p:sldId id="644" r:id="rId96"/>
    <p:sldId id="645" r:id="rId97"/>
    <p:sldId id="646" r:id="rId98"/>
    <p:sldId id="647" r:id="rId99"/>
    <p:sldId id="648" r:id="rId100"/>
    <p:sldId id="627" r:id="rId101"/>
    <p:sldId id="530" r:id="rId102"/>
    <p:sldId id="477" r:id="rId103"/>
    <p:sldId id="478" r:id="rId104"/>
    <p:sldId id="487" r:id="rId105"/>
    <p:sldId id="483" r:id="rId106"/>
    <p:sldId id="529" r:id="rId107"/>
    <p:sldId id="476" r:id="rId108"/>
    <p:sldId id="547" r:id="rId109"/>
    <p:sldId id="484" r:id="rId110"/>
    <p:sldId id="534" r:id="rId111"/>
    <p:sldId id="535" r:id="rId112"/>
    <p:sldId id="531" r:id="rId113"/>
    <p:sldId id="532" r:id="rId114"/>
    <p:sldId id="521" r:id="rId115"/>
    <p:sldId id="522" r:id="rId116"/>
    <p:sldId id="536" r:id="rId117"/>
    <p:sldId id="479" r:id="rId118"/>
    <p:sldId id="480" r:id="rId119"/>
    <p:sldId id="481" r:id="rId120"/>
    <p:sldId id="482" r:id="rId121"/>
    <p:sldId id="485" r:id="rId122"/>
    <p:sldId id="486" r:id="rId123"/>
    <p:sldId id="504" r:id="rId124"/>
    <p:sldId id="505" r:id="rId125"/>
    <p:sldId id="506" r:id="rId126"/>
    <p:sldId id="507" r:id="rId127"/>
    <p:sldId id="508" r:id="rId128"/>
    <p:sldId id="509" r:id="rId129"/>
    <p:sldId id="510" r:id="rId130"/>
    <p:sldId id="511" r:id="rId131"/>
    <p:sldId id="512" r:id="rId132"/>
    <p:sldId id="513" r:id="rId133"/>
    <p:sldId id="538" r:id="rId134"/>
    <p:sldId id="488" r:id="rId135"/>
    <p:sldId id="489" r:id="rId136"/>
    <p:sldId id="539" r:id="rId137"/>
    <p:sldId id="490" r:id="rId138"/>
    <p:sldId id="540" r:id="rId139"/>
    <p:sldId id="491" r:id="rId140"/>
    <p:sldId id="523" r:id="rId141"/>
    <p:sldId id="492" r:id="rId142"/>
    <p:sldId id="493" r:id="rId143"/>
    <p:sldId id="557" r:id="rId144"/>
    <p:sldId id="494" r:id="rId145"/>
    <p:sldId id="527" r:id="rId146"/>
    <p:sldId id="495" r:id="rId147"/>
    <p:sldId id="497" r:id="rId148"/>
    <p:sldId id="496" r:id="rId149"/>
    <p:sldId id="542" r:id="rId150"/>
    <p:sldId id="498" r:id="rId151"/>
    <p:sldId id="500" r:id="rId152"/>
    <p:sldId id="543" r:id="rId153"/>
    <p:sldId id="501" r:id="rId154"/>
    <p:sldId id="502" r:id="rId155"/>
    <p:sldId id="503" r:id="rId156"/>
    <p:sldId id="514" r:id="rId157"/>
    <p:sldId id="515" r:id="rId158"/>
    <p:sldId id="516" r:id="rId159"/>
    <p:sldId id="518" r:id="rId160"/>
    <p:sldId id="519" r:id="rId161"/>
    <p:sldId id="544" r:id="rId162"/>
    <p:sldId id="548" r:id="rId163"/>
    <p:sldId id="545" r:id="rId164"/>
    <p:sldId id="628" r:id="rId165"/>
    <p:sldId id="572" r:id="rId166"/>
    <p:sldId id="573" r:id="rId167"/>
    <p:sldId id="574" r:id="rId168"/>
    <p:sldId id="575" r:id="rId169"/>
    <p:sldId id="629" r:id="rId170"/>
    <p:sldId id="630" r:id="rId171"/>
    <p:sldId id="578" r:id="rId172"/>
    <p:sldId id="579" r:id="rId173"/>
    <p:sldId id="580" r:id="rId174"/>
    <p:sldId id="581" r:id="rId175"/>
    <p:sldId id="582" r:id="rId176"/>
    <p:sldId id="631" r:id="rId177"/>
    <p:sldId id="561" r:id="rId178"/>
    <p:sldId id="562" r:id="rId179"/>
    <p:sldId id="563" r:id="rId180"/>
    <p:sldId id="667" r:id="rId181"/>
    <p:sldId id="668" r:id="rId182"/>
    <p:sldId id="669" r:id="rId183"/>
    <p:sldId id="670" r:id="rId184"/>
    <p:sldId id="569" r:id="rId185"/>
    <p:sldId id="568" r:id="rId186"/>
    <p:sldId id="570" r:id="rId187"/>
    <p:sldId id="632" r:id="rId188"/>
    <p:sldId id="556" r:id="rId189"/>
    <p:sldId id="560" r:id="rId190"/>
    <p:sldId id="576" r:id="rId191"/>
    <p:sldId id="577" r:id="rId192"/>
    <p:sldId id="584" r:id="rId193"/>
    <p:sldId id="585" r:id="rId194"/>
    <p:sldId id="596" r:id="rId195"/>
    <p:sldId id="600" r:id="rId196"/>
    <p:sldId id="602" r:id="rId197"/>
    <p:sldId id="604" r:id="rId198"/>
    <p:sldId id="606" r:id="rId199"/>
    <p:sldId id="608" r:id="rId200"/>
    <p:sldId id="610" r:id="rId201"/>
    <p:sldId id="612" r:id="rId202"/>
    <p:sldId id="614" r:id="rId203"/>
    <p:sldId id="616" r:id="rId204"/>
    <p:sldId id="618" r:id="rId205"/>
    <p:sldId id="620" r:id="rId206"/>
    <p:sldId id="633" r:id="rId207"/>
    <p:sldId id="583" r:id="rId208"/>
    <p:sldId id="634" r:id="rId209"/>
    <p:sldId id="559" r:id="rId210"/>
    <p:sldId id="622" r:id="rId211"/>
  </p:sldIdLst>
  <p:sldSz cx="9906000" cy="6858000" type="A4"/>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5C"/>
    <a:srgbClr val="E2F20C"/>
    <a:srgbClr val="B50B91"/>
    <a:srgbClr val="C80051"/>
    <a:srgbClr val="FF0066"/>
    <a:srgbClr val="E20000"/>
    <a:srgbClr val="FA0A32"/>
    <a:srgbClr val="F92F07"/>
    <a:srgbClr val="FFFF99"/>
    <a:srgbClr val="DD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79" autoAdjust="0"/>
    <p:restoredTop sz="94676" autoAdjust="0"/>
  </p:normalViewPr>
  <p:slideViewPr>
    <p:cSldViewPr showGuides="1">
      <p:cViewPr varScale="1">
        <p:scale>
          <a:sx n="49" d="100"/>
          <a:sy n="49" d="100"/>
        </p:scale>
        <p:origin x="-110" y="-82"/>
      </p:cViewPr>
      <p:guideLst>
        <p:guide orient="horz" pos="587"/>
        <p:guide pos="3120"/>
      </p:guideLst>
    </p:cSldViewPr>
  </p:slideViewPr>
  <p:notesTextViewPr>
    <p:cViewPr>
      <p:scale>
        <a:sx n="100" d="100"/>
        <a:sy n="100" d="100"/>
      </p:scale>
      <p:origin x="0" y="0"/>
    </p:cViewPr>
  </p:notesTextViewPr>
  <p:sorterViewPr>
    <p:cViewPr>
      <p:scale>
        <a:sx n="100" d="100"/>
        <a:sy n="100" d="100"/>
      </p:scale>
      <p:origin x="0" y="0"/>
    </p:cViewPr>
  </p:sorterViewPr>
  <p:gridSpacing cx="57607" cy="57607"/>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ableStyles" Target="tableStyle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9" y="2"/>
            <a:ext cx="3169920" cy="480060"/>
          </a:xfrm>
          <a:prstGeom prst="rect">
            <a:avLst/>
          </a:prstGeom>
        </p:spPr>
        <p:txBody>
          <a:bodyPr vert="horz" lIns="96661" tIns="48331" rIns="96661" bIns="48331" rtlCol="0"/>
          <a:lstStyle>
            <a:lvl1pPr algn="r">
              <a:defRPr sz="1300"/>
            </a:lvl1pPr>
          </a:lstStyle>
          <a:p>
            <a:fld id="{34243D2B-8161-4653-9E1C-F5F4048B4C76}" type="datetimeFigureOut">
              <a:rPr lang="en-US" smtClean="0"/>
              <a:pPr/>
              <a:t>1/13/2013</a:t>
            </a:fld>
            <a:endParaRPr lang="en-US"/>
          </a:p>
        </p:txBody>
      </p:sp>
      <p:sp>
        <p:nvSpPr>
          <p:cNvPr id="4" name="Slide Image Placeholder 3"/>
          <p:cNvSpPr>
            <a:spLocks noGrp="1" noRot="1" noChangeAspect="1"/>
          </p:cNvSpPr>
          <p:nvPr>
            <p:ph type="sldImg" idx="2"/>
          </p:nvPr>
        </p:nvSpPr>
        <p:spPr>
          <a:xfrm>
            <a:off x="1057275" y="720725"/>
            <a:ext cx="520065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61" tIns="48331" rIns="96661" bIns="48331" rtlCol="0" anchor="b"/>
          <a:lstStyle>
            <a:lvl1pPr algn="r">
              <a:defRPr sz="1300"/>
            </a:lvl1pPr>
          </a:lstStyle>
          <a:p>
            <a:fld id="{F7D88933-6739-4226-ABB6-FC00D29307A9}" type="slidenum">
              <a:rPr lang="en-US" smtClean="0"/>
              <a:pPr/>
              <a:t>‹#›</a:t>
            </a:fld>
            <a:endParaRPr lang="en-US"/>
          </a:p>
        </p:txBody>
      </p:sp>
    </p:spTree>
    <p:extLst>
      <p:ext uri="{BB962C8B-B14F-4D97-AF65-F5344CB8AC3E}">
        <p14:creationId xmlns:p14="http://schemas.microsoft.com/office/powerpoint/2010/main" val="426657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7E9FA-F882-4295-B7AA-A406D6FE5D7E}" type="slidenum">
              <a:rPr lang="en-US"/>
              <a:pPr/>
              <a:t>17</a:t>
            </a:fld>
            <a:endParaRPr lang="en-US"/>
          </a:p>
        </p:txBody>
      </p:sp>
      <p:sp>
        <p:nvSpPr>
          <p:cNvPr id="496642" name="Rectangle 2"/>
          <p:cNvSpPr>
            <a:spLocks noGrp="1" noRot="1" noChangeAspect="1" noChangeArrowheads="1" noTextEdit="1"/>
          </p:cNvSpPr>
          <p:nvPr>
            <p:ph type="sldImg"/>
          </p:nvPr>
        </p:nvSpPr>
        <p:spPr>
          <a:xfrm>
            <a:off x="1057275" y="720725"/>
            <a:ext cx="5200650" cy="3600450"/>
          </a:xfrm>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3AAF1-D9D5-40F1-941E-A3F33F1063A2}" type="slidenum">
              <a:rPr lang="en-US"/>
              <a:pPr/>
              <a:t>18</a:t>
            </a:fld>
            <a:endParaRPr lang="en-US"/>
          </a:p>
        </p:txBody>
      </p:sp>
      <p:sp>
        <p:nvSpPr>
          <p:cNvPr id="497666" name="Rectangle 2"/>
          <p:cNvSpPr>
            <a:spLocks noGrp="1" noRot="1" noChangeAspect="1" noChangeArrowheads="1" noTextEdit="1"/>
          </p:cNvSpPr>
          <p:nvPr>
            <p:ph type="sldImg"/>
          </p:nvPr>
        </p:nvSpPr>
        <p:spPr>
          <a:xfrm>
            <a:off x="1057275" y="720725"/>
            <a:ext cx="5200650" cy="3600450"/>
          </a:xfrm>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7E9FA-F882-4295-B7AA-A406D6FE5D7E}" type="slidenum">
              <a:rPr lang="en-US"/>
              <a:pPr/>
              <a:t>19</a:t>
            </a:fld>
            <a:endParaRPr lang="en-US"/>
          </a:p>
        </p:txBody>
      </p:sp>
      <p:sp>
        <p:nvSpPr>
          <p:cNvPr id="496642" name="Rectangle 2"/>
          <p:cNvSpPr>
            <a:spLocks noGrp="1" noRot="1" noChangeAspect="1" noChangeArrowheads="1" noTextEdit="1"/>
          </p:cNvSpPr>
          <p:nvPr>
            <p:ph type="sldImg"/>
          </p:nvPr>
        </p:nvSpPr>
        <p:spPr>
          <a:xfrm>
            <a:off x="1057275" y="720725"/>
            <a:ext cx="5200650" cy="3600450"/>
          </a:xfrm>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9BF271-2573-41B7-87DF-B739A5C4F94A}"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7CF82-90E2-49AA-A862-E249E58D3625}" type="slidenum">
              <a:rPr lang="en-US"/>
              <a:pPr/>
              <a:t>23</a:t>
            </a:fld>
            <a:endParaRPr lang="en-US"/>
          </a:p>
        </p:txBody>
      </p:sp>
      <p:sp>
        <p:nvSpPr>
          <p:cNvPr id="804866" name="Rectangle 2"/>
          <p:cNvSpPr>
            <a:spLocks noGrp="1" noRot="1" noChangeAspect="1" noChangeArrowheads="1" noTextEdit="1"/>
          </p:cNvSpPr>
          <p:nvPr>
            <p:ph type="sldImg"/>
          </p:nvPr>
        </p:nvSpPr>
        <p:spPr>
          <a:xfrm>
            <a:off x="1057275" y="720725"/>
            <a:ext cx="5200650" cy="3600450"/>
          </a:xfrm>
          <a:ln/>
        </p:spPr>
      </p:sp>
      <p:sp>
        <p:nvSpPr>
          <p:cNvPr id="80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BAFF1-5203-405F-B214-2170E4FEBC95}" type="slidenum">
              <a:rPr lang="en-US"/>
              <a:pPr/>
              <a:t>24</a:t>
            </a:fld>
            <a:endParaRPr lang="en-US"/>
          </a:p>
        </p:txBody>
      </p:sp>
      <p:sp>
        <p:nvSpPr>
          <p:cNvPr id="455682" name="Rectangle 2"/>
          <p:cNvSpPr>
            <a:spLocks noGrp="1" noRot="1" noChangeAspect="1" noChangeArrowheads="1" noTextEdit="1"/>
          </p:cNvSpPr>
          <p:nvPr>
            <p:ph type="sldImg"/>
          </p:nvPr>
        </p:nvSpPr>
        <p:spPr>
          <a:xfrm>
            <a:off x="1057275" y="720725"/>
            <a:ext cx="5200650" cy="3600450"/>
          </a:xfrm>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2BC8F-B75E-4EC6-B10F-63B59F8ABAA7}" type="slidenum">
              <a:rPr lang="en-US"/>
              <a:pPr/>
              <a:t>26</a:t>
            </a:fld>
            <a:endParaRPr lang="en-US"/>
          </a:p>
        </p:txBody>
      </p:sp>
      <p:sp>
        <p:nvSpPr>
          <p:cNvPr id="438274" name="Rectangle 2"/>
          <p:cNvSpPr>
            <a:spLocks noGrp="1" noRot="1" noChangeAspect="1" noChangeArrowheads="1" noTextEdit="1"/>
          </p:cNvSpPr>
          <p:nvPr>
            <p:ph type="sldImg"/>
          </p:nvPr>
        </p:nvSpPr>
        <p:spPr>
          <a:xfrm>
            <a:off x="1057275" y="720725"/>
            <a:ext cx="5200650" cy="3600450"/>
          </a:xfrm>
          <a:ln/>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CF5C5-29B9-4350-AA6C-B0DF8101B4C5}" type="slidenum">
              <a:rPr lang="en-US"/>
              <a:pPr/>
              <a:t>28</a:t>
            </a:fld>
            <a:endParaRPr lang="en-US" dirty="0"/>
          </a:p>
        </p:txBody>
      </p:sp>
      <p:sp>
        <p:nvSpPr>
          <p:cNvPr id="499714" name="Rectangle 2"/>
          <p:cNvSpPr>
            <a:spLocks noGrp="1" noRot="1" noChangeAspect="1" noChangeArrowheads="1" noTextEdit="1"/>
          </p:cNvSpPr>
          <p:nvPr>
            <p:ph type="sldImg"/>
          </p:nvPr>
        </p:nvSpPr>
        <p:spPr>
          <a:xfrm>
            <a:off x="1057275" y="720725"/>
            <a:ext cx="5200650" cy="3600450"/>
          </a:xfrm>
          <a:ln/>
        </p:spPr>
      </p:sp>
      <p:sp>
        <p:nvSpPr>
          <p:cNvPr id="499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EE9D2-6C6F-4E0E-B206-E97BF555C191}" type="slidenum">
              <a:rPr lang="en-US"/>
              <a:pPr/>
              <a:t>8</a:t>
            </a:fld>
            <a:endParaRPr lang="en-US"/>
          </a:p>
        </p:txBody>
      </p:sp>
      <p:sp>
        <p:nvSpPr>
          <p:cNvPr id="845826" name="Rectangle 2"/>
          <p:cNvSpPr>
            <a:spLocks noGrp="1" noRot="1" noChangeAspect="1" noChangeArrowheads="1" noTextEdit="1"/>
          </p:cNvSpPr>
          <p:nvPr>
            <p:ph type="sldImg"/>
          </p:nvPr>
        </p:nvSpPr>
        <p:spPr>
          <a:xfrm>
            <a:off x="1057275" y="720725"/>
            <a:ext cx="5200650" cy="3600450"/>
          </a:xfrm>
          <a:ln/>
        </p:spPr>
      </p:sp>
      <p:sp>
        <p:nvSpPr>
          <p:cNvPr id="845827" name="Rectangle 3"/>
          <p:cNvSpPr>
            <a:spLocks noGrp="1" noChangeArrowheads="1"/>
          </p:cNvSpPr>
          <p:nvPr>
            <p:ph type="body" idx="1"/>
          </p:nvPr>
        </p:nvSpPr>
        <p:spPr>
          <a:xfrm>
            <a:off x="731841" y="4560891"/>
            <a:ext cx="5851525" cy="4319587"/>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r>
              <a:rPr lang="en-US" dirty="0" smtClean="0"/>
              <a:t>UCITA AND CONSUMERS</a:t>
            </a:r>
            <a:endParaRPr lang="en-US" dirty="0"/>
          </a:p>
        </p:txBody>
      </p:sp>
      <p:sp>
        <p:nvSpPr>
          <p:cNvPr id="5" name="Footer Placeholder 4"/>
          <p:cNvSpPr>
            <a:spLocks noGrp="1"/>
          </p:cNvSpPr>
          <p:nvPr>
            <p:ph type="ftr" sz="quarter" idx="11"/>
          </p:nvPr>
        </p:nvSpPr>
        <p:spPr/>
        <p:txBody>
          <a:bodyPr/>
          <a:lstStyle/>
          <a:p>
            <a:pPr>
              <a:defRPr/>
            </a:pPr>
            <a:r>
              <a:rPr lang="en-US" dirty="0" smtClean="0"/>
              <a:t>Copyright (c) Cem Kaner, 1999</a:t>
            </a:r>
            <a:endParaRPr lang="en-US" dirty="0"/>
          </a:p>
        </p:txBody>
      </p:sp>
      <p:sp>
        <p:nvSpPr>
          <p:cNvPr id="6" name="Slide Number Placeholder 5"/>
          <p:cNvSpPr>
            <a:spLocks noGrp="1"/>
          </p:cNvSpPr>
          <p:nvPr>
            <p:ph type="sldNum" sz="quarter" idx="12"/>
          </p:nvPr>
        </p:nvSpPr>
        <p:spPr/>
        <p:txBody>
          <a:bodyPr/>
          <a:lstStyle/>
          <a:p>
            <a:pPr>
              <a:defRPr/>
            </a:pPr>
            <a:fld id="{B4E59A18-D7DE-4F84-B2BF-705A9656F166}" type="slidenum">
              <a:rPr lang="en-US" smtClean="0"/>
              <a:pPr>
                <a:defRPr/>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BB29B9E-DD9D-49D8-A699-1A4E6147C782}" type="slidenum">
              <a:rPr lang="en-US"/>
              <a:pPr/>
              <a:t>31</a:t>
            </a:fld>
            <a:endParaRPr lang="en-US"/>
          </a:p>
        </p:txBody>
      </p:sp>
      <p:sp>
        <p:nvSpPr>
          <p:cNvPr id="40963" name="Rectangle 2"/>
          <p:cNvSpPr>
            <a:spLocks noGrp="1" noRot="1" noChangeAspect="1" noChangeArrowheads="1" noTextEdit="1"/>
          </p:cNvSpPr>
          <p:nvPr>
            <p:ph type="sldImg"/>
          </p:nvPr>
        </p:nvSpPr>
        <p:spPr>
          <a:xfrm>
            <a:off x="1057275" y="720725"/>
            <a:ext cx="5200650" cy="3600450"/>
          </a:xfrm>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5BAA710-CA4A-407F-B70F-4BDFCAC4B786}" type="slidenum">
              <a:rPr lang="en-US"/>
              <a:pPr/>
              <a:t>32</a:t>
            </a:fld>
            <a:endParaRPr lang="en-US"/>
          </a:p>
        </p:txBody>
      </p:sp>
      <p:sp>
        <p:nvSpPr>
          <p:cNvPr id="43011" name="Rectangle 2"/>
          <p:cNvSpPr>
            <a:spLocks noGrp="1" noRot="1" noChangeAspect="1" noChangeArrowheads="1" noTextEdit="1"/>
          </p:cNvSpPr>
          <p:nvPr>
            <p:ph type="sldImg"/>
          </p:nvPr>
        </p:nvSpPr>
        <p:spPr>
          <a:xfrm>
            <a:off x="1057275" y="720725"/>
            <a:ext cx="5200650" cy="3600450"/>
          </a:xfrm>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D266EE3-D098-4DE6-8F63-9DCD54CC0B41}" type="slidenum">
              <a:rPr lang="en-US"/>
              <a:pPr/>
              <a:t>33</a:t>
            </a:fld>
            <a:endParaRPr lang="en-US"/>
          </a:p>
        </p:txBody>
      </p:sp>
      <p:sp>
        <p:nvSpPr>
          <p:cNvPr id="46083" name="Rectangle 2"/>
          <p:cNvSpPr>
            <a:spLocks noGrp="1" noRot="1" noChangeAspect="1" noChangeArrowheads="1" noTextEdit="1"/>
          </p:cNvSpPr>
          <p:nvPr>
            <p:ph type="sldImg"/>
          </p:nvPr>
        </p:nvSpPr>
        <p:spPr>
          <a:xfrm>
            <a:off x="1057275" y="720725"/>
            <a:ext cx="5200650" cy="3600450"/>
          </a:xfrm>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8071B1-A3F1-4FD1-B5DB-F7BF5F4D9307}" type="slidenum">
              <a:rPr lang="en-US"/>
              <a:pPr/>
              <a:t>34</a:t>
            </a:fld>
            <a:endParaRPr lang="en-US"/>
          </a:p>
        </p:txBody>
      </p:sp>
      <p:sp>
        <p:nvSpPr>
          <p:cNvPr id="45059" name="Rectangle 2"/>
          <p:cNvSpPr>
            <a:spLocks noGrp="1" noRot="1" noChangeAspect="1" noChangeArrowheads="1" noTextEdit="1"/>
          </p:cNvSpPr>
          <p:nvPr>
            <p:ph type="sldImg"/>
          </p:nvPr>
        </p:nvSpPr>
        <p:spPr>
          <a:xfrm>
            <a:off x="1057275" y="720725"/>
            <a:ext cx="5200650" cy="3600450"/>
          </a:xfrm>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3B62A-EA27-442F-B3B1-80E1F7DA40E6}" type="slidenum">
              <a:rPr lang="en-US" smtClean="0"/>
              <a:pPr>
                <a:defRPr/>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1053650-6C6C-4480-BDE4-A6D1199F4168}" type="slidenum">
              <a:rPr lang="en-US"/>
              <a:pPr/>
              <a:t>36</a:t>
            </a:fld>
            <a:endParaRPr lang="en-US"/>
          </a:p>
        </p:txBody>
      </p:sp>
      <p:sp>
        <p:nvSpPr>
          <p:cNvPr id="41987" name="Rectangle 2"/>
          <p:cNvSpPr>
            <a:spLocks noGrp="1" noRot="1" noChangeAspect="1" noChangeArrowheads="1" noTextEdit="1"/>
          </p:cNvSpPr>
          <p:nvPr>
            <p:ph type="sldImg"/>
          </p:nvPr>
        </p:nvSpPr>
        <p:spPr>
          <a:xfrm>
            <a:off x="1057275" y="720725"/>
            <a:ext cx="5200650" cy="3600450"/>
          </a:xfrm>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8CE5F-4E10-4EFF-AD86-D0CAB49DB2AC}"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8CE5F-4E10-4EFF-AD86-D0CAB49DB2AC}"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03AF4E8-70E2-461E-857C-F19146608957}" type="slidenum">
              <a:rPr lang="en-US"/>
              <a:pPr/>
              <a:t>39</a:t>
            </a:fld>
            <a:endParaRPr lang="en-US"/>
          </a:p>
        </p:txBody>
      </p:sp>
      <p:sp>
        <p:nvSpPr>
          <p:cNvPr id="27651" name="Rectangle 2"/>
          <p:cNvSpPr>
            <a:spLocks noGrp="1" noRot="1" noChangeAspect="1" noChangeArrowheads="1" noTextEdit="1"/>
          </p:cNvSpPr>
          <p:nvPr>
            <p:ph type="sldImg"/>
          </p:nvPr>
        </p:nvSpPr>
        <p:spPr>
          <a:xfrm>
            <a:off x="1157288" y="898525"/>
            <a:ext cx="5027612" cy="3479800"/>
          </a:xfrm>
          <a:solidFill>
            <a:srgbClr val="FFFFFF"/>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8C405-5204-4D83-81F2-4BD83F4904C2}" type="slidenum">
              <a:rPr lang="en-US"/>
              <a:pPr/>
              <a:t>9</a:t>
            </a:fld>
            <a:endParaRPr lang="en-US"/>
          </a:p>
        </p:txBody>
      </p:sp>
      <p:sp>
        <p:nvSpPr>
          <p:cNvPr id="397314" name="Rectangle 2"/>
          <p:cNvSpPr>
            <a:spLocks noGrp="1" noRot="1" noChangeAspect="1" noChangeArrowheads="1"/>
          </p:cNvSpPr>
          <p:nvPr>
            <p:ph type="sldImg"/>
          </p:nvPr>
        </p:nvSpPr>
        <p:spPr bwMode="auto">
          <a:xfrm>
            <a:off x="1057275" y="720725"/>
            <a:ext cx="5202238" cy="360045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74726" y="4560890"/>
            <a:ext cx="5365750" cy="4319587"/>
          </a:xfrm>
          <a:prstGeom prst="rect">
            <a:avLst/>
          </a:prstGeom>
          <a:solidFill>
            <a:srgbClr val="FFFFFF"/>
          </a:solidFill>
          <a:ln>
            <a:solidFill>
              <a:srgbClr val="000000"/>
            </a:solidFill>
            <a:miter lim="800000"/>
            <a:headEnd/>
            <a:tailEnd/>
          </a:ln>
        </p:spPr>
        <p:txBody>
          <a:bodyPr lIns="96653" tIns="48326" rIns="96653" bIns="48326"/>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4F1251A-FBB3-45D4-86C8-F65A900F6912}" type="slidenum">
              <a:rPr lang="en-US"/>
              <a:pPr/>
              <a:t>40</a:t>
            </a:fld>
            <a:endParaRPr lang="en-US"/>
          </a:p>
        </p:txBody>
      </p:sp>
      <p:sp>
        <p:nvSpPr>
          <p:cNvPr id="28675" name="Rectangle 2"/>
          <p:cNvSpPr>
            <a:spLocks noGrp="1" noRot="1" noChangeAspect="1" noChangeArrowheads="1" noTextEdit="1"/>
          </p:cNvSpPr>
          <p:nvPr>
            <p:ph type="sldImg"/>
          </p:nvPr>
        </p:nvSpPr>
        <p:spPr>
          <a:xfrm>
            <a:off x="1057275" y="720725"/>
            <a:ext cx="5200650" cy="3600450"/>
          </a:xfrm>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9D910D9-50D6-4FFA-A5EA-479348A4F53A}" type="slidenum">
              <a:rPr lang="en-US"/>
              <a:pPr/>
              <a:t>41</a:t>
            </a:fld>
            <a:endParaRPr lang="en-US"/>
          </a:p>
        </p:txBody>
      </p:sp>
      <p:sp>
        <p:nvSpPr>
          <p:cNvPr id="29699" name="Rectangle 2"/>
          <p:cNvSpPr>
            <a:spLocks noGrp="1" noRot="1" noChangeAspect="1" noChangeArrowheads="1" noTextEdit="1"/>
          </p:cNvSpPr>
          <p:nvPr>
            <p:ph type="sldImg"/>
          </p:nvPr>
        </p:nvSpPr>
        <p:spPr>
          <a:xfrm>
            <a:off x="1057275" y="720725"/>
            <a:ext cx="5200650" cy="3600450"/>
          </a:xfrm>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641DB2B-47B3-46EE-9335-9C4CD736DE29}" type="slidenum">
              <a:rPr lang="en-US"/>
              <a:pPr/>
              <a:t>42</a:t>
            </a:fld>
            <a:endParaRPr lang="en-US"/>
          </a:p>
        </p:txBody>
      </p:sp>
      <p:sp>
        <p:nvSpPr>
          <p:cNvPr id="30723" name="Rectangle 2"/>
          <p:cNvSpPr>
            <a:spLocks noGrp="1" noRot="1" noChangeAspect="1" noChangeArrowheads="1" noTextEdit="1"/>
          </p:cNvSpPr>
          <p:nvPr>
            <p:ph type="sldImg"/>
          </p:nvPr>
        </p:nvSpPr>
        <p:spPr>
          <a:xfrm>
            <a:off x="1057275" y="720725"/>
            <a:ext cx="5200650" cy="3600450"/>
          </a:xfrm>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0C0EA8-AEF7-4750-94E7-453FB916254E}" type="slidenum">
              <a:rPr lang="en-US"/>
              <a:pPr/>
              <a:t>43</a:t>
            </a:fld>
            <a:endParaRPr lang="en-US"/>
          </a:p>
        </p:txBody>
      </p:sp>
      <p:sp>
        <p:nvSpPr>
          <p:cNvPr id="31747" name="Rectangle 2"/>
          <p:cNvSpPr>
            <a:spLocks noGrp="1" noRot="1" noChangeAspect="1" noChangeArrowheads="1" noTextEdit="1"/>
          </p:cNvSpPr>
          <p:nvPr>
            <p:ph type="sldImg"/>
          </p:nvPr>
        </p:nvSpPr>
        <p:spPr>
          <a:xfrm>
            <a:off x="1057275" y="720725"/>
            <a:ext cx="5200650" cy="3600450"/>
          </a:xfrm>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67A81E1-8549-4F3C-8333-95B631943E14}" type="slidenum">
              <a:rPr lang="en-US"/>
              <a:pPr/>
              <a:t>44</a:t>
            </a:fld>
            <a:endParaRPr lang="en-US"/>
          </a:p>
        </p:txBody>
      </p:sp>
      <p:sp>
        <p:nvSpPr>
          <p:cNvPr id="32771" name="Rectangle 2"/>
          <p:cNvSpPr>
            <a:spLocks noGrp="1" noRot="1" noChangeAspect="1" noChangeArrowheads="1" noTextEdit="1"/>
          </p:cNvSpPr>
          <p:nvPr>
            <p:ph type="sldImg"/>
          </p:nvPr>
        </p:nvSpPr>
        <p:spPr>
          <a:xfrm>
            <a:off x="1057275" y="720725"/>
            <a:ext cx="5200650" cy="3600450"/>
          </a:xfrm>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798CF09-3252-40C0-8C0B-25D3DA1F265C}" type="slidenum">
              <a:rPr lang="en-US"/>
              <a:pPr/>
              <a:t>45</a:t>
            </a:fld>
            <a:endParaRPr lang="en-US"/>
          </a:p>
        </p:txBody>
      </p:sp>
      <p:sp>
        <p:nvSpPr>
          <p:cNvPr id="33795" name="Rectangle 2"/>
          <p:cNvSpPr>
            <a:spLocks noGrp="1" noRot="1" noChangeAspect="1" noChangeArrowheads="1" noTextEdit="1"/>
          </p:cNvSpPr>
          <p:nvPr>
            <p:ph type="sldImg"/>
          </p:nvPr>
        </p:nvSpPr>
        <p:spPr>
          <a:xfrm>
            <a:off x="1057275" y="720725"/>
            <a:ext cx="5200650" cy="3600450"/>
          </a:xfrm>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08B1C5F-5469-4D99-AE04-5CB4E59E7FBD}" type="slidenum">
              <a:rPr lang="en-US"/>
              <a:pPr/>
              <a:t>46</a:t>
            </a:fld>
            <a:endParaRPr lang="en-US"/>
          </a:p>
        </p:txBody>
      </p:sp>
      <p:sp>
        <p:nvSpPr>
          <p:cNvPr id="34819" name="Rectangle 2"/>
          <p:cNvSpPr>
            <a:spLocks noGrp="1" noRot="1" noChangeAspect="1" noChangeArrowheads="1" noTextEdit="1"/>
          </p:cNvSpPr>
          <p:nvPr>
            <p:ph type="sldImg"/>
          </p:nvPr>
        </p:nvSpPr>
        <p:spPr>
          <a:xfrm>
            <a:off x="1057275" y="720725"/>
            <a:ext cx="5200650" cy="3600450"/>
          </a:xfrm>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98377E-ECC9-4C2B-863D-CE5ABF3408DC}" type="slidenum">
              <a:rPr lang="en-US"/>
              <a:pPr/>
              <a:t>47</a:t>
            </a:fld>
            <a:endParaRPr lang="en-US"/>
          </a:p>
        </p:txBody>
      </p:sp>
      <p:sp>
        <p:nvSpPr>
          <p:cNvPr id="35843" name="Rectangle 2"/>
          <p:cNvSpPr>
            <a:spLocks noGrp="1" noRot="1" noChangeAspect="1" noChangeArrowheads="1" noTextEdit="1"/>
          </p:cNvSpPr>
          <p:nvPr>
            <p:ph type="sldImg"/>
          </p:nvPr>
        </p:nvSpPr>
        <p:spPr>
          <a:xfrm>
            <a:off x="1057275" y="720725"/>
            <a:ext cx="5200650" cy="3600450"/>
          </a:xfrm>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F9AF3B1-044F-4D15-ACD7-EDC4976E771C}" type="slidenum">
              <a:rPr lang="en-US"/>
              <a:pPr/>
              <a:t>48</a:t>
            </a:fld>
            <a:endParaRPr lang="en-US"/>
          </a:p>
        </p:txBody>
      </p:sp>
      <p:sp>
        <p:nvSpPr>
          <p:cNvPr id="36867" name="Rectangle 2"/>
          <p:cNvSpPr>
            <a:spLocks noGrp="1" noRot="1" noChangeAspect="1" noChangeArrowheads="1" noTextEdit="1"/>
          </p:cNvSpPr>
          <p:nvPr>
            <p:ph type="sldImg"/>
          </p:nvPr>
        </p:nvSpPr>
        <p:spPr>
          <a:xfrm>
            <a:off x="1057275" y="720725"/>
            <a:ext cx="5200650" cy="3600450"/>
          </a:xfrm>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DCD4A7E-9D0B-4743-ABB0-10698B79202F}" type="slidenum">
              <a:rPr lang="en-US"/>
              <a:pPr/>
              <a:t>49</a:t>
            </a:fld>
            <a:endParaRPr lang="en-US"/>
          </a:p>
        </p:txBody>
      </p:sp>
      <p:sp>
        <p:nvSpPr>
          <p:cNvPr id="37891" name="Rectangle 2"/>
          <p:cNvSpPr>
            <a:spLocks noGrp="1" noRot="1" noChangeAspect="1" noChangeArrowheads="1" noTextEdit="1"/>
          </p:cNvSpPr>
          <p:nvPr>
            <p:ph type="sldImg"/>
          </p:nvPr>
        </p:nvSpPr>
        <p:spPr>
          <a:xfrm>
            <a:off x="1155700" y="898525"/>
            <a:ext cx="5027613" cy="3479800"/>
          </a:xfrm>
          <a:ln w="12700" cap="flat">
            <a:solidFill>
              <a:schemeClr val="tx1"/>
            </a:solidFill>
          </a:ln>
        </p:spPr>
      </p:sp>
      <p:sp>
        <p:nvSpPr>
          <p:cNvPr id="37892" name="Rectangle 3"/>
          <p:cNvSpPr>
            <a:spLocks noGrp="1" noChangeArrowheads="1"/>
          </p:cNvSpPr>
          <p:nvPr>
            <p:ph type="body" idx="1"/>
          </p:nvPr>
        </p:nvSpPr>
        <p:spPr>
          <a:xfrm>
            <a:off x="975361" y="4652250"/>
            <a:ext cx="5364480" cy="4068841"/>
          </a:xfrm>
          <a:noFill/>
          <a:ln/>
        </p:spPr>
        <p:txBody>
          <a:bodyPr lIns="97332" tIns="48667" rIns="97332" bIns="48667"/>
          <a:lstStyle/>
          <a:p>
            <a:pPr eaLnBrk="1" hangingPunct="1"/>
            <a:endParaRPr lang="en-US" sz="11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UCITA AND CONSUMERS</a:t>
            </a:r>
            <a:endParaRPr lang="en-US"/>
          </a:p>
        </p:txBody>
      </p:sp>
      <p:sp>
        <p:nvSpPr>
          <p:cNvPr id="5" name="Footer Placeholder 4"/>
          <p:cNvSpPr>
            <a:spLocks noGrp="1"/>
          </p:cNvSpPr>
          <p:nvPr>
            <p:ph type="ftr" sz="quarter" idx="11"/>
          </p:nvPr>
        </p:nvSpPr>
        <p:spPr/>
        <p:txBody>
          <a:bodyPr/>
          <a:lstStyle/>
          <a:p>
            <a:pPr>
              <a:defRPr/>
            </a:pPr>
            <a:r>
              <a:rPr lang="en-US" smtClean="0"/>
              <a:t>Copyright (c) Cem Kaner, 1999</a:t>
            </a:r>
            <a:endParaRPr lang="en-US"/>
          </a:p>
        </p:txBody>
      </p:sp>
      <p:sp>
        <p:nvSpPr>
          <p:cNvPr id="6" name="Slide Number Placeholder 5"/>
          <p:cNvSpPr>
            <a:spLocks noGrp="1"/>
          </p:cNvSpPr>
          <p:nvPr>
            <p:ph type="sldNum" sz="quarter" idx="12"/>
          </p:nvPr>
        </p:nvSpPr>
        <p:spPr/>
        <p:txBody>
          <a:bodyPr/>
          <a:lstStyle/>
          <a:p>
            <a:pPr>
              <a:defRPr/>
            </a:pPr>
            <a:fld id="{2E2F7F13-369C-4731-82B2-4C1D31315562}" type="slidenum">
              <a:rPr lang="en-US" smtClean="0"/>
              <a:pPr>
                <a:defRPr/>
              </a:pPr>
              <a:t>10</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0C53D51-6C6D-4182-BDBB-45BB83C57323}" type="slidenum">
              <a:rPr lang="en-US"/>
              <a:pPr/>
              <a:t>50</a:t>
            </a:fld>
            <a:endParaRPr lang="en-US"/>
          </a:p>
        </p:txBody>
      </p:sp>
      <p:sp>
        <p:nvSpPr>
          <p:cNvPr id="38915" name="Rectangle 2"/>
          <p:cNvSpPr>
            <a:spLocks noGrp="1" noRot="1" noChangeAspect="1" noChangeArrowheads="1" noTextEdit="1"/>
          </p:cNvSpPr>
          <p:nvPr>
            <p:ph type="sldImg"/>
          </p:nvPr>
        </p:nvSpPr>
        <p:spPr>
          <a:xfrm>
            <a:off x="1057275" y="720725"/>
            <a:ext cx="5200650" cy="3600450"/>
          </a:xfrm>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36B6B8E-2396-4BC6-B984-80800642F7AF}" type="slidenum">
              <a:rPr lang="en-US"/>
              <a:pPr/>
              <a:t>51</a:t>
            </a:fld>
            <a:endParaRPr lang="en-US"/>
          </a:p>
        </p:txBody>
      </p:sp>
      <p:sp>
        <p:nvSpPr>
          <p:cNvPr id="39939" name="Rectangle 2"/>
          <p:cNvSpPr>
            <a:spLocks noGrp="1" noRot="1" noChangeAspect="1" noChangeArrowheads="1" noTextEdit="1"/>
          </p:cNvSpPr>
          <p:nvPr>
            <p:ph type="sldImg"/>
          </p:nvPr>
        </p:nvSpPr>
        <p:spPr>
          <a:xfrm>
            <a:off x="1157288" y="898525"/>
            <a:ext cx="5027612" cy="3479800"/>
          </a:xfrm>
          <a:solidFill>
            <a:srgbClr val="FFFFFF"/>
          </a:solid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r>
              <a:rPr lang="en-US" dirty="0" smtClean="0">
                <a:latin typeface="Arial" pitchFamily="34" charset="0"/>
              </a:rPr>
              <a:t>UCITA AND CONSUMERS</a:t>
            </a:r>
          </a:p>
        </p:txBody>
      </p:sp>
      <p:sp>
        <p:nvSpPr>
          <p:cNvPr id="20483" name="Rectangle 6"/>
          <p:cNvSpPr>
            <a:spLocks noGrp="1" noChangeArrowheads="1"/>
          </p:cNvSpPr>
          <p:nvPr>
            <p:ph type="ftr" sz="quarter" idx="4"/>
          </p:nvPr>
        </p:nvSpPr>
        <p:spPr>
          <a:noFill/>
        </p:spPr>
        <p:txBody>
          <a:bodyPr/>
          <a:lstStyle/>
          <a:p>
            <a:r>
              <a:rPr lang="en-US" dirty="0" smtClean="0">
                <a:latin typeface="Arial" pitchFamily="34" charset="0"/>
              </a:rPr>
              <a:t>Copyright (c) Cem Kaner, 1999</a:t>
            </a:r>
          </a:p>
        </p:txBody>
      </p:sp>
      <p:sp>
        <p:nvSpPr>
          <p:cNvPr id="20484" name="Rectangle 7"/>
          <p:cNvSpPr>
            <a:spLocks noGrp="1" noChangeArrowheads="1"/>
          </p:cNvSpPr>
          <p:nvPr>
            <p:ph type="sldNum" sz="quarter" idx="5"/>
          </p:nvPr>
        </p:nvSpPr>
        <p:spPr>
          <a:noFill/>
        </p:spPr>
        <p:txBody>
          <a:bodyPr/>
          <a:lstStyle/>
          <a:p>
            <a:fld id="{2D2A16D9-73F5-4D09-9D28-462E9E142C59}" type="slidenum">
              <a:rPr lang="en-US" smtClean="0">
                <a:latin typeface="Arial" pitchFamily="34" charset="0"/>
              </a:rPr>
              <a:pPr/>
              <a:t>53</a:t>
            </a:fld>
            <a:endParaRPr lang="en-US" dirty="0" smtClean="0">
              <a:latin typeface="Arial" pitchFamily="34" charset="0"/>
            </a:endParaRPr>
          </a:p>
        </p:txBody>
      </p:sp>
      <p:sp>
        <p:nvSpPr>
          <p:cNvPr id="20485" name="Rectangle 2"/>
          <p:cNvSpPr>
            <a:spLocks noGrp="1" noRot="1" noChangeAspect="1" noChangeArrowheads="1" noTextEdit="1"/>
          </p:cNvSpPr>
          <p:nvPr>
            <p:ph type="sldImg"/>
          </p:nvPr>
        </p:nvSpPr>
        <p:spPr>
          <a:xfrm>
            <a:off x="1057275" y="720725"/>
            <a:ext cx="5200650" cy="3600450"/>
          </a:xfrm>
          <a:ln/>
        </p:spPr>
      </p:sp>
      <p:sp>
        <p:nvSpPr>
          <p:cNvPr id="2048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r>
              <a:rPr lang="en-US" dirty="0" smtClean="0"/>
              <a:t>UCITA AND CONSUMERS</a:t>
            </a:r>
            <a:endParaRPr lang="en-US" dirty="0"/>
          </a:p>
        </p:txBody>
      </p:sp>
      <p:sp>
        <p:nvSpPr>
          <p:cNvPr id="5" name="Footer Placeholder 4"/>
          <p:cNvSpPr>
            <a:spLocks noGrp="1"/>
          </p:cNvSpPr>
          <p:nvPr>
            <p:ph type="ftr" sz="quarter" idx="11"/>
          </p:nvPr>
        </p:nvSpPr>
        <p:spPr/>
        <p:txBody>
          <a:bodyPr/>
          <a:lstStyle/>
          <a:p>
            <a:pPr>
              <a:defRPr/>
            </a:pPr>
            <a:r>
              <a:rPr lang="en-US" dirty="0" smtClean="0"/>
              <a:t>Copyright (c) Cem Kaner, 1999</a:t>
            </a:r>
            <a:endParaRPr lang="en-US" dirty="0"/>
          </a:p>
        </p:txBody>
      </p:sp>
      <p:sp>
        <p:nvSpPr>
          <p:cNvPr id="6" name="Slide Number Placeholder 5"/>
          <p:cNvSpPr>
            <a:spLocks noGrp="1"/>
          </p:cNvSpPr>
          <p:nvPr>
            <p:ph type="sldNum" sz="quarter" idx="12"/>
          </p:nvPr>
        </p:nvSpPr>
        <p:spPr/>
        <p:txBody>
          <a:bodyPr/>
          <a:lstStyle/>
          <a:p>
            <a:pPr>
              <a:defRPr/>
            </a:pPr>
            <a:fld id="{B4E59A18-D7DE-4F84-B2BF-705A9656F166}" type="slidenum">
              <a:rPr lang="en-US" smtClean="0"/>
              <a:pPr>
                <a:defRPr/>
              </a:pPr>
              <a:t>54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r>
              <a:rPr lang="en-US" dirty="0" smtClean="0"/>
              <a:t>UCITA AND CONSUMERS</a:t>
            </a:r>
            <a:endParaRPr lang="en-US" dirty="0"/>
          </a:p>
        </p:txBody>
      </p:sp>
      <p:sp>
        <p:nvSpPr>
          <p:cNvPr id="5" name="Footer Placeholder 4"/>
          <p:cNvSpPr>
            <a:spLocks noGrp="1"/>
          </p:cNvSpPr>
          <p:nvPr>
            <p:ph type="ftr" sz="quarter" idx="11"/>
          </p:nvPr>
        </p:nvSpPr>
        <p:spPr/>
        <p:txBody>
          <a:bodyPr/>
          <a:lstStyle/>
          <a:p>
            <a:pPr>
              <a:defRPr/>
            </a:pPr>
            <a:r>
              <a:rPr lang="en-US" dirty="0" smtClean="0"/>
              <a:t>Copyright (c) Cem Kaner, 1999</a:t>
            </a:r>
            <a:endParaRPr lang="en-US" dirty="0"/>
          </a:p>
        </p:txBody>
      </p:sp>
      <p:sp>
        <p:nvSpPr>
          <p:cNvPr id="6" name="Slide Number Placeholder 5"/>
          <p:cNvSpPr>
            <a:spLocks noGrp="1"/>
          </p:cNvSpPr>
          <p:nvPr>
            <p:ph type="sldNum" sz="quarter" idx="12"/>
          </p:nvPr>
        </p:nvSpPr>
        <p:spPr/>
        <p:txBody>
          <a:bodyPr/>
          <a:lstStyle/>
          <a:p>
            <a:pPr>
              <a:defRPr/>
            </a:pPr>
            <a:fld id="{B4E59A18-D7DE-4F84-B2BF-705A9656F166}" type="slidenum">
              <a:rPr lang="en-US" smtClean="0"/>
              <a:pPr>
                <a:defRPr/>
              </a:pPr>
              <a:t>55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UCITA AND CONSUMERS</a:t>
            </a:r>
            <a:endParaRPr lang="en-US"/>
          </a:p>
        </p:txBody>
      </p:sp>
      <p:sp>
        <p:nvSpPr>
          <p:cNvPr id="5" name="Footer Placeholder 4"/>
          <p:cNvSpPr>
            <a:spLocks noGrp="1"/>
          </p:cNvSpPr>
          <p:nvPr>
            <p:ph type="ftr" sz="quarter" idx="11"/>
          </p:nvPr>
        </p:nvSpPr>
        <p:spPr/>
        <p:txBody>
          <a:bodyPr/>
          <a:lstStyle/>
          <a:p>
            <a:pPr>
              <a:defRPr/>
            </a:pPr>
            <a:r>
              <a:rPr lang="en-US" smtClean="0"/>
              <a:t>Copyright (c) Cem Kaner, 1999</a:t>
            </a:r>
            <a:endParaRPr lang="en-US"/>
          </a:p>
        </p:txBody>
      </p:sp>
      <p:sp>
        <p:nvSpPr>
          <p:cNvPr id="6" name="Slide Number Placeholder 5"/>
          <p:cNvSpPr>
            <a:spLocks noGrp="1"/>
          </p:cNvSpPr>
          <p:nvPr>
            <p:ph type="sldNum" sz="quarter" idx="12"/>
          </p:nvPr>
        </p:nvSpPr>
        <p:spPr/>
        <p:txBody>
          <a:bodyPr/>
          <a:lstStyle/>
          <a:p>
            <a:pPr>
              <a:defRPr/>
            </a:pPr>
            <a:fld id="{B4E59A18-D7DE-4F84-B2BF-705A9656F166}" type="slidenum">
              <a:rPr lang="en-US" smtClean="0"/>
              <a:pPr>
                <a:defRPr/>
              </a:pPr>
              <a:t>56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DDB8D-DA89-46B1-B948-A29F2AFEB2E1}" type="slidenum">
              <a:rPr lang="en-US"/>
              <a:pPr/>
              <a:t>57</a:t>
            </a:fld>
            <a:endParaRPr lang="en-US"/>
          </a:p>
        </p:txBody>
      </p:sp>
      <p:sp>
        <p:nvSpPr>
          <p:cNvPr id="852994" name="Rectangle 2"/>
          <p:cNvSpPr>
            <a:spLocks noGrp="1" noRot="1" noChangeAspect="1" noChangeArrowheads="1" noTextEdit="1"/>
          </p:cNvSpPr>
          <p:nvPr>
            <p:ph type="sldImg"/>
          </p:nvPr>
        </p:nvSpPr>
        <p:spPr>
          <a:xfrm>
            <a:off x="1057275" y="720725"/>
            <a:ext cx="5200650" cy="3600450"/>
          </a:xfrm>
          <a:ln/>
        </p:spPr>
      </p:sp>
      <p:sp>
        <p:nvSpPr>
          <p:cNvPr id="85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r>
              <a:rPr lang="en-US" dirty="0" smtClean="0"/>
              <a:t>UCITA AND CONSUMERS</a:t>
            </a:r>
            <a:endParaRPr lang="en-US" dirty="0"/>
          </a:p>
        </p:txBody>
      </p:sp>
      <p:sp>
        <p:nvSpPr>
          <p:cNvPr id="5" name="Footer Placeholder 4"/>
          <p:cNvSpPr>
            <a:spLocks noGrp="1"/>
          </p:cNvSpPr>
          <p:nvPr>
            <p:ph type="ftr" sz="quarter" idx="11"/>
          </p:nvPr>
        </p:nvSpPr>
        <p:spPr/>
        <p:txBody>
          <a:bodyPr/>
          <a:lstStyle/>
          <a:p>
            <a:pPr>
              <a:defRPr/>
            </a:pPr>
            <a:r>
              <a:rPr lang="en-US" dirty="0" smtClean="0"/>
              <a:t>Copyright (c) Cem Kaner, 1999</a:t>
            </a:r>
            <a:endParaRPr lang="en-US" dirty="0"/>
          </a:p>
        </p:txBody>
      </p:sp>
      <p:sp>
        <p:nvSpPr>
          <p:cNvPr id="6" name="Slide Number Placeholder 5"/>
          <p:cNvSpPr>
            <a:spLocks noGrp="1"/>
          </p:cNvSpPr>
          <p:nvPr>
            <p:ph type="sldNum" sz="quarter" idx="12"/>
          </p:nvPr>
        </p:nvSpPr>
        <p:spPr/>
        <p:txBody>
          <a:bodyPr/>
          <a:lstStyle/>
          <a:p>
            <a:pPr>
              <a:defRPr/>
            </a:pPr>
            <a:fld id="{B4E59A18-D7DE-4F84-B2BF-705A9656F166}" type="slidenum">
              <a:rPr lang="en-US" smtClean="0"/>
              <a:pPr>
                <a:defRPr/>
              </a:pPr>
              <a:t>58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EC143-0DAA-46A6-9E90-97A80CEC838C}" type="slidenum">
              <a:rPr lang="en-US" smtClean="0"/>
              <a:pPr/>
              <a:t>59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6819A-ED03-4B92-8A00-48E3BDF4645D}" type="slidenum">
              <a:rPr lang="en-US"/>
              <a:pPr/>
              <a:t>60</a:t>
            </a:fld>
            <a:endParaRPr lang="en-US"/>
          </a:p>
        </p:txBody>
      </p:sp>
      <p:sp>
        <p:nvSpPr>
          <p:cNvPr id="997378" name="Rectangle 2"/>
          <p:cNvSpPr>
            <a:spLocks noGrp="1" noRot="1" noChangeAspect="1" noChangeArrowheads="1" noTextEdit="1"/>
          </p:cNvSpPr>
          <p:nvPr>
            <p:ph type="sldImg"/>
          </p:nvPr>
        </p:nvSpPr>
        <p:spPr>
          <a:xfrm>
            <a:off x="1057275" y="720725"/>
            <a:ext cx="5200650" cy="3600450"/>
          </a:xfrm>
          <a:ln/>
        </p:spPr>
      </p:sp>
      <p:sp>
        <p:nvSpPr>
          <p:cNvPr id="99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A5F6FDA-6892-4D83-9507-2824E74A9F98}" type="slidenum">
              <a:rPr lang="en-US"/>
              <a:pPr/>
              <a:t>12</a:t>
            </a:fld>
            <a:endParaRPr lang="en-US"/>
          </a:p>
        </p:txBody>
      </p:sp>
      <p:sp>
        <p:nvSpPr>
          <p:cNvPr id="33795" name="Rectangle 2"/>
          <p:cNvSpPr>
            <a:spLocks noGrp="1" noRot="1" noChangeAspect="1" noChangeArrowheads="1" noTextEdit="1"/>
          </p:cNvSpPr>
          <p:nvPr>
            <p:ph type="sldImg"/>
          </p:nvPr>
        </p:nvSpPr>
        <p:spPr>
          <a:xfrm>
            <a:off x="1001713" y="712788"/>
            <a:ext cx="5265737" cy="3644900"/>
          </a:xfrm>
          <a:ln/>
        </p:spPr>
      </p:sp>
      <p:sp>
        <p:nvSpPr>
          <p:cNvPr id="33796" name="Rectangle 3"/>
          <p:cNvSpPr>
            <a:spLocks noGrp="1" noChangeArrowheads="1"/>
          </p:cNvSpPr>
          <p:nvPr>
            <p:ph type="body" idx="1"/>
          </p:nvPr>
        </p:nvSpPr>
        <p:spPr>
          <a:xfrm>
            <a:off x="958428" y="4593909"/>
            <a:ext cx="5350933" cy="4277201"/>
          </a:xfrm>
          <a:noFill/>
          <a:ln/>
        </p:spPr>
        <p:txBody>
          <a:bodyPr lIns="95656" tIns="47828" rIns="95656" bIns="47828"/>
          <a:lstStyle/>
          <a:p>
            <a:pPr>
              <a:spcBef>
                <a:spcPct val="0"/>
              </a:spcBef>
            </a:pPr>
            <a:r>
              <a:rPr lang="en-US" smtClean="0"/>
              <a:t>Anyone affected by a program is a stakeholder. A person who can influence development decisionsis a stakeholder with influence.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85A68-9D84-4302-99EC-F57620FDED00}" type="slidenum">
              <a:rPr lang="en-US"/>
              <a:pPr/>
              <a:t>62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r>
              <a:rPr lang="en-US" smtClean="0"/>
              <a:t>UCITA AND CONSUMERS</a:t>
            </a:r>
            <a:endParaRPr lang="en-US"/>
          </a:p>
        </p:txBody>
      </p:sp>
      <p:sp>
        <p:nvSpPr>
          <p:cNvPr id="5" name="Footer Placeholder 4"/>
          <p:cNvSpPr>
            <a:spLocks noGrp="1"/>
          </p:cNvSpPr>
          <p:nvPr>
            <p:ph type="ftr" sz="quarter" idx="11"/>
          </p:nvPr>
        </p:nvSpPr>
        <p:spPr/>
        <p:txBody>
          <a:bodyPr/>
          <a:lstStyle/>
          <a:p>
            <a:r>
              <a:rPr lang="en-US" smtClean="0"/>
              <a:t>Copyright (c) Cem Kaner, 1999</a:t>
            </a:r>
            <a:endParaRPr lang="en-US"/>
          </a:p>
        </p:txBody>
      </p:sp>
      <p:sp>
        <p:nvSpPr>
          <p:cNvPr id="6" name="Slide Number Placeholder 5"/>
          <p:cNvSpPr>
            <a:spLocks noGrp="1"/>
          </p:cNvSpPr>
          <p:nvPr>
            <p:ph type="sldNum" sz="quarter" idx="12"/>
          </p:nvPr>
        </p:nvSpPr>
        <p:spPr/>
        <p:txBody>
          <a:bodyPr/>
          <a:lstStyle/>
          <a:p>
            <a:fld id="{0E982B60-1112-4DF3-A7F3-2BC17E611567}" type="slidenum">
              <a:rPr lang="en-US" smtClean="0"/>
              <a:pPr/>
              <a:t>63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r>
              <a:rPr lang="en-US" smtClean="0"/>
              <a:t>UCITA AND CONSUMERS</a:t>
            </a:r>
            <a:endParaRPr lang="en-US"/>
          </a:p>
        </p:txBody>
      </p:sp>
      <p:sp>
        <p:nvSpPr>
          <p:cNvPr id="5" name="Footer Placeholder 4"/>
          <p:cNvSpPr>
            <a:spLocks noGrp="1"/>
          </p:cNvSpPr>
          <p:nvPr>
            <p:ph type="ftr" sz="quarter" idx="11"/>
          </p:nvPr>
        </p:nvSpPr>
        <p:spPr/>
        <p:txBody>
          <a:bodyPr/>
          <a:lstStyle/>
          <a:p>
            <a:r>
              <a:rPr lang="en-US" smtClean="0"/>
              <a:t>Copyright (c) Cem Kaner, 1999</a:t>
            </a:r>
            <a:endParaRPr lang="en-US"/>
          </a:p>
        </p:txBody>
      </p:sp>
      <p:sp>
        <p:nvSpPr>
          <p:cNvPr id="6" name="Slide Number Placeholder 5"/>
          <p:cNvSpPr>
            <a:spLocks noGrp="1"/>
          </p:cNvSpPr>
          <p:nvPr>
            <p:ph type="sldNum" sz="quarter" idx="12"/>
          </p:nvPr>
        </p:nvSpPr>
        <p:spPr/>
        <p:txBody>
          <a:bodyPr/>
          <a:lstStyle/>
          <a:p>
            <a:fld id="{0E982B60-1112-4DF3-A7F3-2BC17E611567}" type="slidenum">
              <a:rPr lang="en-US" smtClean="0"/>
              <a:pPr/>
              <a:t>64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70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71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72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F4325-7594-4275-A2DB-5310F4475273}" type="slidenum">
              <a:rPr lang="en-US"/>
              <a:pPr/>
              <a:t>73</a:t>
            </a:fld>
            <a:endParaRPr lang="en-US"/>
          </a:p>
        </p:txBody>
      </p:sp>
      <p:sp>
        <p:nvSpPr>
          <p:cNvPr id="841730" name="Rectangle 2"/>
          <p:cNvSpPr>
            <a:spLocks noGrp="1" noRot="1" noChangeAspect="1" noChangeArrowheads="1" noTextEdit="1"/>
          </p:cNvSpPr>
          <p:nvPr>
            <p:ph type="sldImg"/>
          </p:nvPr>
        </p:nvSpPr>
        <p:spPr>
          <a:xfrm>
            <a:off x="1057275" y="720725"/>
            <a:ext cx="5200650" cy="3600450"/>
          </a:xfrm>
          <a:ln/>
        </p:spPr>
      </p:sp>
      <p:sp>
        <p:nvSpPr>
          <p:cNvPr id="841731" name="Rectangle 3"/>
          <p:cNvSpPr>
            <a:spLocks noGrp="1" noChangeArrowheads="1"/>
          </p:cNvSpPr>
          <p:nvPr>
            <p:ph type="body" idx="1"/>
          </p:nvPr>
        </p:nvSpPr>
        <p:spPr>
          <a:xfrm>
            <a:off x="731839" y="4560889"/>
            <a:ext cx="5851525" cy="4319587"/>
          </a:xfrm>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3D2C0-C640-423E-9C67-CAC282120EBA}" type="slidenum">
              <a:rPr lang="en-US"/>
              <a:pPr/>
              <a:t>74</a:t>
            </a:fld>
            <a:endParaRPr lang="en-US"/>
          </a:p>
        </p:txBody>
      </p:sp>
      <p:sp>
        <p:nvSpPr>
          <p:cNvPr id="847874" name="Rectangle 2"/>
          <p:cNvSpPr>
            <a:spLocks noGrp="1" noRot="1" noChangeAspect="1" noChangeArrowheads="1" noTextEdit="1"/>
          </p:cNvSpPr>
          <p:nvPr>
            <p:ph type="sldImg"/>
          </p:nvPr>
        </p:nvSpPr>
        <p:spPr>
          <a:xfrm>
            <a:off x="1057275" y="720725"/>
            <a:ext cx="5200650" cy="3600450"/>
          </a:xfrm>
          <a:ln/>
        </p:spPr>
      </p:sp>
      <p:sp>
        <p:nvSpPr>
          <p:cNvPr id="847875" name="Rectangle 3"/>
          <p:cNvSpPr>
            <a:spLocks noGrp="1" noChangeArrowheads="1"/>
          </p:cNvSpPr>
          <p:nvPr>
            <p:ph type="body" idx="1"/>
          </p:nvPr>
        </p:nvSpPr>
        <p:spPr>
          <a:xfrm>
            <a:off x="731839" y="4560889"/>
            <a:ext cx="5851525" cy="4319587"/>
          </a:xfrm>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2A93DE5C-7139-4C8D-A30F-B7E3B4682DC5}" type="slidenum">
              <a:rPr lang="en-US"/>
              <a:pPr/>
              <a:t>76</a:t>
            </a:fld>
            <a:endParaRPr lang="en-US"/>
          </a:p>
        </p:txBody>
      </p:sp>
      <p:sp>
        <p:nvSpPr>
          <p:cNvPr id="371714" name="Rectangle 2"/>
          <p:cNvSpPr>
            <a:spLocks noGrp="1" noRot="1" noChangeAspect="1" noChangeArrowheads="1" noTextEdit="1"/>
          </p:cNvSpPr>
          <p:nvPr>
            <p:ph type="sldImg"/>
          </p:nvPr>
        </p:nvSpPr>
        <p:spPr>
          <a:xfrm>
            <a:off x="1057275" y="720725"/>
            <a:ext cx="5200650" cy="3600450"/>
          </a:xfrm>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2A93DE5C-7139-4C8D-A30F-B7E3B4682DC5}" type="slidenum">
              <a:rPr lang="en-US"/>
              <a:pPr/>
              <a:t>77</a:t>
            </a:fld>
            <a:endParaRPr lang="en-US"/>
          </a:p>
        </p:txBody>
      </p:sp>
      <p:sp>
        <p:nvSpPr>
          <p:cNvPr id="371714" name="Rectangle 2"/>
          <p:cNvSpPr>
            <a:spLocks noGrp="1" noRot="1" noChangeAspect="1" noChangeArrowheads="1" noTextEdit="1"/>
          </p:cNvSpPr>
          <p:nvPr>
            <p:ph type="sldImg"/>
          </p:nvPr>
        </p:nvSpPr>
        <p:spPr>
          <a:xfrm>
            <a:off x="1057275" y="720725"/>
            <a:ext cx="5200650" cy="3600450"/>
          </a:xfrm>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85B33-72E6-4670-9D4D-E5AA81BD39C3}" type="slidenum">
              <a:rPr lang="en-US"/>
              <a:pPr/>
              <a:t>13</a:t>
            </a:fld>
            <a:endParaRPr lang="en-US"/>
          </a:p>
        </p:txBody>
      </p:sp>
      <p:sp>
        <p:nvSpPr>
          <p:cNvPr id="228354" name="Rectangle 2"/>
          <p:cNvSpPr>
            <a:spLocks noGrp="1" noRot="1" noChangeAspect="1" noChangeArrowheads="1" noTextEdit="1"/>
          </p:cNvSpPr>
          <p:nvPr>
            <p:ph type="sldImg"/>
          </p:nvPr>
        </p:nvSpPr>
        <p:spPr>
          <a:xfrm>
            <a:off x="1057275" y="720725"/>
            <a:ext cx="5200650" cy="3600450"/>
          </a:xfrm>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762A35AC-9132-4564-B523-19541575094F}" type="slidenum">
              <a:rPr lang="en-US"/>
              <a:pPr/>
              <a:t>78</a:t>
            </a:fld>
            <a:endParaRPr lang="en-US"/>
          </a:p>
        </p:txBody>
      </p:sp>
      <p:sp>
        <p:nvSpPr>
          <p:cNvPr id="384002" name="Rectangle 2"/>
          <p:cNvSpPr>
            <a:spLocks noGrp="1" noRot="1" noChangeAspect="1" noChangeArrowheads="1" noTextEdit="1"/>
          </p:cNvSpPr>
          <p:nvPr>
            <p:ph type="sldImg"/>
          </p:nvPr>
        </p:nvSpPr>
        <p:spPr>
          <a:xfrm>
            <a:off x="1057275" y="720725"/>
            <a:ext cx="5200650" cy="3600450"/>
          </a:xfrm>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CDEA42EF-F00C-4CF6-B902-166E3A04E511}" type="slidenum">
              <a:rPr lang="en-US"/>
              <a:pPr/>
              <a:t>79</a:t>
            </a:fld>
            <a:endParaRPr lang="en-US"/>
          </a:p>
        </p:txBody>
      </p:sp>
      <p:sp>
        <p:nvSpPr>
          <p:cNvPr id="427010" name="Rectangle 2"/>
          <p:cNvSpPr>
            <a:spLocks noGrp="1" noRot="1" noChangeAspect="1" noChangeArrowheads="1" noTextEdit="1"/>
          </p:cNvSpPr>
          <p:nvPr>
            <p:ph type="sldImg"/>
          </p:nvPr>
        </p:nvSpPr>
        <p:spPr>
          <a:xfrm>
            <a:off x="1057275" y="720725"/>
            <a:ext cx="5200650" cy="3600450"/>
          </a:xfrm>
          <a:ln/>
        </p:spPr>
      </p:sp>
      <p:sp>
        <p:nvSpPr>
          <p:cNvPr id="42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CDEA42EF-F00C-4CF6-B902-166E3A04E511}" type="slidenum">
              <a:rPr lang="en-US"/>
              <a:pPr/>
              <a:t>80</a:t>
            </a:fld>
            <a:endParaRPr lang="en-US"/>
          </a:p>
        </p:txBody>
      </p:sp>
      <p:sp>
        <p:nvSpPr>
          <p:cNvPr id="427010" name="Rectangle 2"/>
          <p:cNvSpPr>
            <a:spLocks noGrp="1" noRot="1" noChangeAspect="1" noChangeArrowheads="1" noTextEdit="1"/>
          </p:cNvSpPr>
          <p:nvPr>
            <p:ph type="sldImg"/>
          </p:nvPr>
        </p:nvSpPr>
        <p:spPr>
          <a:xfrm>
            <a:off x="1057275" y="720725"/>
            <a:ext cx="5200650" cy="3600450"/>
          </a:xfrm>
          <a:ln/>
        </p:spPr>
      </p:sp>
      <p:sp>
        <p:nvSpPr>
          <p:cNvPr id="42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C1658787-C6DC-451B-A1E4-0A032B3AFDA3}" type="slidenum">
              <a:rPr lang="en-US"/>
              <a:pPr/>
              <a:t>81</a:t>
            </a:fld>
            <a:endParaRPr lang="en-US"/>
          </a:p>
        </p:txBody>
      </p:sp>
      <p:sp>
        <p:nvSpPr>
          <p:cNvPr id="402434" name="Rectangle 2"/>
          <p:cNvSpPr>
            <a:spLocks noGrp="1" noRot="1" noChangeAspect="1" noChangeArrowheads="1" noTextEdit="1"/>
          </p:cNvSpPr>
          <p:nvPr>
            <p:ph type="sldImg"/>
          </p:nvPr>
        </p:nvSpPr>
        <p:spPr>
          <a:xfrm>
            <a:off x="1057275" y="720725"/>
            <a:ext cx="5200650" cy="3600450"/>
          </a:xfrm>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82</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83</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84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2A93DE5C-7139-4C8D-A30F-B7E3B4682DC5}" type="slidenum">
              <a:rPr lang="en-US"/>
              <a:pPr/>
              <a:t>85</a:t>
            </a:fld>
            <a:endParaRPr lang="en-US"/>
          </a:p>
        </p:txBody>
      </p:sp>
      <p:sp>
        <p:nvSpPr>
          <p:cNvPr id="371714" name="Rectangle 2"/>
          <p:cNvSpPr>
            <a:spLocks noGrp="1" noRot="1" noChangeAspect="1" noChangeArrowheads="1" noTextEdit="1"/>
          </p:cNvSpPr>
          <p:nvPr>
            <p:ph type="sldImg"/>
          </p:nvPr>
        </p:nvSpPr>
        <p:spPr>
          <a:xfrm>
            <a:off x="1057275" y="720725"/>
            <a:ext cx="5200650" cy="3600450"/>
          </a:xfrm>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88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D88933-6739-4226-ABB6-FC00D29307A9}" type="slidenum">
              <a:rPr lang="en-US" smtClean="0"/>
              <a:pPr/>
              <a:t>89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FC10-6C45-4DAA-82D7-F41A39AC8C03}" type="slidenum">
              <a:rPr lang="en-US"/>
              <a:pPr/>
              <a:t>14</a:t>
            </a:fld>
            <a:endParaRPr lang="en-US"/>
          </a:p>
        </p:txBody>
      </p:sp>
      <p:sp>
        <p:nvSpPr>
          <p:cNvPr id="1005570" name="Rectangle 2"/>
          <p:cNvSpPr>
            <a:spLocks noGrp="1" noRot="1" noChangeAspect="1" noChangeArrowheads="1" noTextEdit="1"/>
          </p:cNvSpPr>
          <p:nvPr>
            <p:ph type="sldImg"/>
          </p:nvPr>
        </p:nvSpPr>
        <p:spPr>
          <a:xfrm>
            <a:off x="1057275" y="720725"/>
            <a:ext cx="5200650" cy="3600450"/>
          </a:xfrm>
          <a:ln/>
        </p:spPr>
      </p:sp>
      <p:sp>
        <p:nvSpPr>
          <p:cNvPr id="100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CB20A5BC-4E36-47D2-A739-20ABF7A887CA}" type="slidenum">
              <a:rPr lang="en-US"/>
              <a:pPr/>
              <a:t>90</a:t>
            </a:fld>
            <a:endParaRPr lang="en-US"/>
          </a:p>
        </p:txBody>
      </p:sp>
      <p:sp>
        <p:nvSpPr>
          <p:cNvPr id="416770" name="Rectangle 2"/>
          <p:cNvSpPr>
            <a:spLocks noGrp="1" noRot="1" noChangeAspect="1" noChangeArrowheads="1" noTextEdit="1"/>
          </p:cNvSpPr>
          <p:nvPr>
            <p:ph type="sldImg"/>
          </p:nvPr>
        </p:nvSpPr>
        <p:spPr>
          <a:xfrm>
            <a:off x="1057275" y="720725"/>
            <a:ext cx="5200650" cy="3600450"/>
          </a:xfrm>
          <a:ln/>
        </p:spPr>
      </p:sp>
      <p:sp>
        <p:nvSpPr>
          <p:cNvPr id="41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CB20A5BC-4E36-47D2-A739-20ABF7A887CA}" type="slidenum">
              <a:rPr lang="en-US"/>
              <a:pPr/>
              <a:t>91</a:t>
            </a:fld>
            <a:endParaRPr lang="en-US"/>
          </a:p>
        </p:txBody>
      </p:sp>
      <p:sp>
        <p:nvSpPr>
          <p:cNvPr id="416770" name="Rectangle 2"/>
          <p:cNvSpPr>
            <a:spLocks noGrp="1" noRot="1" noChangeAspect="1" noChangeArrowheads="1" noTextEdit="1"/>
          </p:cNvSpPr>
          <p:nvPr>
            <p:ph type="sldImg"/>
          </p:nvPr>
        </p:nvSpPr>
        <p:spPr>
          <a:xfrm>
            <a:off x="1057275" y="720725"/>
            <a:ext cx="5200650" cy="3600450"/>
          </a:xfrm>
          <a:ln/>
        </p:spPr>
      </p:sp>
      <p:sp>
        <p:nvSpPr>
          <p:cNvPr id="41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8FA36171-395F-4F26-8C57-0CA427FBDCCD}" type="slidenum">
              <a:rPr lang="en-US"/>
              <a:pPr/>
              <a:t>92</a:t>
            </a:fld>
            <a:endParaRPr lang="en-US"/>
          </a:p>
        </p:txBody>
      </p:sp>
      <p:sp>
        <p:nvSpPr>
          <p:cNvPr id="429058" name="Rectangle 2"/>
          <p:cNvSpPr>
            <a:spLocks noGrp="1" noRot="1" noChangeAspect="1" noChangeArrowheads="1" noTextEdit="1"/>
          </p:cNvSpPr>
          <p:nvPr>
            <p:ph type="sldImg"/>
          </p:nvPr>
        </p:nvSpPr>
        <p:spPr>
          <a:xfrm>
            <a:off x="1057275" y="720725"/>
            <a:ext cx="5200650" cy="3600450"/>
          </a:xfrm>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8FA36171-395F-4F26-8C57-0CA427FBDCCD}" type="slidenum">
              <a:rPr lang="en-US"/>
              <a:pPr/>
              <a:t>93</a:t>
            </a:fld>
            <a:endParaRPr lang="en-US"/>
          </a:p>
        </p:txBody>
      </p:sp>
      <p:sp>
        <p:nvSpPr>
          <p:cNvPr id="429058" name="Rectangle 2"/>
          <p:cNvSpPr>
            <a:spLocks noGrp="1" noRot="1" noChangeAspect="1" noChangeArrowheads="1" noTextEdit="1"/>
          </p:cNvSpPr>
          <p:nvPr>
            <p:ph type="sldImg"/>
          </p:nvPr>
        </p:nvSpPr>
        <p:spPr>
          <a:xfrm>
            <a:off x="1057275" y="720725"/>
            <a:ext cx="5200650" cy="3600450"/>
          </a:xfrm>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5D98813A-93AE-4E3C-B70D-4B0B079BD91F}" type="slidenum">
              <a:rPr lang="en-US"/>
              <a:pPr/>
              <a:t>94</a:t>
            </a:fld>
            <a:endParaRPr lang="en-US"/>
          </a:p>
        </p:txBody>
      </p:sp>
      <p:sp>
        <p:nvSpPr>
          <p:cNvPr id="435202" name="Rectangle 2"/>
          <p:cNvSpPr>
            <a:spLocks noGrp="1" noRot="1" noChangeAspect="1" noChangeArrowheads="1" noTextEdit="1"/>
          </p:cNvSpPr>
          <p:nvPr>
            <p:ph type="sldImg"/>
          </p:nvPr>
        </p:nvSpPr>
        <p:spPr>
          <a:xfrm>
            <a:off x="1057275" y="720725"/>
            <a:ext cx="5200650" cy="3600450"/>
          </a:xfrm>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UCITA AND CONSUMERS</a:t>
            </a:r>
          </a:p>
        </p:txBody>
      </p:sp>
      <p:sp>
        <p:nvSpPr>
          <p:cNvPr id="6" name="Rectangle 6"/>
          <p:cNvSpPr>
            <a:spLocks noGrp="1" noChangeArrowheads="1"/>
          </p:cNvSpPr>
          <p:nvPr>
            <p:ph type="ftr" sz="quarter" idx="4"/>
          </p:nvPr>
        </p:nvSpPr>
        <p:spPr>
          <a:ln/>
        </p:spPr>
        <p:txBody>
          <a:bodyPr/>
          <a:lstStyle/>
          <a:p>
            <a:r>
              <a:rPr lang="en-US"/>
              <a:t>Copyright (c) Cem Kaner, 1999</a:t>
            </a:r>
          </a:p>
        </p:txBody>
      </p:sp>
      <p:sp>
        <p:nvSpPr>
          <p:cNvPr id="7" name="Rectangle 7"/>
          <p:cNvSpPr>
            <a:spLocks noGrp="1" noChangeArrowheads="1"/>
          </p:cNvSpPr>
          <p:nvPr>
            <p:ph type="sldNum" sz="quarter" idx="5"/>
          </p:nvPr>
        </p:nvSpPr>
        <p:spPr>
          <a:ln/>
        </p:spPr>
        <p:txBody>
          <a:bodyPr/>
          <a:lstStyle/>
          <a:p>
            <a:fld id="{FCB20E1F-86BC-4DA7-ADAC-5DB796D8E9A8}" type="slidenum">
              <a:rPr lang="en-US"/>
              <a:pPr/>
              <a:t>95</a:t>
            </a:fld>
            <a:endParaRPr lang="en-US"/>
          </a:p>
        </p:txBody>
      </p:sp>
      <p:sp>
        <p:nvSpPr>
          <p:cNvPr id="431106" name="Rectangle 2"/>
          <p:cNvSpPr>
            <a:spLocks noGrp="1" noRot="1" noChangeAspect="1" noChangeArrowheads="1" noTextEdit="1"/>
          </p:cNvSpPr>
          <p:nvPr>
            <p:ph type="sldImg"/>
          </p:nvPr>
        </p:nvSpPr>
        <p:spPr>
          <a:xfrm>
            <a:off x="1057275" y="720725"/>
            <a:ext cx="5200650" cy="3600450"/>
          </a:xfrm>
          <a:ln/>
        </p:spPr>
      </p:sp>
      <p:sp>
        <p:nvSpPr>
          <p:cNvPr id="43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3B62A-EA27-442F-B3B1-80E1F7DA40E6}" type="slidenum">
              <a:rPr lang="en-US" smtClean="0"/>
              <a:pPr>
                <a:defRPr/>
              </a:pPr>
              <a:t>96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3B62A-EA27-442F-B3B1-80E1F7DA40E6}" type="slidenum">
              <a:rPr lang="en-US" smtClean="0"/>
              <a:pPr>
                <a:defRPr/>
              </a:pPr>
              <a:t>97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3B62A-EA27-442F-B3B1-80E1F7DA40E6}" type="slidenum">
              <a:rPr lang="en-US" smtClean="0"/>
              <a:pPr>
                <a:defRPr/>
              </a:pPr>
              <a:t>98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3B62A-EA27-442F-B3B1-80E1F7DA40E6}" type="slidenum">
              <a:rPr lang="en-US" smtClean="0"/>
              <a:pPr>
                <a:defRPr/>
              </a:pPr>
              <a:t>99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ECCA0-CC33-44F3-B982-4EF99878BF90}" type="slidenum">
              <a:rPr lang="en-US"/>
              <a:pPr/>
              <a:t>15</a:t>
            </a:fld>
            <a:endParaRPr lang="en-US"/>
          </a:p>
        </p:txBody>
      </p:sp>
      <p:sp>
        <p:nvSpPr>
          <p:cNvPr id="454658" name="Rectangle 2"/>
          <p:cNvSpPr>
            <a:spLocks noGrp="1" noRot="1" noChangeAspect="1" noChangeArrowheads="1" noTextEdit="1"/>
          </p:cNvSpPr>
          <p:nvPr>
            <p:ph type="sldImg"/>
          </p:nvPr>
        </p:nvSpPr>
        <p:spPr>
          <a:xfrm>
            <a:off x="1057275" y="720725"/>
            <a:ext cx="5200650" cy="3600450"/>
          </a:xfrm>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EE9D2-6C6F-4E0E-B206-E97BF555C191}" type="slidenum">
              <a:rPr lang="en-US"/>
              <a:pPr/>
              <a:t>118</a:t>
            </a:fld>
            <a:endParaRPr lang="en-US"/>
          </a:p>
        </p:txBody>
      </p:sp>
      <p:sp>
        <p:nvSpPr>
          <p:cNvPr id="845826" name="Rectangle 2"/>
          <p:cNvSpPr>
            <a:spLocks noGrp="1" noRot="1" noChangeAspect="1" noChangeArrowheads="1" noTextEdit="1"/>
          </p:cNvSpPr>
          <p:nvPr>
            <p:ph type="sldImg"/>
          </p:nvPr>
        </p:nvSpPr>
        <p:spPr>
          <a:xfrm>
            <a:off x="1057275" y="720725"/>
            <a:ext cx="5200650" cy="3600450"/>
          </a:xfrm>
          <a:ln/>
        </p:spPr>
      </p:sp>
      <p:sp>
        <p:nvSpPr>
          <p:cNvPr id="845827" name="Rectangle 3"/>
          <p:cNvSpPr>
            <a:spLocks noGrp="1" noChangeArrowheads="1"/>
          </p:cNvSpPr>
          <p:nvPr>
            <p:ph type="body" idx="1"/>
          </p:nvPr>
        </p:nvSpPr>
        <p:spPr>
          <a:xfrm>
            <a:off x="731841" y="4560891"/>
            <a:ext cx="5851525" cy="4319587"/>
          </a:xfrm>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8C405-5204-4D83-81F2-4BD83F4904C2}" type="slidenum">
              <a:rPr lang="en-US"/>
              <a:pPr/>
              <a:t>119</a:t>
            </a:fld>
            <a:endParaRPr lang="en-US"/>
          </a:p>
        </p:txBody>
      </p:sp>
      <p:sp>
        <p:nvSpPr>
          <p:cNvPr id="397314" name="Rectangle 2"/>
          <p:cNvSpPr>
            <a:spLocks noGrp="1" noRot="1" noChangeAspect="1" noChangeArrowheads="1"/>
          </p:cNvSpPr>
          <p:nvPr>
            <p:ph type="sldImg"/>
          </p:nvPr>
        </p:nvSpPr>
        <p:spPr bwMode="auto">
          <a:xfrm>
            <a:off x="1057275" y="720725"/>
            <a:ext cx="5202238" cy="360045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74726" y="4560891"/>
            <a:ext cx="5365750" cy="4319587"/>
          </a:xfrm>
          <a:prstGeom prst="rect">
            <a:avLst/>
          </a:prstGeom>
          <a:solidFill>
            <a:srgbClr val="FFFFFF"/>
          </a:solidFill>
          <a:ln>
            <a:solidFill>
              <a:srgbClr val="000000"/>
            </a:solidFill>
            <a:miter lim="800000"/>
            <a:headEnd/>
            <a:tailEnd/>
          </a:ln>
        </p:spPr>
        <p:txBody>
          <a:bodyPr lIns="96653" tIns="48326" rIns="96653" bIns="48326"/>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A6FF3-EECE-4863-9B24-3585D496CB6A}" type="slidenum">
              <a:rPr lang="en-US"/>
              <a:pPr/>
              <a:t>165</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A6FF3-EECE-4863-9B24-3585D496CB6A}" type="slidenum">
              <a:rPr lang="en-US"/>
              <a:pPr/>
              <a:t>166</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EBF6E-B98C-4BF2-8BDA-BDFA2EC7C6B9}" type="slidenum">
              <a:rPr lang="en-US"/>
              <a:pPr/>
              <a:t>167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EBF6E-B98C-4BF2-8BDA-BDFA2EC7C6B9}" type="slidenum">
              <a:rPr lang="en-US"/>
              <a:pPr/>
              <a:t>168</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8071B1-A3F1-4FD1-B5DB-F7BF5F4D9307}" type="slidenum">
              <a:rPr lang="en-US"/>
              <a:pPr/>
              <a:t>173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A3B62A-EA27-442F-B3B1-80E1F7DA40E6}" type="slidenum">
              <a:rPr lang="en-US" smtClean="0"/>
              <a:pPr>
                <a:defRPr/>
              </a:pPr>
              <a:t>174</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F9E513-B533-45B1-A23C-61864BA1C1FE}" type="slidenum">
              <a:rPr lang="en-US" smtClean="0"/>
              <a:pPr/>
              <a:t>177</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F9E513-B533-45B1-A23C-61864BA1C1FE}" type="slidenum">
              <a:rPr lang="en-US" smtClean="0"/>
              <a:pPr/>
              <a:t>178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7A5AF-FDD4-419C-8A25-1F1828975DF5}" type="slidenum">
              <a:rPr lang="en-US"/>
              <a:pPr/>
              <a:t>16</a:t>
            </a:fld>
            <a:endParaRPr lang="en-US"/>
          </a:p>
        </p:txBody>
      </p:sp>
      <p:sp>
        <p:nvSpPr>
          <p:cNvPr id="498690" name="Rectangle 2"/>
          <p:cNvSpPr>
            <a:spLocks noGrp="1" noRot="1" noChangeAspect="1" noChangeArrowheads="1" noTextEdit="1"/>
          </p:cNvSpPr>
          <p:nvPr>
            <p:ph type="sldImg"/>
          </p:nvPr>
        </p:nvSpPr>
        <p:spPr>
          <a:xfrm>
            <a:off x="1057275" y="720725"/>
            <a:ext cx="5200650" cy="3600450"/>
          </a:xfrm>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F9E513-B533-45B1-A23C-61864BA1C1FE}" type="slidenum">
              <a:rPr lang="en-US" smtClean="0"/>
              <a:pPr/>
              <a:t>179</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F9E513-B533-45B1-A23C-61864BA1C1FE}" type="slidenum">
              <a:rPr lang="en-US" smtClean="0"/>
              <a:pPr/>
              <a:t>180</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F9E513-B533-45B1-A23C-61864BA1C1FE}" type="slidenum">
              <a:rPr lang="en-US" smtClean="0"/>
              <a:pPr/>
              <a:t>181</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F9E513-B533-45B1-A23C-61864BA1C1FE}" type="slidenum">
              <a:rPr lang="en-US" smtClean="0"/>
              <a:pPr/>
              <a:t>182</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F9E513-B533-45B1-A23C-61864BA1C1FE}" type="slidenum">
              <a:rPr lang="en-US" smtClean="0"/>
              <a:pPr/>
              <a:t>183</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B155F-E2C4-4E62-B3B7-1E9C5454234E}" type="slidenum">
              <a:rPr lang="en-US"/>
              <a:pPr/>
              <a:t>184</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B155F-E2C4-4E62-B3B7-1E9C5454234E}" type="slidenum">
              <a:rPr lang="en-US"/>
              <a:pPr/>
              <a:t>185</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F9E513-B533-45B1-A23C-61864BA1C1FE}" type="slidenum">
              <a:rPr lang="en-US" smtClean="0"/>
              <a:pPr/>
              <a:t>186</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E93DC-7595-48A7-BB5E-A5235DA23E77}" type="slidenum">
              <a:rPr lang="en-US"/>
              <a:pPr/>
              <a:t>207</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lvl1pPr algn="ctr">
              <a:defRPr sz="3200">
                <a:solidFill>
                  <a:schemeClr val="tx1"/>
                </a:solidFill>
                <a:latin typeface="Comic Sans MS"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u="sng"/>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3000" y="152401"/>
            <a:ext cx="2285603" cy="6080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2750" y="152401"/>
            <a:ext cx="6695150"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2750" y="381000"/>
            <a:ext cx="57785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1475" y="1752600"/>
            <a:ext cx="916305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1475" y="4114800"/>
            <a:ext cx="916305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2750" y="381000"/>
            <a:ext cx="660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2750" y="1447800"/>
            <a:ext cx="4457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35550" y="1447800"/>
            <a:ext cx="4457700" cy="46482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800" u="sng">
                <a:solidFill>
                  <a:schemeClr val="tx1"/>
                </a:solidFill>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200" u="sng">
                <a:solidFill>
                  <a:schemeClr val="tx1"/>
                </a:solidFill>
                <a:latin typeface="Comic Sans MS" pitchFamily="66"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12750" y="914401"/>
            <a:ext cx="4490377" cy="531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68226" y="914401"/>
            <a:ext cx="4490376" cy="531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lgn="ctr">
              <a:defRPr u="sng"/>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2751" y="152400"/>
            <a:ext cx="9097698"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12751" y="914401"/>
            <a:ext cx="9145852" cy="531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5893" name="Text Box 5"/>
          <p:cNvSpPr txBox="1">
            <a:spLocks noChangeArrowheads="1"/>
          </p:cNvSpPr>
          <p:nvPr/>
        </p:nvSpPr>
        <p:spPr bwMode="auto">
          <a:xfrm>
            <a:off x="251090" y="6400800"/>
            <a:ext cx="9365985" cy="338554"/>
          </a:xfrm>
          <a:prstGeom prst="rect">
            <a:avLst/>
          </a:prstGeom>
          <a:noFill/>
          <a:ln w="9525">
            <a:noFill/>
            <a:miter lim="800000"/>
            <a:headEnd/>
            <a:tailEnd/>
          </a:ln>
          <a:effectLst/>
        </p:spPr>
        <p:txBody>
          <a:bodyPr wrap="square">
            <a:spAutoFit/>
          </a:bodyPr>
          <a:lstStyle/>
          <a:p>
            <a:pPr eaLnBrk="0" hangingPunct="0">
              <a:defRPr/>
            </a:pPr>
            <a:r>
              <a:rPr lang="en-US" sz="1600" b="0" dirty="0" smtClean="0">
                <a:latin typeface="Gill Sans MT Condensed" pitchFamily="34" charset="0"/>
              </a:rPr>
              <a:t>Exploratory Software Test</a:t>
            </a:r>
            <a:r>
              <a:rPr lang="en-US" sz="1600" b="0" baseline="0" dirty="0" smtClean="0">
                <a:latin typeface="Gill Sans MT Condensed" pitchFamily="34" charset="0"/>
              </a:rPr>
              <a:t> Automation</a:t>
            </a:r>
            <a:r>
              <a:rPr lang="en-US" sz="1600" b="0" dirty="0">
                <a:latin typeface="Gill Sans MT Condensed" pitchFamily="34" charset="0"/>
              </a:rPr>
              <a:t>	</a:t>
            </a:r>
            <a:r>
              <a:rPr lang="en-US" sz="1600" b="0" dirty="0" smtClean="0">
                <a:latin typeface="Gill Sans MT Condensed" pitchFamily="34" charset="0"/>
              </a:rPr>
              <a:t>  Copyright </a:t>
            </a:r>
            <a:r>
              <a:rPr lang="en-US" sz="1600" b="0" dirty="0">
                <a:latin typeface="Gill Sans MT Condensed" pitchFamily="34" charset="0"/>
              </a:rPr>
              <a:t>© </a:t>
            </a:r>
            <a:r>
              <a:rPr lang="en-US" sz="1600" b="0" dirty="0" smtClean="0">
                <a:latin typeface="Gill Sans MT Condensed" pitchFamily="34" charset="0"/>
              </a:rPr>
              <a:t>2009  Cem Kaner</a:t>
            </a:r>
            <a:r>
              <a:rPr lang="en-US" sz="1600" b="0" baseline="0" dirty="0" smtClean="0">
                <a:latin typeface="Gill Sans MT Condensed" pitchFamily="34" charset="0"/>
              </a:rPr>
              <a:t>    		      </a:t>
            </a:r>
            <a:fld id="{B9DDA02E-4DFA-4F92-8F26-03AC7FD091D1}" type="slidenum">
              <a:rPr lang="en-US" sz="1600" b="0" smtClean="0">
                <a:latin typeface="Gill Sans MT Condensed" pitchFamily="34" charset="0"/>
              </a:rPr>
              <a:pPr eaLnBrk="0" hangingPunct="0">
                <a:defRPr/>
              </a:pPr>
              <a:t>‹#›</a:t>
            </a:fld>
            <a:endParaRPr lang="en-US" sz="1600" b="0" dirty="0">
              <a:latin typeface="Gill Sans MT Condensed" pitchFamily="34" charset="0"/>
            </a:endParaRPr>
          </a:p>
        </p:txBody>
      </p:sp>
      <p:cxnSp>
        <p:nvCxnSpPr>
          <p:cNvPr id="8" name="Straight Connector 7"/>
          <p:cNvCxnSpPr/>
          <p:nvPr/>
        </p:nvCxnSpPr>
        <p:spPr bwMode="auto">
          <a:xfrm>
            <a:off x="330200" y="6400800"/>
            <a:ext cx="9326431" cy="46038"/>
          </a:xfrm>
          <a:prstGeom prst="line">
            <a:avLst/>
          </a:prstGeom>
          <a:gradFill rotWithShape="1">
            <a:gsLst>
              <a:gs pos="0">
                <a:schemeClr val="bg1"/>
              </a:gs>
              <a:gs pos="50000">
                <a:srgbClr val="CCECFF"/>
              </a:gs>
              <a:gs pos="100000">
                <a:schemeClr val="bg1"/>
              </a:gs>
            </a:gsLst>
            <a:lin ang="18900000" scaled="1"/>
          </a:gradFill>
          <a:ln w="63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1" fontAlgn="base" hangingPunct="1">
        <a:spcBef>
          <a:spcPct val="0"/>
        </a:spcBef>
        <a:spcAft>
          <a:spcPct val="0"/>
        </a:spcAft>
        <a:defRPr sz="3600" u="sng">
          <a:solidFill>
            <a:schemeClr val="tx1"/>
          </a:solidFill>
          <a:latin typeface="Comic Sans MS" pitchFamily="66" charset="0"/>
          <a:ea typeface="+mj-ea"/>
          <a:cs typeface="+mj-cs"/>
        </a:defRPr>
      </a:lvl1pPr>
      <a:lvl2pPr algn="l" rtl="0" eaLnBrk="1" fontAlgn="base" hangingPunct="1">
        <a:spcBef>
          <a:spcPct val="0"/>
        </a:spcBef>
        <a:spcAft>
          <a:spcPct val="0"/>
        </a:spcAft>
        <a:defRPr sz="3600">
          <a:solidFill>
            <a:srgbClr val="000066"/>
          </a:solidFill>
          <a:latin typeface="Gill Sans MT Condensed" pitchFamily="34" charset="0"/>
        </a:defRPr>
      </a:lvl2pPr>
      <a:lvl3pPr algn="l" rtl="0" eaLnBrk="1" fontAlgn="base" hangingPunct="1">
        <a:spcBef>
          <a:spcPct val="0"/>
        </a:spcBef>
        <a:spcAft>
          <a:spcPct val="0"/>
        </a:spcAft>
        <a:defRPr sz="3600">
          <a:solidFill>
            <a:srgbClr val="000066"/>
          </a:solidFill>
          <a:latin typeface="Gill Sans MT Condensed" pitchFamily="34" charset="0"/>
        </a:defRPr>
      </a:lvl3pPr>
      <a:lvl4pPr algn="l" rtl="0" eaLnBrk="1" fontAlgn="base" hangingPunct="1">
        <a:spcBef>
          <a:spcPct val="0"/>
        </a:spcBef>
        <a:spcAft>
          <a:spcPct val="0"/>
        </a:spcAft>
        <a:defRPr sz="3600">
          <a:solidFill>
            <a:srgbClr val="000066"/>
          </a:solidFill>
          <a:latin typeface="Gill Sans MT Condensed" pitchFamily="34" charset="0"/>
        </a:defRPr>
      </a:lvl4pPr>
      <a:lvl5pPr algn="l" rtl="0" eaLnBrk="1" fontAlgn="base" hangingPunct="1">
        <a:spcBef>
          <a:spcPct val="0"/>
        </a:spcBef>
        <a:spcAft>
          <a:spcPct val="0"/>
        </a:spcAft>
        <a:defRPr sz="3600">
          <a:solidFill>
            <a:srgbClr val="000066"/>
          </a:solidFill>
          <a:latin typeface="Gill Sans MT Condensed" pitchFamily="34" charset="0"/>
        </a:defRPr>
      </a:lvl5pPr>
      <a:lvl6pPr marL="457200" algn="l" rtl="0" eaLnBrk="1" fontAlgn="base" hangingPunct="1">
        <a:spcBef>
          <a:spcPct val="0"/>
        </a:spcBef>
        <a:spcAft>
          <a:spcPct val="0"/>
        </a:spcAft>
        <a:defRPr sz="3600">
          <a:solidFill>
            <a:srgbClr val="000066"/>
          </a:solidFill>
          <a:latin typeface="FuturistCondensed" pitchFamily="2" charset="0"/>
        </a:defRPr>
      </a:lvl6pPr>
      <a:lvl7pPr marL="914400" algn="l" rtl="0" eaLnBrk="1" fontAlgn="base" hangingPunct="1">
        <a:spcBef>
          <a:spcPct val="0"/>
        </a:spcBef>
        <a:spcAft>
          <a:spcPct val="0"/>
        </a:spcAft>
        <a:defRPr sz="3600">
          <a:solidFill>
            <a:srgbClr val="000066"/>
          </a:solidFill>
          <a:latin typeface="FuturistCondensed" pitchFamily="2" charset="0"/>
        </a:defRPr>
      </a:lvl7pPr>
      <a:lvl8pPr marL="1371600" algn="l" rtl="0" eaLnBrk="1" fontAlgn="base" hangingPunct="1">
        <a:spcBef>
          <a:spcPct val="0"/>
        </a:spcBef>
        <a:spcAft>
          <a:spcPct val="0"/>
        </a:spcAft>
        <a:defRPr sz="3600">
          <a:solidFill>
            <a:srgbClr val="000066"/>
          </a:solidFill>
          <a:latin typeface="FuturistCondensed" pitchFamily="2" charset="0"/>
        </a:defRPr>
      </a:lvl8pPr>
      <a:lvl9pPr marL="1828800" algn="l" rtl="0" eaLnBrk="1" fontAlgn="base" hangingPunct="1">
        <a:spcBef>
          <a:spcPct val="0"/>
        </a:spcBef>
        <a:spcAft>
          <a:spcPct val="0"/>
        </a:spcAft>
        <a:defRPr sz="3600">
          <a:solidFill>
            <a:srgbClr val="000066"/>
          </a:solidFill>
          <a:latin typeface="FuturistCondensed" pitchFamily="2" charset="0"/>
        </a:defRPr>
      </a:lvl9pPr>
    </p:titleStyle>
    <p:bodyStyle>
      <a:lvl1pPr marL="342900" indent="-342900" algn="l" rtl="0" eaLnBrk="1" fontAlgn="base" hangingPunct="1">
        <a:lnSpc>
          <a:spcPct val="95000"/>
        </a:lnSpc>
        <a:spcBef>
          <a:spcPct val="30000"/>
        </a:spcBef>
        <a:spcAft>
          <a:spcPct val="0"/>
        </a:spcAft>
        <a:defRPr sz="2800">
          <a:solidFill>
            <a:schemeClr val="tx1"/>
          </a:solidFill>
          <a:latin typeface="+mn-lt"/>
          <a:ea typeface="+mn-ea"/>
          <a:cs typeface="+mn-cs"/>
        </a:defRPr>
      </a:lvl1pPr>
      <a:lvl2pPr marL="336550" indent="-222250" algn="l" rtl="0" eaLnBrk="1" fontAlgn="base" hangingPunct="1">
        <a:lnSpc>
          <a:spcPct val="95000"/>
        </a:lnSpc>
        <a:spcBef>
          <a:spcPct val="30000"/>
        </a:spcBef>
        <a:spcAft>
          <a:spcPct val="0"/>
        </a:spcAft>
        <a:buChar char="•"/>
        <a:defRPr sz="2800">
          <a:solidFill>
            <a:schemeClr val="tx1"/>
          </a:solidFill>
          <a:latin typeface="+mn-lt"/>
        </a:defRPr>
      </a:lvl2pPr>
      <a:lvl3pPr marL="684213" indent="-233363" algn="l" rtl="0" eaLnBrk="1" fontAlgn="base" hangingPunct="1">
        <a:lnSpc>
          <a:spcPct val="95000"/>
        </a:lnSpc>
        <a:spcBef>
          <a:spcPct val="30000"/>
        </a:spcBef>
        <a:spcAft>
          <a:spcPct val="0"/>
        </a:spcAft>
        <a:buFont typeface="Gill Sans MT" pitchFamily="34" charset="0"/>
        <a:buChar char="–"/>
        <a:defRPr sz="2800">
          <a:solidFill>
            <a:schemeClr val="tx1"/>
          </a:solidFill>
          <a:latin typeface="+mn-lt"/>
        </a:defRPr>
      </a:lvl3pPr>
      <a:lvl4pPr marL="1031875" indent="-233363" algn="l" rtl="0" eaLnBrk="1" fontAlgn="base" hangingPunct="1">
        <a:lnSpc>
          <a:spcPct val="95000"/>
        </a:lnSpc>
        <a:spcBef>
          <a:spcPct val="30000"/>
        </a:spcBef>
        <a:spcAft>
          <a:spcPct val="0"/>
        </a:spcAft>
        <a:buFont typeface="FuturistCondensed"/>
        <a:buChar char="°"/>
        <a:defRPr sz="2800">
          <a:solidFill>
            <a:schemeClr val="tx1"/>
          </a:solidFill>
          <a:latin typeface="+mn-lt"/>
        </a:defRPr>
      </a:lvl4pPr>
      <a:lvl5pPr marL="1371600" indent="-223838" algn="l" rtl="0" eaLnBrk="1" fontAlgn="base" hangingPunct="1">
        <a:lnSpc>
          <a:spcPct val="95000"/>
        </a:lnSpc>
        <a:spcBef>
          <a:spcPct val="30000"/>
        </a:spcBef>
        <a:spcAft>
          <a:spcPct val="0"/>
        </a:spcAft>
        <a:buChar char="»"/>
        <a:defRPr sz="2800">
          <a:solidFill>
            <a:schemeClr val="tx1"/>
          </a:solidFill>
          <a:latin typeface="Gill Sans MT Condensed" pitchFamily="34" charset="0"/>
        </a:defRPr>
      </a:lvl5pPr>
      <a:lvl6pPr marL="1828800" indent="-223838" algn="l" rtl="0" eaLnBrk="1" fontAlgn="base" hangingPunct="1">
        <a:lnSpc>
          <a:spcPct val="95000"/>
        </a:lnSpc>
        <a:spcBef>
          <a:spcPct val="30000"/>
        </a:spcBef>
        <a:spcAft>
          <a:spcPct val="0"/>
        </a:spcAft>
        <a:buChar char="»"/>
        <a:defRPr sz="2200">
          <a:solidFill>
            <a:schemeClr val="tx1"/>
          </a:solidFill>
          <a:latin typeface="+mj-lt"/>
        </a:defRPr>
      </a:lvl6pPr>
      <a:lvl7pPr marL="2286000" indent="-223838" algn="l" rtl="0" eaLnBrk="1" fontAlgn="base" hangingPunct="1">
        <a:lnSpc>
          <a:spcPct val="95000"/>
        </a:lnSpc>
        <a:spcBef>
          <a:spcPct val="30000"/>
        </a:spcBef>
        <a:spcAft>
          <a:spcPct val="0"/>
        </a:spcAft>
        <a:buChar char="»"/>
        <a:defRPr sz="2200">
          <a:solidFill>
            <a:schemeClr val="tx1"/>
          </a:solidFill>
          <a:latin typeface="+mj-lt"/>
        </a:defRPr>
      </a:lvl7pPr>
      <a:lvl8pPr marL="2743200" indent="-223838" algn="l" rtl="0" eaLnBrk="1" fontAlgn="base" hangingPunct="1">
        <a:lnSpc>
          <a:spcPct val="95000"/>
        </a:lnSpc>
        <a:spcBef>
          <a:spcPct val="30000"/>
        </a:spcBef>
        <a:spcAft>
          <a:spcPct val="0"/>
        </a:spcAft>
        <a:buChar char="»"/>
        <a:defRPr sz="2200">
          <a:solidFill>
            <a:schemeClr val="tx1"/>
          </a:solidFill>
          <a:latin typeface="+mj-lt"/>
        </a:defRPr>
      </a:lvl8pPr>
      <a:lvl9pPr marL="3200400" indent="-223838" algn="l" rtl="0" eaLnBrk="1" fontAlgn="base" hangingPunct="1">
        <a:lnSpc>
          <a:spcPct val="95000"/>
        </a:lnSpc>
        <a:spcBef>
          <a:spcPct val="30000"/>
        </a:spcBef>
        <a:spcAft>
          <a:spcPct val="0"/>
        </a:spcAft>
        <a:buChar char="»"/>
        <a:defRPr sz="22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9.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9563" y="4686300"/>
            <a:ext cx="9286875" cy="1638300"/>
          </a:xfrm>
        </p:spPr>
        <p:txBody>
          <a:bodyPr/>
          <a:lstStyle/>
          <a:p>
            <a:pPr algn="l"/>
            <a:r>
              <a:rPr lang="en-US" sz="2000" smtClean="0">
                <a:latin typeface="Gill Sans MT Condensed" pitchFamily="34" charset="0"/>
              </a:rPr>
              <a:t>Copyright (c) Cem Kaner 2009</a:t>
            </a:r>
          </a:p>
          <a:p>
            <a:pPr algn="l">
              <a:spcBef>
                <a:spcPts val="300"/>
              </a:spcBef>
            </a:pPr>
            <a:r>
              <a:rPr lang="en-US" sz="2000" smtClean="0">
                <a:latin typeface="Gill Sans MT Condensed" pitchFamily="34" charset="0"/>
              </a:rPr>
              <a:t>These notes are partially based on research that was supported by NSF Grant CCLI-0717613 “Adaptation &amp; Implementation of an Activity-Based Online or Hybrid Course in Software Testing.” Any opinions, findings and conclusions or recommendations expressed in this material are those of the author(s) and do not necessarily reflect the views of the National Science Foundation.</a:t>
            </a:r>
          </a:p>
          <a:p>
            <a:endParaRPr lang="en-US" sz="2000" dirty="0">
              <a:latin typeface="Gill Sans MT Condensed" pitchFamily="34" charset="0"/>
            </a:endParaRPr>
          </a:p>
        </p:txBody>
      </p:sp>
      <p:sp>
        <p:nvSpPr>
          <p:cNvPr id="4" name="Rectangle 2"/>
          <p:cNvSpPr txBox="1">
            <a:spLocks noChangeArrowheads="1"/>
          </p:cNvSpPr>
          <p:nvPr/>
        </p:nvSpPr>
        <p:spPr bwMode="auto">
          <a:xfrm>
            <a:off x="342900" y="228600"/>
            <a:ext cx="9182100" cy="1866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600" b="1" dirty="0" smtClean="0">
                <a:latin typeface="Comic Sans MS" pitchFamily="66" charset="0"/>
              </a:rPr>
              <a:t>Exploratory Test Automation</a:t>
            </a:r>
          </a:p>
        </p:txBody>
      </p:sp>
      <p:sp>
        <p:nvSpPr>
          <p:cNvPr id="5" name="Rectangle 3"/>
          <p:cNvSpPr txBox="1">
            <a:spLocks noChangeArrowheads="1"/>
          </p:cNvSpPr>
          <p:nvPr/>
        </p:nvSpPr>
        <p:spPr bwMode="auto">
          <a:xfrm>
            <a:off x="412750" y="2628900"/>
            <a:ext cx="9080500" cy="2019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5000"/>
              </a:lnSpc>
              <a:spcBef>
                <a:spcPct val="3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Cem Kaner, J.D., Ph.D.</a:t>
            </a:r>
          </a:p>
          <a:p>
            <a:pPr algn="ctr" fontAlgn="base">
              <a:lnSpc>
                <a:spcPct val="95000"/>
              </a:lnSpc>
              <a:spcBef>
                <a:spcPct val="30000"/>
              </a:spcBef>
              <a:spcAft>
                <a:spcPct val="0"/>
              </a:spcAft>
              <a:defRPr/>
            </a:pPr>
            <a:r>
              <a:rPr lang="en-US" sz="2200" kern="0" dirty="0" smtClean="0"/>
              <a:t>Executive Vice-President, Association for Software Testing</a:t>
            </a:r>
          </a:p>
          <a:p>
            <a:pPr algn="ctr" fontAlgn="base">
              <a:lnSpc>
                <a:spcPct val="95000"/>
              </a:lnSpc>
              <a:spcBef>
                <a:spcPct val="30000"/>
              </a:spcBef>
              <a:spcAft>
                <a:spcPct val="0"/>
              </a:spcAft>
              <a:defRPr/>
            </a:pPr>
            <a:r>
              <a:rPr lang="en-US" sz="2200" kern="0" dirty="0" smtClean="0"/>
              <a:t>Professor of Software Engineering, Florida Institute of Technology</a:t>
            </a:r>
          </a:p>
          <a:p>
            <a:pPr marL="0" marR="0" lvl="0" indent="0" algn="ctr" defTabSz="914400" rtl="0" eaLnBrk="1" fontAlgn="base" latinLnBrk="0" hangingPunct="1">
              <a:lnSpc>
                <a:spcPct val="95000"/>
              </a:lnSpc>
              <a:spcBef>
                <a:spcPct val="3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October</a:t>
            </a:r>
            <a:r>
              <a:rPr kumimoji="0" lang="en-US" sz="2200" b="0" i="0" u="none" strike="noStrike" kern="0" cap="none" spc="0" normalizeH="0" noProof="0" dirty="0" smtClean="0">
                <a:ln>
                  <a:noFill/>
                </a:ln>
                <a:solidFill>
                  <a:schemeClr val="tx1"/>
                </a:solidFill>
                <a:effectLst/>
                <a:uLnTx/>
                <a:uFillTx/>
                <a:latin typeface="+mn-lt"/>
                <a:ea typeface="+mn-ea"/>
                <a:cs typeface="+mn-cs"/>
              </a:rPr>
              <a:t>, </a:t>
            </a:r>
            <a:r>
              <a:rPr kumimoji="0" lang="en-US" sz="2200" b="0" i="0" u="none" strike="noStrike" kern="0" cap="none" spc="0" normalizeH="0" baseline="0" noProof="0" dirty="0" smtClean="0">
                <a:ln>
                  <a:noFill/>
                </a:ln>
                <a:solidFill>
                  <a:schemeClr val="tx1"/>
                </a:solidFill>
                <a:effectLst/>
                <a:uLnTx/>
                <a:uFillTx/>
                <a:latin typeface="+mn-lt"/>
                <a:ea typeface="+mn-ea"/>
                <a:cs typeface="+mn-cs"/>
              </a:rPr>
              <a:t>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1" y="304800"/>
            <a:ext cx="9097698" cy="1295400"/>
          </a:xfrm>
        </p:spPr>
        <p:txBody>
          <a:bodyPr/>
          <a:lstStyle/>
          <a:p>
            <a:r>
              <a:rPr lang="en-US" dirty="0" smtClean="0"/>
              <a:t>Test techniques</a:t>
            </a:r>
            <a:br>
              <a:rPr lang="en-US" dirty="0" smtClean="0"/>
            </a:br>
            <a:r>
              <a:rPr lang="en-US" sz="2400" dirty="0" smtClean="0">
                <a:solidFill>
                  <a:schemeClr val="tx1"/>
                </a:solidFill>
                <a:latin typeface="Gill Sans MT" pitchFamily="34" charset="0"/>
              </a:rPr>
              <a:t>A test technique is a recipe, or a model, that guides us in creating specific tests. Examples of common test techniques:</a:t>
            </a:r>
            <a:endParaRPr lang="en-US" dirty="0"/>
          </a:p>
        </p:txBody>
      </p:sp>
      <p:sp>
        <p:nvSpPr>
          <p:cNvPr id="3" name="Content Placeholder 2"/>
          <p:cNvSpPr>
            <a:spLocks noGrp="1"/>
          </p:cNvSpPr>
          <p:nvPr>
            <p:ph sz="half" idx="1"/>
          </p:nvPr>
        </p:nvSpPr>
        <p:spPr>
          <a:xfrm>
            <a:off x="412750" y="1676401"/>
            <a:ext cx="4490377" cy="4556125"/>
          </a:xfrm>
        </p:spPr>
        <p:txBody>
          <a:bodyPr/>
          <a:lstStyle/>
          <a:p>
            <a:pPr lvl="1">
              <a:buFont typeface="Arial" pitchFamily="34" charset="0"/>
              <a:buChar char="•"/>
            </a:pPr>
            <a:r>
              <a:rPr lang="en-US" dirty="0" smtClean="0"/>
              <a:t>Function testing</a:t>
            </a:r>
          </a:p>
          <a:p>
            <a:pPr lvl="1">
              <a:buFont typeface="Arial" pitchFamily="34" charset="0"/>
              <a:buChar char="•"/>
            </a:pPr>
            <a:r>
              <a:rPr lang="en-US" dirty="0" smtClean="0"/>
              <a:t>Specification-based testing</a:t>
            </a:r>
          </a:p>
          <a:p>
            <a:pPr lvl="1">
              <a:buFont typeface="Arial" pitchFamily="34" charset="0"/>
              <a:buChar char="•"/>
            </a:pPr>
            <a:r>
              <a:rPr lang="en-US" dirty="0" smtClean="0"/>
              <a:t>Domain testing</a:t>
            </a:r>
          </a:p>
          <a:p>
            <a:pPr lvl="1">
              <a:buFont typeface="Arial" pitchFamily="34" charset="0"/>
              <a:buChar char="•"/>
            </a:pPr>
            <a:r>
              <a:rPr lang="en-US" dirty="0" smtClean="0"/>
              <a:t>Risk-based testing</a:t>
            </a:r>
          </a:p>
          <a:p>
            <a:pPr lvl="1">
              <a:buFont typeface="Arial" pitchFamily="34" charset="0"/>
              <a:buChar char="•"/>
            </a:pPr>
            <a:r>
              <a:rPr lang="en-US" dirty="0" smtClean="0"/>
              <a:t>Scenario testing</a:t>
            </a:r>
          </a:p>
          <a:p>
            <a:pPr lvl="1">
              <a:buFont typeface="Arial" pitchFamily="34" charset="0"/>
              <a:buChar char="•"/>
            </a:pPr>
            <a:r>
              <a:rPr lang="en-US" dirty="0" smtClean="0"/>
              <a:t>Regression testing</a:t>
            </a:r>
          </a:p>
          <a:p>
            <a:pPr lvl="1">
              <a:buFont typeface="Arial" pitchFamily="34" charset="0"/>
              <a:buChar char="•"/>
            </a:pPr>
            <a:r>
              <a:rPr lang="en-US" dirty="0" smtClean="0"/>
              <a:t>Stress testing </a:t>
            </a:r>
          </a:p>
          <a:p>
            <a:pPr lvl="1">
              <a:buFont typeface="Arial" pitchFamily="34" charset="0"/>
              <a:buChar char="•"/>
            </a:pPr>
            <a:r>
              <a:rPr lang="en-US" dirty="0" smtClean="0"/>
              <a:t>User testing</a:t>
            </a:r>
          </a:p>
          <a:p>
            <a:pPr lvl="1">
              <a:buFont typeface="Arial" pitchFamily="34" charset="0"/>
              <a:buChar char="•"/>
            </a:pPr>
            <a:r>
              <a:rPr lang="en-US" dirty="0" smtClean="0"/>
              <a:t>All-pairs combination testing</a:t>
            </a:r>
          </a:p>
          <a:p>
            <a:pPr lvl="1">
              <a:buFont typeface="Arial" pitchFamily="34" charset="0"/>
              <a:buChar char="•"/>
            </a:pPr>
            <a:r>
              <a:rPr lang="en-US" dirty="0" smtClean="0"/>
              <a:t>Data flow testing</a:t>
            </a:r>
          </a:p>
          <a:p>
            <a:endParaRPr lang="en-US" dirty="0"/>
          </a:p>
        </p:txBody>
      </p:sp>
      <p:sp>
        <p:nvSpPr>
          <p:cNvPr id="5" name="Content Placeholder 4"/>
          <p:cNvSpPr>
            <a:spLocks noGrp="1"/>
          </p:cNvSpPr>
          <p:nvPr>
            <p:ph sz="half" idx="2"/>
          </p:nvPr>
        </p:nvSpPr>
        <p:spPr>
          <a:xfrm>
            <a:off x="4705351" y="1676401"/>
            <a:ext cx="4853252" cy="4556125"/>
          </a:xfrm>
        </p:spPr>
        <p:txBody>
          <a:bodyPr/>
          <a:lstStyle/>
          <a:p>
            <a:pPr lvl="1">
              <a:buFont typeface="Arial" pitchFamily="34" charset="0"/>
              <a:buChar char="•"/>
            </a:pPr>
            <a:r>
              <a:rPr lang="en-US" dirty="0" smtClean="0"/>
              <a:t>Build-verification testing</a:t>
            </a:r>
          </a:p>
          <a:p>
            <a:pPr lvl="1">
              <a:buFont typeface="Arial" pitchFamily="34" charset="0"/>
              <a:buChar char="•"/>
            </a:pPr>
            <a:r>
              <a:rPr lang="en-US" dirty="0" smtClean="0"/>
              <a:t>State-model based testing</a:t>
            </a:r>
          </a:p>
          <a:p>
            <a:pPr lvl="1">
              <a:buFont typeface="Arial" pitchFamily="34" charset="0"/>
              <a:buChar char="•"/>
            </a:pPr>
            <a:r>
              <a:rPr lang="en-US" dirty="0" smtClean="0"/>
              <a:t>High volume automated testing</a:t>
            </a:r>
          </a:p>
          <a:p>
            <a:pPr lvl="1">
              <a:buFont typeface="Arial" pitchFamily="34" charset="0"/>
              <a:buChar char="•"/>
            </a:pPr>
            <a:r>
              <a:rPr lang="en-US" dirty="0" smtClean="0"/>
              <a:t>Device compatibility testing</a:t>
            </a:r>
          </a:p>
          <a:p>
            <a:pPr lvl="1">
              <a:buFont typeface="Arial" pitchFamily="34" charset="0"/>
              <a:buChar char="•"/>
            </a:pPr>
            <a:r>
              <a:rPr lang="en-US" dirty="0" smtClean="0"/>
              <a:t>Testing to maximize statement and branch coverage</a:t>
            </a:r>
          </a:p>
          <a:p>
            <a:endParaRPr lang="en-US" dirty="0"/>
          </a:p>
        </p:txBody>
      </p:sp>
      <p:sp>
        <p:nvSpPr>
          <p:cNvPr id="6" name="AutoShape 10"/>
          <p:cNvSpPr>
            <a:spLocks noChangeArrowheads="1"/>
          </p:cNvSpPr>
          <p:nvPr/>
        </p:nvSpPr>
        <p:spPr bwMode="auto">
          <a:xfrm>
            <a:off x="4953000" y="4343401"/>
            <a:ext cx="4953000" cy="1908215"/>
          </a:xfrm>
          <a:prstGeom prst="cube">
            <a:avLst>
              <a:gd name="adj" fmla="val 0"/>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91440" rIns="91440" bIns="91440" numCol="1" rtlCol="0" anchor="ctr" anchorCtr="0" compatLnSpc="1">
            <a:prstTxWarp prst="textNoShape">
              <a:avLst/>
            </a:prstTxWarp>
            <a:spAutoFit/>
          </a:bodyPr>
          <a:lstStyle/>
          <a:p>
            <a:pPr algn="ctr" eaLnBrk="0" fontAlgn="base" hangingPunct="0">
              <a:spcBef>
                <a:spcPct val="0"/>
              </a:spcBef>
              <a:spcAft>
                <a:spcPct val="0"/>
              </a:spcAft>
            </a:pPr>
            <a:r>
              <a:rPr lang="en-US" sz="2800" b="1" dirty="0">
                <a:latin typeface="Arial Narrow" pitchFamily="34" charset="0"/>
              </a:rPr>
              <a:t>We pick the technique that provides the best set of attributes, given </a:t>
            </a:r>
            <a:r>
              <a:rPr lang="en-US" sz="2800" b="1" dirty="0" smtClean="0">
                <a:latin typeface="Arial Narrow" pitchFamily="34" charset="0"/>
              </a:rPr>
              <a:t>our context and the objective of our search</a:t>
            </a:r>
            <a:endParaRPr lang="en-US" sz="2800" b="1" dirty="0">
              <a:latin typeface="Arial Narrow"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Investment modeling as a paradigmatic example</a:t>
            </a:r>
            <a:br>
              <a:rPr lang="en-US" dirty="0" smtClean="0">
                <a:solidFill>
                  <a:schemeClr val="tx1"/>
                </a:solidFill>
                <a:latin typeface="Comic Sans MS" pitchFamily="66" charset="0"/>
              </a:rPr>
            </a:b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r>
              <a:rPr lang="en-US" dirty="0" smtClean="0">
                <a:latin typeface="Comic Sans MS" pitchFamily="66" charset="0"/>
              </a:rPr>
              <a:t>why doesn't this look like testing to you?</a:t>
            </a:r>
            <a:br>
              <a:rPr lang="en-US" dirty="0" smtClean="0">
                <a:latin typeface="Comic Sans MS" pitchFamily="66" charset="0"/>
              </a:rPr>
            </a:b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Grp="1" noChangeAspect="1" noChangeArrowheads="1"/>
          </p:cNvPicPr>
          <p:nvPr>
            <p:ph idx="1"/>
          </p:nvPr>
        </p:nvPicPr>
        <p:blipFill>
          <a:blip r:embed="rId2" cstate="print"/>
          <a:srcRect l="7607" t="50000" r="41453" b="8291"/>
          <a:stretch>
            <a:fillRect/>
          </a:stretch>
        </p:blipFill>
        <p:spPr bwMode="auto">
          <a:xfrm>
            <a:off x="864185" y="152400"/>
            <a:ext cx="8177630" cy="61806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8450" y="5638800"/>
            <a:ext cx="8337550" cy="707886"/>
          </a:xfrm>
          <a:prstGeom prst="rect">
            <a:avLst/>
          </a:prstGeom>
        </p:spPr>
        <p:txBody>
          <a:bodyPr wrap="square">
            <a:spAutoFit/>
          </a:bodyPr>
          <a:lstStyle/>
          <a:p>
            <a:pPr algn="ctr"/>
            <a:r>
              <a:rPr lang="en-US" sz="2000" dirty="0" smtClean="0"/>
              <a:t>http://www.cnbc.com/id/18724672/</a:t>
            </a:r>
          </a:p>
          <a:p>
            <a:pPr algn="ctr"/>
            <a:r>
              <a:rPr lang="en-US" sz="2000" dirty="0" smtClean="0"/>
              <a:t>http://www.thestreet.com/tsc/emails/2009/rm_email_test_091909.html</a:t>
            </a:r>
            <a:endParaRPr lang="en-US" sz="2000"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2228850" y="152401"/>
            <a:ext cx="6892925" cy="5456257"/>
          </a:xfrm>
          <a:prstGeom prst="rect">
            <a:avLst/>
          </a:prstGeom>
          <a:noFill/>
          <a:ln w="9525">
            <a:noFill/>
            <a:miter lim="800000"/>
            <a:headEnd/>
            <a:tailEnd/>
          </a:ln>
        </p:spPr>
      </p:pic>
      <p:sp>
        <p:nvSpPr>
          <p:cNvPr id="4" name="TextBox 3"/>
          <p:cNvSpPr txBox="1"/>
          <p:nvPr/>
        </p:nvSpPr>
        <p:spPr>
          <a:xfrm>
            <a:off x="206375" y="685800"/>
            <a:ext cx="1733550" cy="3785652"/>
          </a:xfrm>
          <a:prstGeom prst="rect">
            <a:avLst/>
          </a:prstGeom>
          <a:noFill/>
        </p:spPr>
        <p:txBody>
          <a:bodyPr wrap="square" rtlCol="0">
            <a:spAutoFit/>
          </a:bodyPr>
          <a:lstStyle/>
          <a:p>
            <a:r>
              <a:rPr lang="en-US" sz="2400" dirty="0" smtClean="0"/>
              <a:t>Non-professional investors often rely on advisors, and hope to beat the market by following the advice</a:t>
            </a:r>
            <a:endParaRPr lang="en-US" sz="24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individual investors rely on tools...</a:t>
            </a:r>
            <a:endParaRPr lang="en-US" dirty="0"/>
          </a:p>
        </p:txBody>
      </p:sp>
      <p:pic>
        <p:nvPicPr>
          <p:cNvPr id="17409" name="Picture 1"/>
          <p:cNvPicPr>
            <a:picLocks noGrp="1" noChangeAspect="1" noChangeArrowheads="1"/>
          </p:cNvPicPr>
          <p:nvPr>
            <p:ph idx="1"/>
          </p:nvPr>
        </p:nvPicPr>
        <p:blipFill>
          <a:blip r:embed="rId2" cstate="print"/>
          <a:srcRect r="1728" b="19045"/>
          <a:stretch>
            <a:fillRect/>
          </a:stretch>
        </p:blipFill>
        <p:spPr bwMode="auto">
          <a:xfrm>
            <a:off x="123825" y="838200"/>
            <a:ext cx="7411898" cy="4305300"/>
          </a:xfrm>
          <a:prstGeom prst="rect">
            <a:avLst/>
          </a:prstGeom>
          <a:noFill/>
          <a:ln w="9525">
            <a:noFill/>
            <a:miter lim="800000"/>
            <a:headEnd/>
            <a:tailEnd/>
          </a:ln>
        </p:spPr>
      </p:pic>
      <p:sp>
        <p:nvSpPr>
          <p:cNvPr id="5" name="Rectangle 4"/>
          <p:cNvSpPr/>
          <p:nvPr/>
        </p:nvSpPr>
        <p:spPr>
          <a:xfrm>
            <a:off x="206375" y="5562600"/>
            <a:ext cx="8131175" cy="738664"/>
          </a:xfrm>
          <a:prstGeom prst="rect">
            <a:avLst/>
          </a:prstGeom>
        </p:spPr>
        <p:txBody>
          <a:bodyPr wrap="square">
            <a:spAutoFit/>
          </a:bodyPr>
          <a:lstStyle/>
          <a:p>
            <a:pPr algn="ctr"/>
            <a:r>
              <a:rPr lang="en-US" sz="1400" dirty="0" smtClean="0"/>
              <a:t>http://www.youtube.com/watch?v=lb_h_mwKk-o</a:t>
            </a:r>
          </a:p>
          <a:p>
            <a:pPr algn="ctr"/>
            <a:r>
              <a:rPr lang="en-US" sz="1400" dirty="0" smtClean="0"/>
              <a:t>http://www.youtube.com/watch?v=Whq4uQl2lYI&amp;NR=1</a:t>
            </a:r>
          </a:p>
          <a:p>
            <a:pPr algn="ctr"/>
            <a:r>
              <a:rPr lang="en-US" sz="1400" dirty="0" smtClean="0"/>
              <a:t>http://www.vectorvest.com/freemovies/demo/vectorvestproducttour/vectorvestproducttour.html</a:t>
            </a:r>
            <a:endParaRPr lang="en-US" sz="1600" dirty="0"/>
          </a:p>
        </p:txBody>
      </p:sp>
      <p:sp>
        <p:nvSpPr>
          <p:cNvPr id="6" name="Rectangle 5"/>
          <p:cNvSpPr/>
          <p:nvPr/>
        </p:nvSpPr>
        <p:spPr>
          <a:xfrm>
            <a:off x="7553325" y="914401"/>
            <a:ext cx="2352675" cy="5078313"/>
          </a:xfrm>
          <a:prstGeom prst="rect">
            <a:avLst/>
          </a:prstGeom>
        </p:spPr>
        <p:txBody>
          <a:bodyPr wrap="square">
            <a:spAutoFit/>
          </a:bodyPr>
          <a:lstStyle/>
          <a:p>
            <a:r>
              <a:rPr lang="en-US" dirty="0" smtClean="0"/>
              <a:t>(NOTE: I use </a:t>
            </a:r>
            <a:r>
              <a:rPr lang="en-US" dirty="0" err="1" smtClean="0"/>
              <a:t>VectorVest</a:t>
            </a:r>
            <a:r>
              <a:rPr lang="en-US" dirty="0" smtClean="0"/>
              <a:t> in several examples because I liked it enough to research it more carefully than its competitors. </a:t>
            </a:r>
          </a:p>
          <a:p>
            <a:endParaRPr lang="en-US" dirty="0" smtClean="0"/>
          </a:p>
          <a:p>
            <a:r>
              <a:rPr lang="en-US" dirty="0" smtClean="0"/>
              <a:t>Despite my critical comments, you should understand that this product offers significant benefits, especially in the accessibility of its highly detailed historical fundamentals data.)</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726" y="152400"/>
            <a:ext cx="2947723" cy="762000"/>
          </a:xfrm>
        </p:spPr>
        <p:txBody>
          <a:bodyPr/>
          <a:lstStyle/>
          <a:p>
            <a:r>
              <a:rPr lang="en-US" dirty="0" err="1" smtClean="0"/>
              <a:t>VectorVest</a:t>
            </a:r>
            <a:r>
              <a:rPr lang="en-US" dirty="0" smtClean="0"/>
              <a:t> Strategies</a:t>
            </a:r>
            <a:endParaRPr lang="en-US" dirty="0"/>
          </a:p>
        </p:txBody>
      </p:sp>
      <p:sp>
        <p:nvSpPr>
          <p:cNvPr id="3" name="Content Placeholder 2"/>
          <p:cNvSpPr>
            <a:spLocks noGrp="1"/>
          </p:cNvSpPr>
          <p:nvPr>
            <p:ph idx="1"/>
          </p:nvPr>
        </p:nvSpPr>
        <p:spPr>
          <a:xfrm>
            <a:off x="6438901" y="1295401"/>
            <a:ext cx="3119702" cy="4937125"/>
          </a:xfrm>
        </p:spPr>
        <p:txBody>
          <a:bodyPr/>
          <a:lstStyle/>
          <a:p>
            <a:pPr algn="ctr"/>
            <a:r>
              <a:rPr lang="en-US" dirty="0" smtClean="0"/>
              <a:t>There are about 250 of these, tailored for different expectations about market performance.</a:t>
            </a:r>
            <a:endParaRPr lang="en-US" dirty="0"/>
          </a:p>
        </p:txBody>
      </p:sp>
      <p:pic>
        <p:nvPicPr>
          <p:cNvPr id="2050" name="Picture 3" descr="image002"/>
          <p:cNvPicPr>
            <a:picLocks noChangeAspect="1" noChangeArrowheads="1"/>
          </p:cNvPicPr>
          <p:nvPr/>
        </p:nvPicPr>
        <p:blipFill>
          <a:blip r:embed="rId2" cstate="print"/>
          <a:srcRect t="12378" b="4156"/>
          <a:stretch>
            <a:fillRect/>
          </a:stretch>
        </p:blipFill>
        <p:spPr bwMode="auto">
          <a:xfrm>
            <a:off x="-1" y="0"/>
            <a:ext cx="637488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cstate="print"/>
          <a:srcRect t="8201" b="1594"/>
          <a:stretch>
            <a:fillRect/>
          </a:stretch>
        </p:blipFill>
        <p:spPr bwMode="auto">
          <a:xfrm>
            <a:off x="0" y="114300"/>
            <a:ext cx="5407025" cy="6286500"/>
          </a:xfrm>
          <a:prstGeom prst="rect">
            <a:avLst/>
          </a:prstGeom>
          <a:noFill/>
          <a:ln w="9525">
            <a:noFill/>
            <a:miter lim="800000"/>
            <a:headEnd/>
            <a:tailEnd/>
          </a:ln>
        </p:spPr>
      </p:pic>
      <p:sp>
        <p:nvSpPr>
          <p:cNvPr id="5" name="Title 4"/>
          <p:cNvSpPr>
            <a:spLocks noGrp="1"/>
          </p:cNvSpPr>
          <p:nvPr>
            <p:ph type="title"/>
          </p:nvPr>
        </p:nvSpPr>
        <p:spPr>
          <a:xfrm>
            <a:off x="5613400" y="152400"/>
            <a:ext cx="3897048" cy="762000"/>
          </a:xfrm>
        </p:spPr>
        <p:txBody>
          <a:bodyPr/>
          <a:lstStyle/>
          <a:p>
            <a:r>
              <a:rPr lang="en-US" dirty="0" smtClean="0"/>
              <a:t>Strategy of the Week!</a:t>
            </a:r>
            <a:endParaRPr lang="en-US" dirty="0"/>
          </a:p>
        </p:txBody>
      </p:sp>
      <p:sp>
        <p:nvSpPr>
          <p:cNvPr id="6" name="Content Placeholder 5"/>
          <p:cNvSpPr>
            <a:spLocks noGrp="1"/>
          </p:cNvSpPr>
          <p:nvPr>
            <p:ph idx="1"/>
          </p:nvPr>
        </p:nvSpPr>
        <p:spPr>
          <a:xfrm>
            <a:off x="5572126" y="1295401"/>
            <a:ext cx="3986477" cy="4937125"/>
          </a:xfrm>
        </p:spPr>
        <p:txBody>
          <a:bodyPr/>
          <a:lstStyle/>
          <a:p>
            <a:r>
              <a:rPr lang="en-US" sz="2400" dirty="0" smtClean="0"/>
              <a:t>Suppose we sell a trading system with 250 strategies, and analyze the population every week to see which ones performed well.</a:t>
            </a:r>
          </a:p>
          <a:p>
            <a:r>
              <a:rPr lang="en-US" sz="2400" dirty="0" smtClean="0"/>
              <a:t>What if all 250 were no better than a Motley-Fool dartboard? How many should perform statistically significantly better than the market?</a:t>
            </a:r>
          </a:p>
          <a:p>
            <a:r>
              <a:rPr lang="en-US" sz="2400" dirty="0" smtClean="0"/>
              <a:t>(Answer -- 12.5, at the p &lt;= .05 level of significance)</a:t>
            </a:r>
          </a:p>
          <a:p>
            <a:endParaRPr lang="en-US" sz="2200"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3425825" y="723900"/>
            <a:ext cx="6356350" cy="5031518"/>
          </a:xfrm>
          <a:prstGeom prst="rect">
            <a:avLst/>
          </a:prstGeom>
          <a:noFill/>
          <a:ln w="9525">
            <a:noFill/>
            <a:miter lim="800000"/>
            <a:headEnd/>
            <a:tailEnd/>
          </a:ln>
        </p:spPr>
      </p:pic>
      <p:sp>
        <p:nvSpPr>
          <p:cNvPr id="8" name="Cloud Callout 7"/>
          <p:cNvSpPr/>
          <p:nvPr/>
        </p:nvSpPr>
        <p:spPr bwMode="auto">
          <a:xfrm>
            <a:off x="0" y="184845"/>
            <a:ext cx="3136900" cy="2811066"/>
          </a:xfrm>
          <a:prstGeom prst="cloudCallout">
            <a:avLst>
              <a:gd name="adj1" fmla="val 71899"/>
              <a:gd name="adj2" fmla="val 18432"/>
            </a:avLst>
          </a:prstGeom>
          <a:solidFill>
            <a:schemeClr val="bg1"/>
          </a:solidFill>
          <a:ln w="50800" cap="flat" cmpd="thickThin"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0" tIns="0" rIns="0" bIns="0" numCol="1" rtlCol="0" anchor="ctr" anchorCtr="0" compatLnSpc="1">
            <a:prstTxWarp prst="textNoShape">
              <a:avLst/>
            </a:prstTxWarp>
            <a:spAutoFit/>
          </a:bodyPr>
          <a:lstStyle/>
          <a:p>
            <a:pPr algn="ctr"/>
            <a:r>
              <a:rPr lang="en-US" sz="2000" dirty="0" smtClean="0"/>
              <a:t>Hmm... </a:t>
            </a:r>
          </a:p>
          <a:p>
            <a:pPr algn="ctr"/>
            <a:r>
              <a:rPr lang="en-US" sz="2000" dirty="0" smtClean="0"/>
              <a:t>What should </a:t>
            </a:r>
          </a:p>
          <a:p>
            <a:pPr algn="ctr"/>
            <a:r>
              <a:rPr lang="en-US" sz="2000" dirty="0" smtClean="0"/>
              <a:t>we call the recommendations that </a:t>
            </a:r>
            <a:r>
              <a:rPr lang="en-US" sz="2000" b="1" dirty="0" smtClean="0"/>
              <a:t>didn’t</a:t>
            </a:r>
            <a:r>
              <a:rPr lang="en-US" sz="2000" dirty="0" smtClean="0"/>
              <a:t> make money?</a:t>
            </a:r>
            <a:endParaRPr lang="en-US" sz="2000" dirty="0"/>
          </a:p>
        </p:txBody>
      </p:sp>
      <p:sp>
        <p:nvSpPr>
          <p:cNvPr id="6" name="TextBox 5"/>
          <p:cNvSpPr txBox="1"/>
          <p:nvPr/>
        </p:nvSpPr>
        <p:spPr>
          <a:xfrm>
            <a:off x="247651" y="3162301"/>
            <a:ext cx="2682874" cy="2800767"/>
          </a:xfrm>
          <a:prstGeom prst="rect">
            <a:avLst/>
          </a:prstGeom>
          <a:noFill/>
        </p:spPr>
        <p:txBody>
          <a:bodyPr wrap="square" rtlCol="0">
            <a:spAutoFit/>
          </a:bodyPr>
          <a:lstStyle/>
          <a:p>
            <a:pPr algn="ctr"/>
            <a:r>
              <a:rPr lang="en-US" sz="4400" dirty="0" smtClean="0">
                <a:ln w="15875">
                  <a:solidFill>
                    <a:schemeClr val="tx1"/>
                  </a:solidFill>
                </a:ln>
                <a:solidFill>
                  <a:srgbClr val="C80051"/>
                </a:solidFill>
                <a:latin typeface="Monotype Corsiva" pitchFamily="66" charset="0"/>
              </a:rPr>
              <a:t>Maybe we should do some research</a:t>
            </a:r>
            <a:endParaRPr lang="en-US" sz="4400" dirty="0">
              <a:ln w="15875">
                <a:solidFill>
                  <a:schemeClr val="tx1"/>
                </a:solidFill>
              </a:ln>
              <a:solidFill>
                <a:srgbClr val="C80051"/>
              </a:solidFill>
              <a:latin typeface="Monotype Corsiva" pitchFamily="66"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 y="152400"/>
            <a:ext cx="9699625" cy="762000"/>
          </a:xfrm>
        </p:spPr>
        <p:txBody>
          <a:bodyPr/>
          <a:lstStyle/>
          <a:p>
            <a:r>
              <a:rPr lang="en-US" sz="2400" dirty="0" smtClean="0"/>
              <a:t>Reports like this have been catching my attention:</a:t>
            </a:r>
            <a:br>
              <a:rPr lang="en-US" sz="2400" dirty="0" smtClean="0"/>
            </a:br>
            <a:r>
              <a:rPr lang="en-US" sz="2400" b="1" dirty="0" smtClean="0">
                <a:ln w="15875">
                  <a:solidFill>
                    <a:schemeClr val="tx1"/>
                  </a:solidFill>
                </a:ln>
                <a:solidFill>
                  <a:srgbClr val="00B050"/>
                </a:solidFill>
              </a:rPr>
              <a:t>Goldman Sachs compensation: $1 </a:t>
            </a:r>
            <a:r>
              <a:rPr lang="en-US" sz="2400" b="1" dirty="0" err="1" smtClean="0">
                <a:ln w="15875">
                  <a:solidFill>
                    <a:schemeClr val="tx1"/>
                  </a:solidFill>
                </a:ln>
                <a:solidFill>
                  <a:srgbClr val="00B050"/>
                </a:solidFill>
              </a:rPr>
              <a:t>mn</a:t>
            </a:r>
            <a:r>
              <a:rPr lang="en-US" sz="2400" b="1" dirty="0" smtClean="0">
                <a:ln w="15875">
                  <a:solidFill>
                    <a:schemeClr val="tx1"/>
                  </a:solidFill>
                </a:ln>
                <a:solidFill>
                  <a:srgbClr val="00B050"/>
                </a:solidFill>
              </a:rPr>
              <a:t> per employee in sight</a:t>
            </a:r>
            <a:endParaRPr lang="en-US" sz="2400" b="1" dirty="0">
              <a:ln w="15875">
                <a:solidFill>
                  <a:schemeClr val="tx1"/>
                </a:solidFill>
              </a:ln>
              <a:solidFill>
                <a:srgbClr val="00B050"/>
              </a:solidFill>
            </a:endParaRPr>
          </a:p>
        </p:txBody>
      </p:sp>
      <p:sp>
        <p:nvSpPr>
          <p:cNvPr id="3" name="Content Placeholder 2"/>
          <p:cNvSpPr>
            <a:spLocks noGrp="1"/>
          </p:cNvSpPr>
          <p:nvPr>
            <p:ph idx="1"/>
          </p:nvPr>
        </p:nvSpPr>
        <p:spPr>
          <a:xfrm>
            <a:off x="103188" y="914401"/>
            <a:ext cx="9699625" cy="5318125"/>
          </a:xfrm>
        </p:spPr>
        <p:txBody>
          <a:bodyPr/>
          <a:lstStyle/>
          <a:p>
            <a:pPr>
              <a:spcBef>
                <a:spcPts val="600"/>
              </a:spcBef>
              <a:spcAft>
                <a:spcPts val="600"/>
              </a:spcAft>
            </a:pPr>
            <a:r>
              <a:rPr lang="en-US" sz="2100" dirty="0" smtClean="0"/>
              <a:t>4 Jul 2009, 2105 hrs IST, REUTERS, http://economictimes.indiatimes.com/articleshow/4777281.cms?prtpage=1</a:t>
            </a:r>
          </a:p>
          <a:p>
            <a:pPr>
              <a:spcBef>
                <a:spcPts val="600"/>
              </a:spcBef>
              <a:spcAft>
                <a:spcPts val="600"/>
              </a:spcAft>
            </a:pPr>
            <a:r>
              <a:rPr lang="en-US" sz="2100" dirty="0" smtClean="0"/>
              <a:t>NEW YORK: The average Goldman Sachs Group Inc employee is within striking distance of $1 million in compensation and benefits this year, just nine months after the bank received a $10 billion US government bailout. </a:t>
            </a:r>
            <a:br>
              <a:rPr lang="en-US" sz="2100" dirty="0" smtClean="0"/>
            </a:br>
            <a:r>
              <a:rPr lang="en-US" sz="2100" dirty="0" smtClean="0"/>
              <a:t>The figure will likely fuel criticism of the politically connected bank, especially amid the widening recession and rising unemployment. In addition to the bailout, Wall Street's biggest surviving securities firm also benefited from several other government schemes during the depths of last year's financial crisis. </a:t>
            </a:r>
          </a:p>
          <a:p>
            <a:pPr>
              <a:spcBef>
                <a:spcPts val="600"/>
              </a:spcBef>
              <a:spcAft>
                <a:spcPts val="600"/>
              </a:spcAft>
            </a:pPr>
            <a:r>
              <a:rPr lang="en-US" sz="2100" dirty="0" smtClean="0"/>
              <a:t>Goldman on Tuesday said money set aside for pay surged 75 percent in the second quarter. Compensation and benefits costs were $6.65 billion, up 47 percent from the equivalent quarter in 2008. </a:t>
            </a:r>
          </a:p>
          <a:p>
            <a:pPr>
              <a:spcBef>
                <a:spcPts val="600"/>
              </a:spcBef>
              <a:spcAft>
                <a:spcPts val="600"/>
              </a:spcAft>
            </a:pPr>
            <a:r>
              <a:rPr lang="en-US" sz="2100" dirty="0" smtClean="0"/>
              <a:t>Given a 16 percent reduction in staff from last year, to 29,400, the bank set aside an average $226,156 per employee in the second quarter, up from $129,200 in a year ago. If the quarterly figure is annualized, it comes to </a:t>
            </a:r>
            <a:r>
              <a:rPr lang="en-US" sz="2400" b="1" u="sng" dirty="0" smtClean="0">
                <a:ln w="15875">
                  <a:solidFill>
                    <a:schemeClr val="tx1"/>
                  </a:solidFill>
                </a:ln>
                <a:solidFill>
                  <a:srgbClr val="00B050"/>
                </a:solidFill>
                <a:latin typeface="Comic Sans MS" pitchFamily="66" charset="0"/>
                <a:ea typeface="+mj-ea"/>
                <a:cs typeface="+mj-cs"/>
              </a:rPr>
              <a:t>$904,624 per employee</a:t>
            </a:r>
            <a:r>
              <a:rPr lang="en-US" sz="2100" dirty="0" smtClean="0"/>
              <a:t>. </a:t>
            </a:r>
            <a:endParaRPr lang="en-US" sz="21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Critical Distinction</a:t>
            </a:r>
            <a:endParaRPr lang="en-US" dirty="0"/>
          </a:p>
        </p:txBody>
      </p:sp>
      <p:sp>
        <p:nvSpPr>
          <p:cNvPr id="3" name="Content Placeholder 2"/>
          <p:cNvSpPr>
            <a:spLocks noGrp="1"/>
          </p:cNvSpPr>
          <p:nvPr>
            <p:ph idx="1"/>
          </p:nvPr>
        </p:nvSpPr>
        <p:spPr/>
        <p:txBody>
          <a:bodyPr/>
          <a:lstStyle/>
          <a:p>
            <a:pPr lvl="1"/>
            <a:r>
              <a:rPr lang="en-US" sz="2400" dirty="0" smtClean="0"/>
              <a:t>People who create (or use) (or improve) technology to model the market are called "</a:t>
            </a:r>
            <a:r>
              <a:rPr lang="en-US" sz="2400" b="1" dirty="0" err="1" smtClean="0">
                <a:ln w="15875">
                  <a:solidFill>
                    <a:schemeClr val="tx1"/>
                  </a:solidFill>
                </a:ln>
                <a:solidFill>
                  <a:srgbClr val="00CC5C"/>
                </a:solidFill>
                <a:latin typeface="Copperplate Gothic Light" pitchFamily="34" charset="0"/>
                <a:ea typeface="+mn-ea"/>
                <a:cs typeface="+mn-cs"/>
              </a:rPr>
              <a:t>quants</a:t>
            </a:r>
            <a:r>
              <a:rPr lang="en-US" sz="2400" b="1" dirty="0" smtClean="0">
                <a:ln w="15875">
                  <a:solidFill>
                    <a:schemeClr val="tx1"/>
                  </a:solidFill>
                </a:ln>
                <a:solidFill>
                  <a:srgbClr val="00CC5C"/>
                </a:solidFill>
                <a:latin typeface="Copperplate Gothic Light" pitchFamily="34" charset="0"/>
                <a:ea typeface="+mn-ea"/>
                <a:cs typeface="+mn-cs"/>
              </a:rPr>
              <a:t>.</a:t>
            </a:r>
            <a:r>
              <a:rPr lang="en-US" sz="2400" dirty="0" smtClean="0"/>
              <a:t>" </a:t>
            </a:r>
          </a:p>
          <a:p>
            <a:pPr lvl="2"/>
            <a:r>
              <a:rPr lang="en-US" sz="2400" b="1" dirty="0" smtClean="0">
                <a:ln w="15875">
                  <a:solidFill>
                    <a:schemeClr val="tx1"/>
                  </a:solidFill>
                </a:ln>
                <a:solidFill>
                  <a:srgbClr val="00CC5C"/>
                </a:solidFill>
                <a:latin typeface="Copperplate Gothic Light" pitchFamily="34" charset="0"/>
                <a:ea typeface="+mn-ea"/>
                <a:cs typeface="+mn-cs"/>
              </a:rPr>
              <a:t>They  are  central  to  the  business</a:t>
            </a:r>
          </a:p>
          <a:p>
            <a:pPr lvl="2"/>
            <a:r>
              <a:rPr lang="en-US" sz="2400" b="1" dirty="0" smtClean="0">
                <a:ln w="15875">
                  <a:solidFill>
                    <a:schemeClr val="tx1"/>
                  </a:solidFill>
                </a:ln>
                <a:solidFill>
                  <a:srgbClr val="00CC5C"/>
                </a:solidFill>
                <a:latin typeface="Copperplate Gothic Light" pitchFamily="34" charset="0"/>
                <a:ea typeface="+mn-ea"/>
                <a:cs typeface="+mn-cs"/>
              </a:rPr>
              <a:t>The  business  bases  its  decisions  on  their  work</a:t>
            </a:r>
          </a:p>
          <a:p>
            <a:pPr lvl="1"/>
            <a:r>
              <a:rPr lang="en-US" sz="2400" dirty="0" smtClean="0"/>
              <a:t>People who write (or test) code are called "</a:t>
            </a:r>
            <a:r>
              <a:rPr lang="en-US" sz="2400" b="1" dirty="0" smtClean="0">
                <a:ln w="9525">
                  <a:solidFill>
                    <a:schemeClr val="tx1"/>
                  </a:solidFill>
                </a:ln>
                <a:solidFill>
                  <a:schemeClr val="tx1">
                    <a:lumMod val="65000"/>
                    <a:lumOff val="35000"/>
                  </a:schemeClr>
                </a:solidFill>
                <a:latin typeface="OCR A Std" pitchFamily="49" charset="0"/>
              </a:rPr>
              <a:t>technicians</a:t>
            </a:r>
            <a:r>
              <a:rPr lang="en-US" sz="2400" dirty="0" smtClean="0"/>
              <a:t>"</a:t>
            </a:r>
          </a:p>
          <a:p>
            <a:pPr lvl="2"/>
            <a:r>
              <a:rPr lang="en-US" sz="2400" b="1" dirty="0" smtClean="0">
                <a:ln w="9525">
                  <a:solidFill>
                    <a:schemeClr val="tx1"/>
                  </a:solidFill>
                </a:ln>
                <a:solidFill>
                  <a:schemeClr val="tx1">
                    <a:lumMod val="65000"/>
                    <a:lumOff val="35000"/>
                  </a:schemeClr>
                </a:solidFill>
                <a:latin typeface="OCR A Std" pitchFamily="49" charset="0"/>
              </a:rPr>
              <a:t>Even if they are doing implementation for the </a:t>
            </a:r>
            <a:r>
              <a:rPr lang="en-US" sz="2400" b="1" dirty="0" err="1" smtClean="0">
                <a:ln w="9525">
                  <a:solidFill>
                    <a:schemeClr val="tx1"/>
                  </a:solidFill>
                </a:ln>
                <a:solidFill>
                  <a:schemeClr val="tx1">
                    <a:lumMod val="65000"/>
                    <a:lumOff val="35000"/>
                  </a:schemeClr>
                </a:solidFill>
                <a:latin typeface="OCR A Std" pitchFamily="49" charset="0"/>
              </a:rPr>
              <a:t>quants</a:t>
            </a:r>
            <a:endParaRPr lang="en-US" sz="2400" b="1" dirty="0" smtClean="0">
              <a:ln w="9525">
                <a:solidFill>
                  <a:schemeClr val="tx1"/>
                </a:solidFill>
              </a:ln>
              <a:solidFill>
                <a:schemeClr val="tx1">
                  <a:lumMod val="65000"/>
                  <a:lumOff val="35000"/>
                </a:schemeClr>
              </a:solidFill>
              <a:latin typeface="OCR A Std" pitchFamily="49" charset="0"/>
            </a:endParaRPr>
          </a:p>
          <a:p>
            <a:pPr lvl="2"/>
            <a:r>
              <a:rPr lang="en-US" sz="2400" b="1" dirty="0" smtClean="0">
                <a:ln w="9525">
                  <a:solidFill>
                    <a:schemeClr val="tx1"/>
                  </a:solidFill>
                </a:ln>
                <a:solidFill>
                  <a:schemeClr val="tx1">
                    <a:lumMod val="65000"/>
                    <a:lumOff val="35000"/>
                  </a:schemeClr>
                </a:solidFill>
                <a:latin typeface="OCR A Std" pitchFamily="49" charset="0"/>
              </a:rPr>
              <a:t>Their focus is on the generic tasks of development</a:t>
            </a:r>
          </a:p>
          <a:p>
            <a:pPr lvl="2"/>
            <a:r>
              <a:rPr lang="en-US" sz="2400" b="1" dirty="0" smtClean="0">
                <a:ln w="9525">
                  <a:solidFill>
                    <a:schemeClr val="tx1"/>
                  </a:solidFill>
                </a:ln>
                <a:solidFill>
                  <a:schemeClr val="tx1">
                    <a:lumMod val="65000"/>
                    <a:lumOff val="35000"/>
                  </a:schemeClr>
                </a:solidFill>
                <a:latin typeface="OCR A Std" pitchFamily="49" charset="0"/>
              </a:rPr>
              <a:t>Instead of the specialized tasks of the business</a:t>
            </a:r>
          </a:p>
          <a:p>
            <a:pPr lvl="2"/>
            <a:r>
              <a:rPr lang="en-US" sz="2400" b="1" dirty="0" smtClean="0">
                <a:ln w="9525">
                  <a:solidFill>
                    <a:schemeClr val="tx1"/>
                  </a:solidFill>
                </a:ln>
                <a:solidFill>
                  <a:schemeClr val="tx1">
                    <a:lumMod val="65000"/>
                    <a:lumOff val="35000"/>
                  </a:schemeClr>
                </a:solidFill>
                <a:latin typeface="OCR A Std" pitchFamily="49" charset="0"/>
              </a:rPr>
              <a:t>They are cheap, expendable, and </a:t>
            </a:r>
            <a:r>
              <a:rPr lang="en-US" sz="2400" b="1" dirty="0" err="1" smtClean="0">
                <a:ln w="9525">
                  <a:solidFill>
                    <a:schemeClr val="tx1"/>
                  </a:solidFill>
                </a:ln>
                <a:solidFill>
                  <a:schemeClr val="tx1">
                    <a:lumMod val="65000"/>
                    <a:lumOff val="35000"/>
                  </a:schemeClr>
                </a:solidFill>
                <a:latin typeface="OCR A Std" pitchFamily="49" charset="0"/>
              </a:rPr>
              <a:t>outsourceable</a:t>
            </a:r>
            <a:r>
              <a:rPr lang="en-US" sz="2400" b="1" dirty="0" smtClean="0">
                <a:ln w="9525">
                  <a:solidFill>
                    <a:schemeClr val="tx1"/>
                  </a:solidFill>
                </a:ln>
                <a:solidFill>
                  <a:schemeClr val="tx1">
                    <a:lumMod val="65000"/>
                    <a:lumOff val="35000"/>
                  </a:schemeClr>
                </a:solidFill>
                <a:latin typeface="OCR A Std" pitchFamily="49" charset="0"/>
              </a:rPr>
              <a:t> (but certifiable)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1" y="3619501"/>
            <a:ext cx="9393502" cy="2613025"/>
          </a:xfrm>
        </p:spPr>
        <p:txBody>
          <a:bodyPr/>
          <a:lstStyle/>
          <a:p>
            <a:r>
              <a:rPr lang="en-US" sz="2000" dirty="0" smtClean="0"/>
              <a:t>“COLOR GUARD” on the front page seems to be </a:t>
            </a:r>
            <a:r>
              <a:rPr lang="en-US" sz="2000" dirty="0" err="1" smtClean="0"/>
              <a:t>VectorVest's</a:t>
            </a:r>
            <a:r>
              <a:rPr lang="en-US" sz="2000" dirty="0" smtClean="0"/>
              <a:t> most unique and important feature. This box speaks to the overall timing of the market:</a:t>
            </a:r>
          </a:p>
          <a:p>
            <a:pPr lvl="1"/>
            <a:r>
              <a:rPr lang="en-US" sz="2000" dirty="0" smtClean="0"/>
              <a:t>VVC Price is the average price of the vector vest composite (the 8013 stocks in the VV database). They use it as an index, like S&amp;P or Dow Jones</a:t>
            </a:r>
          </a:p>
          <a:p>
            <a:pPr lvl="1"/>
            <a:r>
              <a:rPr lang="en-US" sz="2000" dirty="0" smtClean="0"/>
              <a:t>VVC RT is the “relative timing” of the market. The market is on a rising trend for RT &gt; 1 and a declining trend for RT &lt; 1.  Based on its published formula (ratios of random variables), I would expect this to have an odd probability distribution.</a:t>
            </a:r>
          </a:p>
        </p:txBody>
      </p:sp>
      <p:pic>
        <p:nvPicPr>
          <p:cNvPr id="4" name="Picture 2"/>
          <p:cNvPicPr>
            <a:picLocks noChangeAspect="1" noChangeArrowheads="1"/>
          </p:cNvPicPr>
          <p:nvPr/>
        </p:nvPicPr>
        <p:blipFill>
          <a:blip r:embed="rId2" cstate="print"/>
          <a:srcRect l="39642" t="23642" r="2864" b="54865"/>
          <a:stretch>
            <a:fillRect/>
          </a:stretch>
        </p:blipFill>
        <p:spPr bwMode="auto">
          <a:xfrm>
            <a:off x="557213" y="76200"/>
            <a:ext cx="87915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Domain Testing</a:t>
            </a:r>
            <a:endParaRPr lang="en-US" dirty="0"/>
          </a:p>
        </p:txBody>
      </p:sp>
      <p:sp>
        <p:nvSpPr>
          <p:cNvPr id="3" name="Content Placeholder 2"/>
          <p:cNvSpPr>
            <a:spLocks noGrp="1"/>
          </p:cNvSpPr>
          <p:nvPr>
            <p:ph idx="1"/>
          </p:nvPr>
        </p:nvSpPr>
        <p:spPr/>
        <p:txBody>
          <a:bodyPr/>
          <a:lstStyle/>
          <a:p>
            <a:r>
              <a:rPr lang="en-US" dirty="0" smtClean="0"/>
              <a:t>In domain testing:</a:t>
            </a:r>
          </a:p>
          <a:p>
            <a:pPr lvl="1"/>
            <a:r>
              <a:rPr lang="en-US" dirty="0" smtClean="0"/>
              <a:t>we partition a domain</a:t>
            </a:r>
          </a:p>
          <a:p>
            <a:pPr lvl="2"/>
            <a:r>
              <a:rPr lang="en-US" dirty="0" smtClean="0"/>
              <a:t>into sub-domains (equivalence classes) </a:t>
            </a:r>
          </a:p>
          <a:p>
            <a:pPr lvl="1"/>
            <a:r>
              <a:rPr lang="en-US" dirty="0" smtClean="0"/>
              <a:t>and then test using values </a:t>
            </a:r>
          </a:p>
          <a:p>
            <a:pPr lvl="2"/>
            <a:r>
              <a:rPr lang="en-US" dirty="0" smtClean="0"/>
              <a:t>(best representatives, typically boundaries)</a:t>
            </a:r>
          </a:p>
          <a:p>
            <a:pPr lvl="2"/>
            <a:r>
              <a:rPr lang="en-US" dirty="0" smtClean="0"/>
              <a:t>from each sub-domain.</a:t>
            </a:r>
          </a:p>
          <a:p>
            <a:pPr lvl="2"/>
            <a:endParaRPr lang="en-US" dirty="0" smtClean="0"/>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1" y="3619501"/>
            <a:ext cx="9393502" cy="2613025"/>
          </a:xfrm>
        </p:spPr>
        <p:txBody>
          <a:bodyPr/>
          <a:lstStyle/>
          <a:p>
            <a:pPr lvl="1"/>
            <a:r>
              <a:rPr lang="en-US" sz="2000" dirty="0" smtClean="0"/>
              <a:t>BSR is the ratio of the number of stocks rated buy to the number of stocks rated sell in the VV database – ignoring the number rated hold. Suppose VV puts “hold” ratings on 8008 stocks, a Buy rating on 4 and a sell rating on 1, I would think this is a flat market, but with a 4-to-1 ratio of buys to sells (ignore the 8008 holds), BSR would have a value of 4.0, a seemingly huge value. </a:t>
            </a:r>
          </a:p>
          <a:p>
            <a:pPr lvl="1"/>
            <a:r>
              <a:rPr lang="en-US" sz="2000" dirty="0" smtClean="0"/>
              <a:t>MTI is the overall Market Timing Indicator and the is described in </a:t>
            </a:r>
            <a:r>
              <a:rPr lang="en-US" sz="2000" dirty="0" err="1" smtClean="0"/>
              <a:t>VectorVest</a:t>
            </a:r>
            <a:r>
              <a:rPr lang="en-US" sz="2000" dirty="0" smtClean="0"/>
              <a:t> tutorials as a key predictor in their system. </a:t>
            </a:r>
          </a:p>
        </p:txBody>
      </p:sp>
      <p:pic>
        <p:nvPicPr>
          <p:cNvPr id="5" name="Picture 2"/>
          <p:cNvPicPr>
            <a:picLocks noChangeAspect="1" noChangeArrowheads="1"/>
          </p:cNvPicPr>
          <p:nvPr/>
        </p:nvPicPr>
        <p:blipFill>
          <a:blip r:embed="rId2" cstate="print"/>
          <a:srcRect l="39642" t="23642" r="2864" b="54865"/>
          <a:stretch>
            <a:fillRect/>
          </a:stretch>
        </p:blipFill>
        <p:spPr bwMode="auto">
          <a:xfrm>
            <a:off x="557213" y="76200"/>
            <a:ext cx="87915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1" y="3619501"/>
            <a:ext cx="9393502" cy="2613025"/>
          </a:xfrm>
        </p:spPr>
        <p:txBody>
          <a:bodyPr/>
          <a:lstStyle/>
          <a:p>
            <a:pPr lvl="1"/>
            <a:r>
              <a:rPr lang="en-US" sz="2000" dirty="0" smtClean="0"/>
              <a:t>The color system is summary of trends over the past few days / few weeks. </a:t>
            </a:r>
          </a:p>
          <a:p>
            <a:pPr lvl="1"/>
            <a:r>
              <a:rPr lang="en-US" sz="2000" dirty="0" smtClean="0"/>
              <a:t>According to </a:t>
            </a:r>
            <a:r>
              <a:rPr lang="en-US" sz="2000" dirty="0" err="1" smtClean="0"/>
              <a:t>VectorVest</a:t>
            </a:r>
            <a:r>
              <a:rPr lang="en-US" sz="2000" dirty="0" smtClean="0"/>
              <a:t>: </a:t>
            </a:r>
          </a:p>
          <a:p>
            <a:pPr lvl="2"/>
            <a:r>
              <a:rPr lang="en-US" sz="2000" dirty="0" smtClean="0"/>
              <a:t>yellows mean there is no trend to follow, </a:t>
            </a:r>
          </a:p>
          <a:p>
            <a:pPr lvl="2"/>
            <a:r>
              <a:rPr lang="en-US" sz="2000" dirty="0" smtClean="0"/>
              <a:t>red means the market is declining and you should NOT buy anything tomorrow, and </a:t>
            </a:r>
          </a:p>
          <a:p>
            <a:pPr lvl="2"/>
            <a:r>
              <a:rPr lang="en-US" sz="2000" dirty="0" smtClean="0"/>
              <a:t>green means the market is rising and you feel good about buying.</a:t>
            </a:r>
          </a:p>
        </p:txBody>
      </p:sp>
      <p:pic>
        <p:nvPicPr>
          <p:cNvPr id="5" name="Picture 2"/>
          <p:cNvPicPr>
            <a:picLocks noChangeAspect="1" noChangeArrowheads="1"/>
          </p:cNvPicPr>
          <p:nvPr/>
        </p:nvPicPr>
        <p:blipFill>
          <a:blip r:embed="rId2" cstate="print"/>
          <a:srcRect l="39642" t="23642" r="2864" b="54865"/>
          <a:stretch>
            <a:fillRect/>
          </a:stretch>
        </p:blipFill>
        <p:spPr bwMode="auto">
          <a:xfrm>
            <a:off x="557213" y="76200"/>
            <a:ext cx="87915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1" y="76200"/>
            <a:ext cx="9097698" cy="762000"/>
          </a:xfrm>
        </p:spPr>
        <p:txBody>
          <a:bodyPr/>
          <a:lstStyle/>
          <a:p>
            <a:r>
              <a:rPr lang="en-US" dirty="0" err="1" smtClean="0"/>
              <a:t>VectorVest</a:t>
            </a:r>
            <a:r>
              <a:rPr lang="en-US" dirty="0" smtClean="0"/>
              <a:t> in their own words</a:t>
            </a:r>
            <a:endParaRPr lang="en-US" dirty="0"/>
          </a:p>
        </p:txBody>
      </p:sp>
      <p:sp>
        <p:nvSpPr>
          <p:cNvPr id="3" name="Content Placeholder 2"/>
          <p:cNvSpPr>
            <a:spLocks noGrp="1"/>
          </p:cNvSpPr>
          <p:nvPr>
            <p:ph idx="1"/>
          </p:nvPr>
        </p:nvSpPr>
        <p:spPr/>
        <p:txBody>
          <a:bodyPr/>
          <a:lstStyle/>
          <a:p>
            <a:endParaRPr lang="en-US"/>
          </a:p>
        </p:txBody>
      </p:sp>
      <p:pic>
        <p:nvPicPr>
          <p:cNvPr id="2054" name="Picture 6"/>
          <p:cNvPicPr>
            <a:picLocks noChangeAspect="1" noChangeArrowheads="1"/>
          </p:cNvPicPr>
          <p:nvPr/>
        </p:nvPicPr>
        <p:blipFill>
          <a:blip r:embed="rId2" cstate="print"/>
          <a:srcRect b="44725"/>
          <a:stretch>
            <a:fillRect/>
          </a:stretch>
        </p:blipFill>
        <p:spPr bwMode="auto">
          <a:xfrm>
            <a:off x="64345" y="723900"/>
            <a:ext cx="9777311"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VectorVest</a:t>
            </a:r>
            <a:r>
              <a:rPr lang="en-US" dirty="0" smtClean="0"/>
              <a:t> in their own words</a:t>
            </a:r>
            <a:endParaRPr lang="en-US" dirty="0"/>
          </a:p>
        </p:txBody>
      </p:sp>
      <p:sp>
        <p:nvSpPr>
          <p:cNvPr id="3" name="Content Placeholder 2"/>
          <p:cNvSpPr>
            <a:spLocks noGrp="1"/>
          </p:cNvSpPr>
          <p:nvPr>
            <p:ph idx="1"/>
          </p:nvPr>
        </p:nvSpPr>
        <p:spPr>
          <a:xfrm>
            <a:off x="123826" y="5448301"/>
            <a:ext cx="5761302" cy="822325"/>
          </a:xfrm>
        </p:spPr>
        <p:txBody>
          <a:bodyPr/>
          <a:lstStyle/>
          <a:p>
            <a:pPr algn="r"/>
            <a:r>
              <a:rPr lang="en-US" sz="2000" b="1" dirty="0" smtClean="0"/>
              <a:t>from ... THE COLOR GUARD, CLARIFIED</a:t>
            </a:r>
          </a:p>
          <a:p>
            <a:pPr algn="r"/>
            <a:r>
              <a:rPr lang="en-US" sz="2000" b="1" dirty="0" smtClean="0"/>
              <a:t>Bart </a:t>
            </a:r>
            <a:r>
              <a:rPr lang="en-US" sz="2000" b="1" dirty="0" err="1" smtClean="0"/>
              <a:t>DiLiddo</a:t>
            </a:r>
            <a:r>
              <a:rPr lang="en-US" sz="2000" b="1" dirty="0" smtClean="0"/>
              <a:t> (</a:t>
            </a:r>
            <a:r>
              <a:rPr lang="en-US" sz="2000" b="1" dirty="0" err="1" smtClean="0"/>
              <a:t>VectorVest</a:t>
            </a:r>
            <a:r>
              <a:rPr lang="en-US" sz="2000" b="1" dirty="0" smtClean="0"/>
              <a:t> founder)</a:t>
            </a:r>
            <a:endParaRPr lang="en-US" sz="2000" dirty="0"/>
          </a:p>
        </p:txBody>
      </p:sp>
      <p:pic>
        <p:nvPicPr>
          <p:cNvPr id="2054" name="Picture 6"/>
          <p:cNvPicPr>
            <a:picLocks noChangeAspect="1" noChangeArrowheads="1"/>
          </p:cNvPicPr>
          <p:nvPr/>
        </p:nvPicPr>
        <p:blipFill>
          <a:blip r:embed="rId2" cstate="print"/>
          <a:srcRect t="55275" b="2148"/>
          <a:stretch>
            <a:fillRect/>
          </a:stretch>
        </p:blipFill>
        <p:spPr bwMode="auto">
          <a:xfrm>
            <a:off x="64345" y="914400"/>
            <a:ext cx="9777311" cy="4343400"/>
          </a:xfrm>
          <a:prstGeom prst="rect">
            <a:avLst/>
          </a:prstGeom>
          <a:noFill/>
          <a:ln w="9525">
            <a:noFill/>
            <a:miter lim="800000"/>
            <a:headEnd/>
            <a:tailEnd/>
          </a:ln>
        </p:spPr>
      </p:pic>
      <p:pic>
        <p:nvPicPr>
          <p:cNvPr id="5" name="Picture 2" descr="image001"/>
          <p:cNvPicPr>
            <a:picLocks noChangeAspect="1" noChangeArrowheads="1"/>
          </p:cNvPicPr>
          <p:nvPr/>
        </p:nvPicPr>
        <p:blipFill>
          <a:blip r:embed="rId3" cstate="print"/>
          <a:srcRect l="25954" t="84192" r="6107" b="1594"/>
          <a:stretch>
            <a:fillRect/>
          </a:stretch>
        </p:blipFill>
        <p:spPr bwMode="auto">
          <a:xfrm>
            <a:off x="5861050" y="5410200"/>
            <a:ext cx="367347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little research</a:t>
            </a:r>
            <a:endParaRPr lang="en-US" dirty="0"/>
          </a:p>
        </p:txBody>
      </p:sp>
      <p:sp>
        <p:nvSpPr>
          <p:cNvPr id="3" name="Content Placeholder 2"/>
          <p:cNvSpPr>
            <a:spLocks noGrp="1"/>
          </p:cNvSpPr>
          <p:nvPr>
            <p:ph idx="1"/>
          </p:nvPr>
        </p:nvSpPr>
        <p:spPr>
          <a:xfrm>
            <a:off x="412751" y="800101"/>
            <a:ext cx="9145852" cy="5432425"/>
          </a:xfrm>
        </p:spPr>
        <p:txBody>
          <a:bodyPr/>
          <a:lstStyle/>
          <a:p>
            <a:r>
              <a:rPr lang="en-US" sz="2200" dirty="0" smtClean="0"/>
              <a:t>To study the </a:t>
            </a:r>
            <a:r>
              <a:rPr lang="en-US" sz="2200" dirty="0" err="1" smtClean="0"/>
              <a:t>ColorGuard</a:t>
            </a:r>
            <a:r>
              <a:rPr lang="en-US" sz="2200" dirty="0" smtClean="0"/>
              <a:t> system as a predictor of the market, I downloaded Standard and </a:t>
            </a:r>
            <a:r>
              <a:rPr lang="en-US" sz="2200" dirty="0" err="1" smtClean="0"/>
              <a:t>Poors</a:t>
            </a:r>
            <a:r>
              <a:rPr lang="en-US" sz="2200" dirty="0" smtClean="0"/>
              <a:t>' S&amp;P-500 index prices from January 4, 1999* through early Sept 2009.</a:t>
            </a:r>
          </a:p>
          <a:p>
            <a:r>
              <a:rPr lang="en-US" sz="2200" dirty="0" smtClean="0"/>
              <a:t>I then computed percentage price changes:</a:t>
            </a:r>
          </a:p>
          <a:p>
            <a:pPr lvl="1"/>
            <a:r>
              <a:rPr lang="en-US" sz="2200" dirty="0" smtClean="0"/>
              <a:t>percent gain or loss in the S&amp;P compared to the current day</a:t>
            </a:r>
          </a:p>
          <a:p>
            <a:pPr lvl="1"/>
            <a:r>
              <a:rPr lang="en-US" sz="2200" dirty="0" smtClean="0"/>
              <a:t>percent gain or loss between the current day value and the value 5 trading days from the current day. </a:t>
            </a:r>
          </a:p>
          <a:p>
            <a:pPr lvl="1"/>
            <a:r>
              <a:rPr lang="en-US" sz="2200" dirty="0" smtClean="0"/>
              <a:t>after 15 trading days</a:t>
            </a:r>
          </a:p>
          <a:p>
            <a:pPr lvl="1"/>
            <a:r>
              <a:rPr lang="en-US" sz="2200" dirty="0" smtClean="0"/>
              <a:t>after 30 trading days.</a:t>
            </a:r>
          </a:p>
          <a:p>
            <a:r>
              <a:rPr lang="en-US" sz="2200" dirty="0" smtClean="0"/>
              <a:t>I also looked at 2-day, 3-day and 4-day for some analyses, but the results were the same as 1-day and 5-day so I stopped bothering.</a:t>
            </a:r>
          </a:p>
          <a:p>
            <a:pPr lvl="1"/>
            <a:r>
              <a:rPr lang="en-US" sz="2200" dirty="0" smtClean="0"/>
              <a:t>The average day-to-day change in the market was 0.0027% (flat over 10 years)</a:t>
            </a:r>
          </a:p>
          <a:p>
            <a:endParaRPr lang="en-US" sz="1400" dirty="0" smtClean="0"/>
          </a:p>
          <a:p>
            <a:r>
              <a:rPr lang="en-US" sz="2200" dirty="0" smtClean="0"/>
              <a:t>* Available </a:t>
            </a:r>
            <a:r>
              <a:rPr lang="en-US" sz="2200" dirty="0" err="1" smtClean="0"/>
              <a:t>ColorGuard</a:t>
            </a:r>
            <a:r>
              <a:rPr lang="en-US" sz="2200" dirty="0" smtClean="0"/>
              <a:t> data appeared to start in late 1998</a:t>
            </a:r>
          </a:p>
        </p:txBody>
      </p:sp>
      <p:cxnSp>
        <p:nvCxnSpPr>
          <p:cNvPr id="6" name="Straight Connector 5"/>
          <p:cNvCxnSpPr/>
          <p:nvPr/>
        </p:nvCxnSpPr>
        <p:spPr bwMode="auto">
          <a:xfrm>
            <a:off x="536575" y="6019800"/>
            <a:ext cx="8585200" cy="38100"/>
          </a:xfrm>
          <a:prstGeom prst="line">
            <a:avLst/>
          </a:prstGeom>
          <a:gradFill rotWithShape="1">
            <a:gsLst>
              <a:gs pos="0">
                <a:schemeClr val="bg1"/>
              </a:gs>
              <a:gs pos="50000">
                <a:srgbClr val="CCECFF"/>
              </a:gs>
              <a:gs pos="100000">
                <a:schemeClr val="bg1"/>
              </a:gs>
            </a:gsLst>
            <a:lin ang="18900000" scaled="1"/>
          </a:gra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151" y="114300"/>
            <a:ext cx="9097698" cy="495300"/>
          </a:xfrm>
        </p:spPr>
        <p:txBody>
          <a:bodyPr/>
          <a:lstStyle/>
          <a:p>
            <a:r>
              <a:rPr lang="en-US" dirty="0" smtClean="0"/>
              <a:t>Results</a:t>
            </a:r>
            <a:endParaRPr lang="en-US" dirty="0"/>
          </a:p>
        </p:txBody>
      </p:sp>
      <p:sp>
        <p:nvSpPr>
          <p:cNvPr id="3" name="Content Placeholder 2"/>
          <p:cNvSpPr>
            <a:spLocks noGrp="1"/>
          </p:cNvSpPr>
          <p:nvPr>
            <p:ph idx="1"/>
          </p:nvPr>
        </p:nvSpPr>
        <p:spPr>
          <a:xfrm>
            <a:off x="288925" y="647700"/>
            <a:ext cx="9286875" cy="5753100"/>
          </a:xfrm>
        </p:spPr>
        <p:txBody>
          <a:bodyPr/>
          <a:lstStyle/>
          <a:p>
            <a:pPr marL="396875" indent="-396875">
              <a:spcBef>
                <a:spcPts val="600"/>
              </a:spcBef>
              <a:buFont typeface="+mj-lt"/>
              <a:buAutoNum type="arabicPeriod"/>
            </a:pPr>
            <a:r>
              <a:rPr lang="en-US" sz="2200" dirty="0" smtClean="0"/>
              <a:t>Correlation between </a:t>
            </a:r>
            <a:r>
              <a:rPr lang="en-US" sz="2200" b="1" dirty="0" smtClean="0"/>
              <a:t>RT</a:t>
            </a:r>
            <a:r>
              <a:rPr lang="en-US" sz="2200" dirty="0" smtClean="0"/>
              <a:t> (relative timing) and future S&amp;P index price was slightly </a:t>
            </a:r>
            <a:r>
              <a:rPr lang="en-US" sz="2200" b="1" dirty="0" smtClean="0">
                <a:ln>
                  <a:solidFill>
                    <a:schemeClr val="tx1"/>
                  </a:solidFill>
                </a:ln>
                <a:solidFill>
                  <a:srgbClr val="FF0000"/>
                </a:solidFill>
              </a:rPr>
              <a:t>negative</a:t>
            </a:r>
            <a:r>
              <a:rPr lang="en-US" sz="2200" dirty="0" smtClean="0"/>
              <a:t> (</a:t>
            </a:r>
            <a:r>
              <a:rPr lang="en-US" sz="2200" b="1" dirty="0" smtClean="0">
                <a:ln w="12700">
                  <a:solidFill>
                    <a:schemeClr val="tx1"/>
                  </a:solidFill>
                </a:ln>
                <a:solidFill>
                  <a:srgbClr val="FF0000"/>
                </a:solidFill>
              </a:rPr>
              <a:t>-0.034 </a:t>
            </a:r>
            <a:r>
              <a:rPr lang="en-US" sz="2200" dirty="0" smtClean="0"/>
              <a:t>for next-day price, </a:t>
            </a:r>
            <a:r>
              <a:rPr lang="en-US" sz="2200" b="1" dirty="0" smtClean="0">
                <a:ln>
                  <a:solidFill>
                    <a:schemeClr val="tx1"/>
                  </a:solidFill>
                </a:ln>
                <a:solidFill>
                  <a:srgbClr val="FF0000"/>
                </a:solidFill>
              </a:rPr>
              <a:t>-</a:t>
            </a:r>
            <a:r>
              <a:rPr lang="en-US" sz="2200" b="1" dirty="0" smtClean="0">
                <a:ln w="12700">
                  <a:solidFill>
                    <a:schemeClr val="tx1"/>
                  </a:solidFill>
                </a:ln>
                <a:solidFill>
                  <a:srgbClr val="FF0000"/>
                </a:solidFill>
              </a:rPr>
              <a:t>0.038</a:t>
            </a:r>
            <a:r>
              <a:rPr lang="en-US" sz="2200" b="1" dirty="0" smtClean="0">
                <a:ln>
                  <a:solidFill>
                    <a:schemeClr val="tx1"/>
                  </a:solidFill>
                </a:ln>
                <a:solidFill>
                  <a:srgbClr val="FF0000"/>
                </a:solidFill>
              </a:rPr>
              <a:t> </a:t>
            </a:r>
            <a:r>
              <a:rPr lang="en-US" sz="2200" dirty="0" smtClean="0"/>
              <a:t>for 5-day, </a:t>
            </a:r>
            <a:r>
              <a:rPr lang="en-US" sz="2200" b="1" dirty="0" smtClean="0">
                <a:ln w="12700">
                  <a:solidFill>
                    <a:schemeClr val="tx1"/>
                  </a:solidFill>
                </a:ln>
                <a:solidFill>
                  <a:srgbClr val="FF0000"/>
                </a:solidFill>
              </a:rPr>
              <a:t>-0.019 </a:t>
            </a:r>
            <a:r>
              <a:rPr lang="en-US" sz="2200" dirty="0" smtClean="0"/>
              <a:t>for 15-day and </a:t>
            </a:r>
            <a:r>
              <a:rPr lang="en-US" sz="2200" b="1" dirty="0" smtClean="0">
                <a:ln w="15875">
                  <a:solidFill>
                    <a:schemeClr val="tx1"/>
                  </a:solidFill>
                </a:ln>
                <a:solidFill>
                  <a:srgbClr val="00B050"/>
                </a:solidFill>
              </a:rPr>
              <a:t>0.010</a:t>
            </a:r>
            <a:r>
              <a:rPr lang="en-US" sz="2200" dirty="0" smtClean="0"/>
              <a:t> for 30-day). </a:t>
            </a:r>
          </a:p>
          <a:p>
            <a:pPr marL="569913" lvl="1" indent="-233363">
              <a:spcBef>
                <a:spcPts val="600"/>
              </a:spcBef>
            </a:pPr>
            <a:r>
              <a:rPr lang="en-US" sz="2200" dirty="0" smtClean="0"/>
              <a:t>The effect trends toward zero as you go further in the future (as a predictor of 30-days in the future). With over 2600 days of data, these tiny correlations are probably statistically significant, but it’s a tiny effect. </a:t>
            </a:r>
          </a:p>
          <a:p>
            <a:pPr marL="396875" indent="-396875">
              <a:spcBef>
                <a:spcPts val="600"/>
              </a:spcBef>
              <a:buFont typeface="+mj-lt"/>
              <a:buAutoNum type="arabicPeriod"/>
            </a:pPr>
            <a:r>
              <a:rPr lang="en-US" sz="2200" dirty="0" smtClean="0"/>
              <a:t>Correlation between </a:t>
            </a:r>
            <a:r>
              <a:rPr lang="en-US" sz="2200" b="1" dirty="0" smtClean="0"/>
              <a:t>Buy Sell ratio </a:t>
            </a:r>
            <a:r>
              <a:rPr lang="en-US" sz="2200" dirty="0" smtClean="0"/>
              <a:t>and future price is </a:t>
            </a:r>
            <a:r>
              <a:rPr lang="en-US" sz="2200" b="1" dirty="0" smtClean="0">
                <a:ln w="12700">
                  <a:solidFill>
                    <a:schemeClr val="tx1"/>
                  </a:solidFill>
                </a:ln>
                <a:solidFill>
                  <a:srgbClr val="FF0000"/>
                </a:solidFill>
              </a:rPr>
              <a:t>-0.012 </a:t>
            </a:r>
            <a:r>
              <a:rPr lang="en-US" sz="2200" dirty="0" smtClean="0"/>
              <a:t>for next-day, </a:t>
            </a:r>
            <a:r>
              <a:rPr lang="en-US" sz="2200" b="1" dirty="0" smtClean="0">
                <a:ln w="12700">
                  <a:solidFill>
                    <a:schemeClr val="tx1"/>
                  </a:solidFill>
                </a:ln>
                <a:solidFill>
                  <a:srgbClr val="FF0000"/>
                </a:solidFill>
              </a:rPr>
              <a:t>-0.011 </a:t>
            </a:r>
            <a:r>
              <a:rPr lang="en-US" sz="2200" dirty="0" smtClean="0"/>
              <a:t>for 5 day, </a:t>
            </a:r>
            <a:r>
              <a:rPr lang="en-US" sz="2200" b="1" dirty="0" smtClean="0">
                <a:ln w="15875">
                  <a:solidFill>
                    <a:schemeClr val="tx1"/>
                  </a:solidFill>
                </a:ln>
                <a:solidFill>
                  <a:srgbClr val="00B050"/>
                </a:solidFill>
              </a:rPr>
              <a:t>0.018</a:t>
            </a:r>
            <a:r>
              <a:rPr lang="en-US" sz="2200" dirty="0" smtClean="0"/>
              <a:t> for 15 day and </a:t>
            </a:r>
            <a:r>
              <a:rPr lang="en-US" sz="2200" b="1" dirty="0" smtClean="0">
                <a:ln w="15875">
                  <a:solidFill>
                    <a:schemeClr val="tx1"/>
                  </a:solidFill>
                </a:ln>
                <a:solidFill>
                  <a:srgbClr val="00B050"/>
                </a:solidFill>
              </a:rPr>
              <a:t>0.032</a:t>
            </a:r>
            <a:r>
              <a:rPr lang="en-US" sz="2200" dirty="0" smtClean="0"/>
              <a:t> for 30 day.</a:t>
            </a:r>
          </a:p>
          <a:p>
            <a:pPr marL="569913" lvl="1" indent="-233363">
              <a:spcBef>
                <a:spcPts val="600"/>
              </a:spcBef>
            </a:pPr>
            <a:r>
              <a:rPr lang="en-US" sz="2200" dirty="0" smtClean="0"/>
              <a:t> Like relative timing, as an indicator for short term trading decisions, this is at best, worthless.</a:t>
            </a:r>
          </a:p>
          <a:p>
            <a:pPr marL="396875" indent="-396875">
              <a:spcBef>
                <a:spcPts val="600"/>
              </a:spcBef>
              <a:buFont typeface="+mj-lt"/>
              <a:buAutoNum type="arabicPeriod"/>
            </a:pPr>
            <a:r>
              <a:rPr lang="en-US" sz="2200" dirty="0" smtClean="0"/>
              <a:t>Correlation between </a:t>
            </a:r>
            <a:r>
              <a:rPr lang="en-US" sz="2200" b="1" dirty="0" smtClean="0"/>
              <a:t>MTI</a:t>
            </a:r>
            <a:r>
              <a:rPr lang="en-US" sz="2200" dirty="0" smtClean="0"/>
              <a:t> and future price is </a:t>
            </a:r>
            <a:r>
              <a:rPr lang="en-US" sz="2200" b="1" dirty="0" smtClean="0">
                <a:ln w="12700">
                  <a:solidFill>
                    <a:schemeClr val="tx1"/>
                  </a:solidFill>
                </a:ln>
                <a:solidFill>
                  <a:srgbClr val="FF0000"/>
                </a:solidFill>
              </a:rPr>
              <a:t>-0.025 </a:t>
            </a:r>
            <a:r>
              <a:rPr lang="en-US" sz="2200" dirty="0" smtClean="0"/>
              <a:t>for next day, </a:t>
            </a:r>
          </a:p>
          <a:p>
            <a:pPr marL="396875" indent="-396875">
              <a:spcBef>
                <a:spcPts val="0"/>
              </a:spcBef>
            </a:pPr>
            <a:r>
              <a:rPr lang="en-US" sz="2200" dirty="0" smtClean="0"/>
              <a:t>	</a:t>
            </a:r>
            <a:r>
              <a:rPr lang="en-US" sz="2200" b="1" dirty="0" smtClean="0">
                <a:ln w="12700">
                  <a:solidFill>
                    <a:schemeClr val="tx1"/>
                  </a:solidFill>
                </a:ln>
                <a:solidFill>
                  <a:srgbClr val="FF0000"/>
                </a:solidFill>
              </a:rPr>
              <a:t>-0.025 </a:t>
            </a:r>
            <a:r>
              <a:rPr lang="en-US" sz="2200" dirty="0" smtClean="0"/>
              <a:t>for 5-day (the same number is not a typo), </a:t>
            </a:r>
            <a:r>
              <a:rPr lang="en-US" sz="2200" b="1" dirty="0" smtClean="0">
                <a:ln w="12700">
                  <a:solidFill>
                    <a:schemeClr val="tx1"/>
                  </a:solidFill>
                </a:ln>
                <a:solidFill>
                  <a:srgbClr val="FF0000"/>
                </a:solidFill>
              </a:rPr>
              <a:t>-0.004 </a:t>
            </a:r>
            <a:r>
              <a:rPr lang="en-US" sz="2200" dirty="0" smtClean="0"/>
              <a:t>for 15 day and     </a:t>
            </a:r>
            <a:r>
              <a:rPr lang="en-US" sz="2200" b="1" dirty="0" smtClean="0">
                <a:ln w="12700">
                  <a:solidFill>
                    <a:schemeClr val="tx1"/>
                  </a:solidFill>
                </a:ln>
                <a:solidFill>
                  <a:srgbClr val="FF0000"/>
                </a:solidFill>
              </a:rPr>
              <a:t>-0.016 </a:t>
            </a:r>
            <a:r>
              <a:rPr lang="en-US" sz="2200" dirty="0" smtClean="0"/>
              <a:t>for 30-day. </a:t>
            </a:r>
          </a:p>
          <a:p>
            <a:pPr marL="396875" indent="-396875" algn="ctr">
              <a:spcBef>
                <a:spcPts val="0"/>
              </a:spcBef>
            </a:pPr>
            <a:r>
              <a:rPr lang="en-US" sz="3200" dirty="0" smtClean="0">
                <a:ln w="15875">
                  <a:solidFill>
                    <a:schemeClr val="tx1"/>
                  </a:solidFill>
                </a:ln>
                <a:solidFill>
                  <a:srgbClr val="FF0000"/>
                </a:solidFill>
                <a:latin typeface="Monotype Corsiva" pitchFamily="66" charset="0"/>
              </a:rPr>
              <a:t>When these indicators predict “going up”, </a:t>
            </a:r>
          </a:p>
          <a:p>
            <a:pPr marL="396875" indent="-396875" algn="ctr">
              <a:spcBef>
                <a:spcPts val="0"/>
              </a:spcBef>
            </a:pPr>
            <a:r>
              <a:rPr lang="en-US" sz="3200" dirty="0" smtClean="0">
                <a:ln w="15875">
                  <a:solidFill>
                    <a:schemeClr val="tx1"/>
                  </a:solidFill>
                </a:ln>
                <a:solidFill>
                  <a:srgbClr val="FF0000"/>
                </a:solidFill>
                <a:latin typeface="Monotype Corsiva" pitchFamily="66" charset="0"/>
              </a:rPr>
              <a:t>the market on average goes slightly down.</a:t>
            </a:r>
            <a:endParaRPr lang="en-US" dirty="0" smtClean="0">
              <a:ln w="15875">
                <a:solidFill>
                  <a:schemeClr val="tx1"/>
                </a:solidFill>
              </a:ln>
              <a:solidFill>
                <a:srgbClr val="FF0000"/>
              </a:solidFill>
              <a:latin typeface="Monotype Corsiva" pitchFamily="66"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Few More Results</a:t>
            </a:r>
            <a:endParaRPr lang="en-US" dirty="0"/>
          </a:p>
        </p:txBody>
      </p:sp>
      <p:sp>
        <p:nvSpPr>
          <p:cNvPr id="3" name="Content Placeholder 2"/>
          <p:cNvSpPr>
            <a:spLocks noGrp="1"/>
          </p:cNvSpPr>
          <p:nvPr>
            <p:ph idx="1"/>
          </p:nvPr>
        </p:nvSpPr>
        <p:spPr>
          <a:xfrm>
            <a:off x="412750" y="914400"/>
            <a:ext cx="9245600" cy="5372100"/>
          </a:xfrm>
        </p:spPr>
        <p:txBody>
          <a:bodyPr/>
          <a:lstStyle/>
          <a:p>
            <a:r>
              <a:rPr lang="en-US" sz="2200" dirty="0" smtClean="0"/>
              <a:t>From 1999 to September 2009:</a:t>
            </a:r>
          </a:p>
          <a:p>
            <a:pPr lvl="1"/>
            <a:r>
              <a:rPr lang="en-US" sz="2200" dirty="0" smtClean="0"/>
              <a:t>289 trading days rated </a:t>
            </a:r>
            <a:r>
              <a:rPr lang="en-US" sz="2200" b="1" dirty="0" smtClean="0">
                <a:ln w="15875">
                  <a:solidFill>
                    <a:schemeClr val="tx1"/>
                  </a:solidFill>
                </a:ln>
                <a:solidFill>
                  <a:srgbClr val="00B050"/>
                </a:solidFill>
              </a:rPr>
              <a:t>GREEN</a:t>
            </a:r>
            <a:r>
              <a:rPr lang="en-US" sz="2200" dirty="0" smtClean="0"/>
              <a:t> / </a:t>
            </a:r>
            <a:r>
              <a:rPr lang="en-US" sz="2200" b="1" dirty="0" smtClean="0">
                <a:ln w="15875">
                  <a:solidFill>
                    <a:schemeClr val="tx1"/>
                  </a:solidFill>
                </a:ln>
                <a:solidFill>
                  <a:srgbClr val="00B050"/>
                </a:solidFill>
              </a:rPr>
              <a:t>GREEN </a:t>
            </a:r>
            <a:r>
              <a:rPr lang="en-US" sz="2200" dirty="0" smtClean="0"/>
              <a:t>/ </a:t>
            </a:r>
            <a:r>
              <a:rPr lang="en-US" sz="2200" b="1" dirty="0" smtClean="0">
                <a:ln w="15875">
                  <a:solidFill>
                    <a:schemeClr val="tx1"/>
                  </a:solidFill>
                </a:ln>
                <a:solidFill>
                  <a:srgbClr val="00B050"/>
                </a:solidFill>
              </a:rPr>
              <a:t>GREEN </a:t>
            </a:r>
            <a:r>
              <a:rPr lang="en-US" sz="2200" dirty="0" smtClean="0"/>
              <a:t>(</a:t>
            </a:r>
            <a:r>
              <a:rPr lang="en-US" sz="2200" b="1" dirty="0" smtClean="0">
                <a:ln w="15875">
                  <a:solidFill>
                    <a:schemeClr val="tx1"/>
                  </a:solidFill>
                </a:ln>
                <a:solidFill>
                  <a:srgbClr val="00B050"/>
                </a:solidFill>
              </a:rPr>
              <a:t>GGG</a:t>
            </a:r>
            <a:r>
              <a:rPr lang="en-US" sz="2200" dirty="0" smtClean="0"/>
              <a:t>) (</a:t>
            </a:r>
            <a:r>
              <a:rPr lang="en-US" sz="2200" b="1" dirty="0" smtClean="0"/>
              <a:t>buy</a:t>
            </a:r>
            <a:r>
              <a:rPr lang="en-US" sz="2200" dirty="0" smtClean="0"/>
              <a:t>)</a:t>
            </a:r>
          </a:p>
          <a:p>
            <a:pPr lvl="1"/>
            <a:r>
              <a:rPr lang="en-US" sz="2200" dirty="0" smtClean="0"/>
              <a:t>285 rated </a:t>
            </a:r>
            <a:r>
              <a:rPr lang="en-US" sz="2200" b="1" dirty="0" smtClean="0">
                <a:ln w="12700">
                  <a:solidFill>
                    <a:schemeClr val="tx1"/>
                  </a:solidFill>
                </a:ln>
                <a:solidFill>
                  <a:srgbClr val="FF0000"/>
                </a:solidFill>
                <a:ea typeface="+mn-ea"/>
                <a:cs typeface="+mn-cs"/>
              </a:rPr>
              <a:t>RED</a:t>
            </a:r>
            <a:r>
              <a:rPr lang="en-US" sz="2200" dirty="0" smtClean="0"/>
              <a:t> / </a:t>
            </a:r>
            <a:r>
              <a:rPr lang="en-US" sz="2200" b="1" dirty="0" smtClean="0">
                <a:ln w="12700">
                  <a:solidFill>
                    <a:schemeClr val="tx1"/>
                  </a:solidFill>
                </a:ln>
                <a:solidFill>
                  <a:srgbClr val="FF0000"/>
                </a:solidFill>
                <a:ea typeface="+mn-ea"/>
                <a:cs typeface="+mn-cs"/>
              </a:rPr>
              <a:t>RED</a:t>
            </a:r>
            <a:r>
              <a:rPr lang="en-US" sz="2200" dirty="0" smtClean="0"/>
              <a:t> / </a:t>
            </a:r>
            <a:r>
              <a:rPr lang="en-US" sz="2200" b="1" dirty="0" smtClean="0">
                <a:ln w="12700">
                  <a:solidFill>
                    <a:schemeClr val="tx1"/>
                  </a:solidFill>
                </a:ln>
                <a:solidFill>
                  <a:srgbClr val="FF0000"/>
                </a:solidFill>
                <a:ea typeface="+mn-ea"/>
                <a:cs typeface="+mn-cs"/>
              </a:rPr>
              <a:t>RED</a:t>
            </a:r>
            <a:r>
              <a:rPr lang="en-US" sz="2200" dirty="0" smtClean="0"/>
              <a:t> (</a:t>
            </a:r>
            <a:r>
              <a:rPr lang="en-US" sz="2200" b="1" dirty="0" smtClean="0"/>
              <a:t>don't buy</a:t>
            </a:r>
            <a:r>
              <a:rPr lang="en-US" sz="2200" dirty="0" smtClean="0"/>
              <a:t>). </a:t>
            </a:r>
          </a:p>
          <a:p>
            <a:pPr lvl="1"/>
            <a:r>
              <a:rPr lang="en-US" sz="2200" dirty="0" smtClean="0"/>
              <a:t>After </a:t>
            </a:r>
            <a:r>
              <a:rPr lang="en-US" sz="2200" b="1" dirty="0" smtClean="0">
                <a:ln w="15875">
                  <a:solidFill>
                    <a:schemeClr val="tx1"/>
                  </a:solidFill>
                </a:ln>
                <a:solidFill>
                  <a:srgbClr val="00B050"/>
                </a:solidFill>
              </a:rPr>
              <a:t>GGG</a:t>
            </a:r>
            <a:r>
              <a:rPr lang="en-US" sz="2200" dirty="0" smtClean="0"/>
              <a:t> days, S&amp;P index went </a:t>
            </a:r>
            <a:r>
              <a:rPr lang="en-US" sz="2200" b="1" dirty="0" smtClean="0">
                <a:ln w="12700">
                  <a:solidFill>
                    <a:schemeClr val="tx1"/>
                  </a:solidFill>
                </a:ln>
                <a:solidFill>
                  <a:srgbClr val="FF0000"/>
                </a:solidFill>
                <a:ea typeface="+mn-ea"/>
                <a:cs typeface="+mn-cs"/>
              </a:rPr>
              <a:t>DOWN</a:t>
            </a:r>
            <a:r>
              <a:rPr lang="en-US" sz="2200" dirty="0" smtClean="0"/>
              <a:t>  an average of </a:t>
            </a:r>
          </a:p>
          <a:p>
            <a:pPr lvl="3"/>
            <a:r>
              <a:rPr lang="en-US" sz="2200" b="1" dirty="0" smtClean="0">
                <a:ln w="12700">
                  <a:solidFill>
                    <a:schemeClr val="tx1"/>
                  </a:solidFill>
                </a:ln>
                <a:solidFill>
                  <a:srgbClr val="FF0000"/>
                </a:solidFill>
                <a:ea typeface="+mn-ea"/>
                <a:cs typeface="+mn-cs"/>
              </a:rPr>
              <a:t>-0.05% </a:t>
            </a:r>
            <a:r>
              <a:rPr lang="en-US" sz="2200" dirty="0" smtClean="0"/>
              <a:t>the day after a </a:t>
            </a:r>
            <a:r>
              <a:rPr lang="en-US" sz="2200" b="1" dirty="0" smtClean="0">
                <a:ln w="15875">
                  <a:solidFill>
                    <a:schemeClr val="tx1"/>
                  </a:solidFill>
                </a:ln>
                <a:solidFill>
                  <a:srgbClr val="00B050"/>
                </a:solidFill>
              </a:rPr>
              <a:t>GGG</a:t>
            </a:r>
            <a:r>
              <a:rPr lang="en-US" sz="2200" dirty="0" smtClean="0"/>
              <a:t> rating, </a:t>
            </a:r>
          </a:p>
          <a:p>
            <a:pPr lvl="3"/>
            <a:r>
              <a:rPr lang="en-US" sz="2200" b="1" dirty="0" smtClean="0">
                <a:ln w="12700">
                  <a:solidFill>
                    <a:schemeClr val="tx1"/>
                  </a:solidFill>
                </a:ln>
                <a:solidFill>
                  <a:srgbClr val="FF0000"/>
                </a:solidFill>
                <a:ea typeface="+mn-ea"/>
                <a:cs typeface="+mn-cs"/>
              </a:rPr>
              <a:t>-0.24% </a:t>
            </a:r>
            <a:r>
              <a:rPr lang="en-US" sz="2200" dirty="0" smtClean="0"/>
              <a:t>five days after, </a:t>
            </a:r>
          </a:p>
          <a:p>
            <a:pPr lvl="3"/>
            <a:r>
              <a:rPr lang="en-US" sz="2200" b="1" dirty="0" smtClean="0">
                <a:ln w="12700">
                  <a:solidFill>
                    <a:schemeClr val="tx1"/>
                  </a:solidFill>
                </a:ln>
                <a:solidFill>
                  <a:srgbClr val="FF0000"/>
                </a:solidFill>
                <a:ea typeface="+mn-ea"/>
                <a:cs typeface="+mn-cs"/>
              </a:rPr>
              <a:t>-0.14% </a:t>
            </a:r>
            <a:r>
              <a:rPr lang="en-US" sz="2200" dirty="0" smtClean="0"/>
              <a:t>15 days after, and </a:t>
            </a:r>
          </a:p>
          <a:p>
            <a:pPr lvl="3"/>
            <a:r>
              <a:rPr lang="en-US" sz="2200" b="1" dirty="0" smtClean="0">
                <a:ln w="12700">
                  <a:solidFill>
                    <a:schemeClr val="tx1"/>
                  </a:solidFill>
                </a:ln>
                <a:solidFill>
                  <a:srgbClr val="FF0000"/>
                </a:solidFill>
                <a:ea typeface="+mn-ea"/>
                <a:cs typeface="+mn-cs"/>
              </a:rPr>
              <a:t>-0.33% </a:t>
            </a:r>
            <a:r>
              <a:rPr lang="en-US" sz="2200" dirty="0" smtClean="0"/>
              <a:t>30 days after.</a:t>
            </a:r>
          </a:p>
          <a:p>
            <a:pPr lvl="1"/>
            <a:r>
              <a:rPr lang="en-US" sz="2200" dirty="0" smtClean="0"/>
              <a:t>After </a:t>
            </a:r>
            <a:r>
              <a:rPr lang="en-US" sz="2200" b="1" dirty="0" smtClean="0">
                <a:ln w="12700">
                  <a:solidFill>
                    <a:schemeClr val="tx1"/>
                  </a:solidFill>
                </a:ln>
                <a:solidFill>
                  <a:srgbClr val="FF0000"/>
                </a:solidFill>
                <a:ea typeface="+mn-ea"/>
                <a:cs typeface="+mn-cs"/>
              </a:rPr>
              <a:t>RRR</a:t>
            </a:r>
            <a:r>
              <a:rPr lang="en-US" sz="2200" dirty="0" smtClean="0"/>
              <a:t> days, S&amp;P went </a:t>
            </a:r>
            <a:r>
              <a:rPr lang="en-US" sz="2200" b="1" dirty="0" smtClean="0">
                <a:ln w="15875">
                  <a:solidFill>
                    <a:schemeClr val="tx1"/>
                  </a:solidFill>
                </a:ln>
                <a:solidFill>
                  <a:srgbClr val="00B050"/>
                </a:solidFill>
              </a:rPr>
              <a:t>UP</a:t>
            </a:r>
            <a:r>
              <a:rPr lang="en-US" sz="2200" dirty="0" smtClean="0"/>
              <a:t> an average of </a:t>
            </a:r>
          </a:p>
          <a:p>
            <a:pPr lvl="3"/>
            <a:r>
              <a:rPr lang="en-US" sz="2200" b="1" dirty="0" smtClean="0">
                <a:ln w="15875">
                  <a:solidFill>
                    <a:schemeClr val="tx1"/>
                  </a:solidFill>
                </a:ln>
                <a:solidFill>
                  <a:srgbClr val="00B050"/>
                </a:solidFill>
              </a:rPr>
              <a:t>0.24%</a:t>
            </a:r>
            <a:r>
              <a:rPr lang="en-US" sz="2200" dirty="0" smtClean="0"/>
              <a:t> the day after an </a:t>
            </a:r>
            <a:r>
              <a:rPr lang="en-US" sz="2200" b="1" dirty="0" smtClean="0">
                <a:ln w="12700">
                  <a:solidFill>
                    <a:schemeClr val="tx1"/>
                  </a:solidFill>
                </a:ln>
                <a:solidFill>
                  <a:srgbClr val="FF0000"/>
                </a:solidFill>
                <a:ea typeface="+mn-ea"/>
                <a:cs typeface="+mn-cs"/>
              </a:rPr>
              <a:t>RRR</a:t>
            </a:r>
            <a:r>
              <a:rPr lang="en-US" sz="2200" dirty="0" smtClean="0"/>
              <a:t>, </a:t>
            </a:r>
          </a:p>
          <a:p>
            <a:pPr lvl="3"/>
            <a:r>
              <a:rPr lang="en-US" sz="2200" b="1" dirty="0" smtClean="0">
                <a:ln w="15875">
                  <a:solidFill>
                    <a:schemeClr val="tx1"/>
                  </a:solidFill>
                </a:ln>
                <a:solidFill>
                  <a:srgbClr val="00B050"/>
                </a:solidFill>
              </a:rPr>
              <a:t>0.29%</a:t>
            </a:r>
            <a:r>
              <a:rPr lang="en-US" sz="2200" dirty="0" smtClean="0"/>
              <a:t> five days after,</a:t>
            </a:r>
          </a:p>
          <a:p>
            <a:pPr lvl="3"/>
            <a:r>
              <a:rPr lang="en-US" sz="2200" b="1" dirty="0" smtClean="0">
                <a:ln w="15875">
                  <a:solidFill>
                    <a:schemeClr val="tx1"/>
                  </a:solidFill>
                </a:ln>
                <a:solidFill>
                  <a:srgbClr val="00B050"/>
                </a:solidFill>
              </a:rPr>
              <a:t>0.42%</a:t>
            </a:r>
            <a:r>
              <a:rPr lang="en-US" sz="2200" dirty="0" smtClean="0"/>
              <a:t> 15 days after and </a:t>
            </a:r>
          </a:p>
          <a:p>
            <a:pPr lvl="3"/>
            <a:r>
              <a:rPr lang="en-US" sz="2200" b="1" dirty="0" smtClean="0">
                <a:ln w="15875">
                  <a:solidFill>
                    <a:schemeClr val="tx1"/>
                  </a:solidFill>
                </a:ln>
                <a:solidFill>
                  <a:srgbClr val="00B050"/>
                </a:solidFill>
              </a:rPr>
              <a:t>1.08%</a:t>
            </a:r>
            <a:r>
              <a:rPr lang="en-US" sz="2200" dirty="0" smtClean="0"/>
              <a:t> in the 30 days after an </a:t>
            </a:r>
            <a:r>
              <a:rPr lang="en-US" sz="2200" b="1" dirty="0" smtClean="0">
                <a:ln w="12700">
                  <a:solidFill>
                    <a:schemeClr val="tx1"/>
                  </a:solidFill>
                </a:ln>
                <a:solidFill>
                  <a:srgbClr val="FF0000"/>
                </a:solidFill>
                <a:ea typeface="+mn-ea"/>
                <a:cs typeface="+mn-cs"/>
              </a:rPr>
              <a:t>RRR</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think about testing</a:t>
            </a:r>
            <a:endParaRPr lang="en-US" dirty="0"/>
          </a:p>
        </p:txBody>
      </p:sp>
      <p:sp>
        <p:nvSpPr>
          <p:cNvPr id="3" name="Content Placeholder 2"/>
          <p:cNvSpPr>
            <a:spLocks noGrp="1"/>
          </p:cNvSpPr>
          <p:nvPr>
            <p:ph idx="1"/>
          </p:nvPr>
        </p:nvSpPr>
        <p:spPr>
          <a:xfrm>
            <a:off x="288925" y="914401"/>
            <a:ext cx="7759700" cy="5318125"/>
          </a:xfrm>
        </p:spPr>
        <p:txBody>
          <a:bodyPr/>
          <a:lstStyle/>
          <a:p>
            <a:r>
              <a:rPr lang="en-US" sz="2000" dirty="0" smtClean="0"/>
              <a:t>Imagine these roles:</a:t>
            </a:r>
          </a:p>
          <a:p>
            <a:pPr lvl="1"/>
            <a:r>
              <a:rPr lang="en-US" sz="2000" dirty="0" smtClean="0"/>
              <a:t>individual investor trying to avoid making terrible mistakes and losing all her retirement money</a:t>
            </a:r>
          </a:p>
          <a:p>
            <a:pPr lvl="1"/>
            <a:r>
              <a:rPr lang="en-US" sz="2000" dirty="0" smtClean="0"/>
              <a:t>technical expert, hired by Securities &amp; Exchange Commission to help them investigate stock-market related fraud</a:t>
            </a:r>
          </a:p>
          <a:p>
            <a:pPr lvl="1"/>
            <a:r>
              <a:rPr lang="en-US" sz="2000" dirty="0" smtClean="0"/>
              <a:t>analyst helping an investment firm assess effectiveness of investment strategies</a:t>
            </a:r>
          </a:p>
          <a:p>
            <a:pPr lvl="1"/>
            <a:r>
              <a:rPr lang="en-US" sz="2000" dirty="0" smtClean="0"/>
              <a:t>individual investor trying to assess effectiveness of investment-guidance tools </a:t>
            </a:r>
            <a:r>
              <a:rPr lang="en-US" sz="2000" b="1" i="1" dirty="0" smtClean="0"/>
              <a:t>that he is writing</a:t>
            </a:r>
          </a:p>
          <a:p>
            <a:pPr lvl="1"/>
            <a:r>
              <a:rPr lang="en-US" sz="2000" dirty="0" smtClean="0"/>
              <a:t>analyst working at an investment firm that creates/sells investment-guidance tools:</a:t>
            </a:r>
          </a:p>
          <a:p>
            <a:pPr lvl="2"/>
            <a:r>
              <a:rPr lang="en-US" sz="2000" dirty="0" smtClean="0"/>
              <a:t>writing the code</a:t>
            </a:r>
          </a:p>
          <a:p>
            <a:pPr lvl="2"/>
            <a:r>
              <a:rPr lang="en-US" sz="2000" dirty="0" smtClean="0"/>
              <a:t>evaluating the usability and basic dependability of the product</a:t>
            </a:r>
          </a:p>
          <a:p>
            <a:pPr lvl="2"/>
            <a:r>
              <a:rPr lang="en-US" sz="2000" dirty="0" smtClean="0"/>
              <a:t>evaluating the effectiveness of the product</a:t>
            </a:r>
          </a:p>
        </p:txBody>
      </p:sp>
      <p:sp>
        <p:nvSpPr>
          <p:cNvPr id="4" name="Rectangle 3"/>
          <p:cNvSpPr/>
          <p:nvPr/>
        </p:nvSpPr>
        <p:spPr bwMode="auto">
          <a:xfrm>
            <a:off x="8001000" y="1059121"/>
            <a:ext cx="1651000" cy="4739759"/>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dirty="0" smtClean="0">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Narrow" pitchFamily="34" charset="0"/>
              </a:rPr>
              <a:t>These are</a:t>
            </a:r>
            <a:r>
              <a:rPr kumimoji="0" lang="en-US" sz="2800" b="0" i="0" u="none" strike="noStrike" cap="none" normalizeH="0" dirty="0" smtClean="0">
                <a:ln>
                  <a:noFill/>
                </a:ln>
                <a:solidFill>
                  <a:schemeClr val="tx1"/>
                </a:solidFill>
                <a:effectLst/>
                <a:latin typeface="Arial Narrow" pitchFamily="34" charset="0"/>
              </a:rPr>
              <a:t> all testing roles</a:t>
            </a:r>
            <a:endParaRPr kumimoji="0" lang="en-US" sz="2000" b="0" i="0" u="none" strike="noStrike" cap="none" normalizeH="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baseline="0" dirty="0" smtClean="0">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sz="4000" dirty="0" smtClean="0"/>
              <a:t>Software testing</a:t>
            </a:r>
            <a:endParaRPr lang="en-US" sz="4000" dirty="0"/>
          </a:p>
        </p:txBody>
      </p:sp>
      <p:sp>
        <p:nvSpPr>
          <p:cNvPr id="844803" name="Rectangle 3"/>
          <p:cNvSpPr>
            <a:spLocks noGrp="1" noChangeArrowheads="1"/>
          </p:cNvSpPr>
          <p:nvPr>
            <p:ph idx="1"/>
          </p:nvPr>
        </p:nvSpPr>
        <p:spPr>
          <a:xfrm>
            <a:off x="412751" y="914401"/>
            <a:ext cx="6438900" cy="4076700"/>
          </a:xfrm>
        </p:spPr>
        <p:txBody>
          <a:bodyPr/>
          <a:lstStyle/>
          <a:p>
            <a:pPr lvl="1"/>
            <a:r>
              <a:rPr lang="en-US" dirty="0" smtClean="0"/>
              <a:t>is an empirical</a:t>
            </a:r>
          </a:p>
          <a:p>
            <a:pPr lvl="1"/>
            <a:r>
              <a:rPr lang="en-US" dirty="0" smtClean="0"/>
              <a:t>technical</a:t>
            </a:r>
          </a:p>
          <a:p>
            <a:pPr lvl="1"/>
            <a:r>
              <a:rPr lang="en-US" dirty="0" smtClean="0"/>
              <a:t>investigation</a:t>
            </a:r>
          </a:p>
          <a:p>
            <a:pPr lvl="1"/>
            <a:r>
              <a:rPr lang="en-US" dirty="0" smtClean="0"/>
              <a:t>conducted to provide stakeholders</a:t>
            </a:r>
          </a:p>
          <a:p>
            <a:pPr lvl="1"/>
            <a:r>
              <a:rPr lang="en-US" dirty="0" smtClean="0"/>
              <a:t>with information </a:t>
            </a:r>
          </a:p>
          <a:p>
            <a:pPr lvl="1"/>
            <a:r>
              <a:rPr lang="en-US" dirty="0" smtClean="0"/>
              <a:t>about the quality</a:t>
            </a:r>
          </a:p>
          <a:p>
            <a:pPr lvl="1"/>
            <a:r>
              <a:rPr lang="en-US" dirty="0" smtClean="0"/>
              <a:t>of the product or service under test</a:t>
            </a:r>
          </a:p>
          <a:p>
            <a:endParaRPr lang="en-US" dirty="0"/>
          </a:p>
        </p:txBody>
      </p:sp>
      <p:sp>
        <p:nvSpPr>
          <p:cNvPr id="6" name="Rectangle 5"/>
          <p:cNvSpPr/>
          <p:nvPr/>
        </p:nvSpPr>
        <p:spPr bwMode="auto">
          <a:xfrm>
            <a:off x="7016750" y="914401"/>
            <a:ext cx="2641600" cy="3276600"/>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182880" rIns="91440" bIns="18288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Arial Narrow" pitchFamily="34" charset="0"/>
              </a:rPr>
              <a:t>We design and run tests in order to gain useful information  about the product's quality.</a:t>
            </a:r>
          </a:p>
        </p:txBody>
      </p:sp>
      <p:sp>
        <p:nvSpPr>
          <p:cNvPr id="7" name="Rectangle 6"/>
          <p:cNvSpPr/>
          <p:nvPr/>
        </p:nvSpPr>
        <p:spPr bwMode="auto">
          <a:xfrm>
            <a:off x="619125" y="4610101"/>
            <a:ext cx="9039225" cy="1661993"/>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182880" rIns="91440" bIns="182880" numCol="1" rtlCol="0" anchor="ctr"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Narrow" pitchFamily="34" charset="0"/>
              </a:rPr>
              <a:t>Empirical?</a:t>
            </a:r>
            <a:r>
              <a:rPr kumimoji="0" lang="en-US" sz="2800" b="1" i="0" u="none" strike="noStrike" cap="none" normalizeH="0" dirty="0" smtClean="0">
                <a:ln>
                  <a:noFill/>
                </a:ln>
                <a:solidFill>
                  <a:schemeClr val="tx1"/>
                </a:solidFill>
                <a:effectLst/>
                <a:latin typeface="Arial Narrow" pitchFamily="34" charset="0"/>
              </a:rPr>
              <a:t> </a:t>
            </a:r>
            <a:r>
              <a:rPr kumimoji="0" lang="en-US" sz="2800" b="0" i="0" u="none" strike="noStrike" cap="none" normalizeH="0" dirty="0" smtClean="0">
                <a:ln>
                  <a:noFill/>
                </a:ln>
                <a:solidFill>
                  <a:schemeClr val="tx1"/>
                </a:solidFill>
                <a:effectLst/>
                <a:latin typeface="Arial Narrow" pitchFamily="34" charset="0"/>
              </a:rPr>
              <a:t>-- All tests are experiments.</a:t>
            </a:r>
          </a:p>
          <a:p>
            <a:pPr marL="0" marR="0" indent="0" defTabSz="914400" rtl="0" eaLnBrk="0" fontAlgn="base" latinLnBrk="0" hangingPunct="0">
              <a:lnSpc>
                <a:spcPct val="100000"/>
              </a:lnSpc>
              <a:spcBef>
                <a:spcPct val="0"/>
              </a:spcBef>
              <a:spcAft>
                <a:spcPct val="0"/>
              </a:spcAft>
              <a:buClrTx/>
              <a:buSzTx/>
              <a:buFontTx/>
              <a:buNone/>
              <a:tabLst/>
            </a:pPr>
            <a:r>
              <a:rPr lang="en-US" sz="2800" b="1" dirty="0" smtClean="0">
                <a:latin typeface="Arial Narrow" pitchFamily="34" charset="0"/>
              </a:rPr>
              <a:t>Information? </a:t>
            </a:r>
            <a:r>
              <a:rPr lang="en-US" sz="2800" dirty="0" smtClean="0">
                <a:latin typeface="Arial Narrow" pitchFamily="34" charset="0"/>
              </a:rPr>
              <a:t>-- Reduction of uncertainty. Read Karl Popper (Conjectures &amp; Refutations) on the goals of experimentation </a:t>
            </a:r>
            <a:endParaRPr kumimoji="0" lang="en-US" sz="2800" b="0" i="0" u="none" strike="noStrike" cap="none" normalizeH="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206375" y="0"/>
            <a:ext cx="9699625" cy="762000"/>
          </a:xfrm>
        </p:spPr>
        <p:txBody>
          <a:bodyPr/>
          <a:lstStyle/>
          <a:p>
            <a:r>
              <a:rPr lang="en-US" sz="3200" dirty="0" smtClean="0"/>
              <a:t>Testing is always a search for information</a:t>
            </a:r>
            <a:endParaRPr lang="en-US" sz="3200" dirty="0"/>
          </a:p>
        </p:txBody>
      </p:sp>
      <p:sp>
        <p:nvSpPr>
          <p:cNvPr id="396291" name="Rectangle 3"/>
          <p:cNvSpPr>
            <a:spLocks noGrp="1" noChangeArrowheads="1"/>
          </p:cNvSpPr>
          <p:nvPr>
            <p:ph idx="1"/>
          </p:nvPr>
        </p:nvSpPr>
        <p:spPr>
          <a:xfrm>
            <a:off x="206376" y="647700"/>
            <a:ext cx="6645276" cy="5584825"/>
          </a:xfrm>
        </p:spPr>
        <p:txBody>
          <a:bodyPr/>
          <a:lstStyle/>
          <a:p>
            <a:pPr lvl="1"/>
            <a:r>
              <a:rPr lang="en-US" sz="2000" dirty="0" smtClean="0"/>
              <a:t>Find important bugs, to get them fixed</a:t>
            </a:r>
          </a:p>
          <a:p>
            <a:pPr lvl="1"/>
            <a:r>
              <a:rPr lang="en-US" sz="2000" dirty="0" smtClean="0"/>
              <a:t>Assess the quality of the product</a:t>
            </a:r>
          </a:p>
          <a:p>
            <a:pPr lvl="1"/>
            <a:r>
              <a:rPr lang="en-US" sz="2000" dirty="0" smtClean="0"/>
              <a:t>Help managers make release decisions</a:t>
            </a:r>
          </a:p>
          <a:p>
            <a:pPr lvl="1"/>
            <a:r>
              <a:rPr lang="en-US" sz="2000" dirty="0" smtClean="0"/>
              <a:t>Block premature product releases</a:t>
            </a:r>
          </a:p>
          <a:p>
            <a:pPr lvl="1"/>
            <a:r>
              <a:rPr lang="en-US" sz="2000" dirty="0" smtClean="0"/>
              <a:t>Help predict and control product support costs</a:t>
            </a:r>
          </a:p>
          <a:p>
            <a:pPr lvl="1"/>
            <a:r>
              <a:rPr lang="en-US" sz="2000" dirty="0" smtClean="0"/>
              <a:t>Check interoperability with other products</a:t>
            </a:r>
          </a:p>
          <a:p>
            <a:pPr lvl="1"/>
            <a:r>
              <a:rPr lang="en-US" sz="2000" dirty="0" smtClean="0"/>
              <a:t>Find safe scenarios for use of the product </a:t>
            </a:r>
          </a:p>
          <a:p>
            <a:pPr lvl="1"/>
            <a:r>
              <a:rPr lang="en-US" sz="2000" dirty="0" smtClean="0"/>
              <a:t>Assess conformance to specifications</a:t>
            </a:r>
          </a:p>
          <a:p>
            <a:pPr lvl="1"/>
            <a:r>
              <a:rPr lang="en-US" sz="2000" dirty="0" smtClean="0"/>
              <a:t>Certify the product meets a particular standard</a:t>
            </a:r>
          </a:p>
          <a:p>
            <a:pPr lvl="1"/>
            <a:r>
              <a:rPr lang="en-US" sz="2000" dirty="0" smtClean="0"/>
              <a:t>Ensure the testing process meets accountability standards </a:t>
            </a:r>
          </a:p>
          <a:p>
            <a:pPr lvl="1"/>
            <a:r>
              <a:rPr lang="en-US" sz="2000" dirty="0" smtClean="0"/>
              <a:t>Minimize the risk of safety-related lawsuits</a:t>
            </a:r>
          </a:p>
          <a:p>
            <a:pPr lvl="1"/>
            <a:r>
              <a:rPr lang="en-US" sz="2000" dirty="0" smtClean="0"/>
              <a:t>Help clients improve product quality &amp; testability</a:t>
            </a:r>
          </a:p>
          <a:p>
            <a:pPr lvl="1"/>
            <a:r>
              <a:rPr lang="en-US" sz="2000" dirty="0" smtClean="0"/>
              <a:t>Help clients improve their processes</a:t>
            </a:r>
          </a:p>
          <a:p>
            <a:pPr lvl="1"/>
            <a:r>
              <a:rPr lang="en-US" sz="2000" dirty="0" smtClean="0"/>
              <a:t>Evaluate the product for a third party</a:t>
            </a:r>
            <a:endParaRPr lang="en-US" sz="2000" dirty="0"/>
          </a:p>
        </p:txBody>
      </p:sp>
      <p:sp>
        <p:nvSpPr>
          <p:cNvPr id="396292" name="AutoShape 4"/>
          <p:cNvSpPr>
            <a:spLocks noChangeArrowheads="1"/>
          </p:cNvSpPr>
          <p:nvPr/>
        </p:nvSpPr>
        <p:spPr bwMode="auto">
          <a:xfrm>
            <a:off x="6727825" y="686098"/>
            <a:ext cx="3013075" cy="5614273"/>
          </a:xfrm>
          <a:prstGeom prst="roundRect">
            <a:avLst>
              <a:gd name="adj" fmla="val 16667"/>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91440" rIns="91440" bIns="91440" numCol="1" rtlCol="0" anchor="ctr" anchorCtr="0" compatLnSpc="1">
            <a:prstTxWarp prst="textNoShape">
              <a:avLst/>
            </a:prstTxWarp>
            <a:spAutoFit/>
          </a:bodyPr>
          <a:lstStyle/>
          <a:p>
            <a:pPr algn="ctr" eaLnBrk="0" fontAlgn="base" hangingPunct="0">
              <a:spcBef>
                <a:spcPct val="0"/>
              </a:spcBef>
              <a:spcAft>
                <a:spcPct val="0"/>
              </a:spcAft>
            </a:pPr>
            <a:r>
              <a:rPr lang="en-US" sz="2800" b="1" dirty="0">
                <a:latin typeface="Arial Narrow" pitchFamily="34" charset="0"/>
              </a:rPr>
              <a:t>Different </a:t>
            </a:r>
            <a:r>
              <a:rPr lang="en-US" sz="2800" b="1" dirty="0" smtClean="0">
                <a:latin typeface="Arial Narrow" pitchFamily="34" charset="0"/>
              </a:rPr>
              <a:t>information objectives </a:t>
            </a:r>
            <a:r>
              <a:rPr lang="en-US" sz="2800" b="1" dirty="0">
                <a:latin typeface="Arial Narrow" pitchFamily="34" charset="0"/>
              </a:rPr>
              <a:t>require different testing tools and strategies and will yield different tests, different test documentation and different test results.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pPr eaLnBrk="1" hangingPunct="1"/>
            <a:r>
              <a:rPr lang="en-US" dirty="0" smtClean="0"/>
              <a:t>Example: Scenario testing</a:t>
            </a:r>
          </a:p>
        </p:txBody>
      </p:sp>
      <p:sp>
        <p:nvSpPr>
          <p:cNvPr id="17412" name="Rectangle 7"/>
          <p:cNvSpPr>
            <a:spLocks noGrp="1" noChangeArrowheads="1"/>
          </p:cNvSpPr>
          <p:nvPr>
            <p:ph type="body" idx="1"/>
          </p:nvPr>
        </p:nvSpPr>
        <p:spPr>
          <a:xfrm>
            <a:off x="412750" y="800100"/>
            <a:ext cx="9245600" cy="5410200"/>
          </a:xfrm>
        </p:spPr>
        <p:txBody>
          <a:bodyPr/>
          <a:lstStyle/>
          <a:p>
            <a:pPr marL="225425" indent="-225425" eaLnBrk="1" hangingPunct="1"/>
            <a:r>
              <a:rPr lang="en-US" sz="2400" dirty="0" smtClean="0"/>
              <a:t>The ideal scenario has several characteristics:</a:t>
            </a:r>
          </a:p>
          <a:p>
            <a:pPr marL="630238" lvl="1" eaLnBrk="1" hangingPunct="1"/>
            <a:r>
              <a:rPr lang="en-US" sz="2400" dirty="0" smtClean="0"/>
              <a:t>The test is </a:t>
            </a:r>
            <a:r>
              <a:rPr lang="en-US" sz="2400" b="1" i="1" dirty="0" smtClean="0"/>
              <a:t>based on a story</a:t>
            </a:r>
            <a:r>
              <a:rPr lang="en-US" sz="2400" dirty="0" smtClean="0"/>
              <a:t> about how the program is used, including information about the motivations of the people involved. </a:t>
            </a:r>
          </a:p>
          <a:p>
            <a:pPr marL="630238" lvl="1" eaLnBrk="1" hangingPunct="1"/>
            <a:r>
              <a:rPr lang="en-US" sz="2400" dirty="0" smtClean="0"/>
              <a:t>The story is </a:t>
            </a:r>
            <a:r>
              <a:rPr lang="en-US" sz="2400" b="1" i="1" dirty="0" smtClean="0"/>
              <a:t>motivating</a:t>
            </a:r>
            <a:r>
              <a:rPr lang="en-US" sz="2400" dirty="0" smtClean="0"/>
              <a:t>. A stakeholder with influence would push to fix a program that failed this test. </a:t>
            </a:r>
          </a:p>
          <a:p>
            <a:pPr marL="630238" lvl="1" eaLnBrk="1" hangingPunct="1"/>
            <a:r>
              <a:rPr lang="en-US" sz="2400" dirty="0" smtClean="0"/>
              <a:t>The story is </a:t>
            </a:r>
            <a:r>
              <a:rPr lang="en-US" sz="2400" b="1" i="1" dirty="0" smtClean="0"/>
              <a:t>credible</a:t>
            </a:r>
            <a:r>
              <a:rPr lang="en-US" sz="2400" dirty="0" smtClean="0"/>
              <a:t>. It not only </a:t>
            </a:r>
            <a:r>
              <a:rPr lang="en-US" sz="2400" i="1" dirty="0" smtClean="0"/>
              <a:t>could</a:t>
            </a:r>
            <a:r>
              <a:rPr lang="en-US" sz="2400" dirty="0" smtClean="0"/>
              <a:t> happen in the real world; stakeholders would believe that something like it probably </a:t>
            </a:r>
            <a:r>
              <a:rPr lang="en-US" sz="2400" i="1" dirty="0" smtClean="0"/>
              <a:t>will</a:t>
            </a:r>
            <a:r>
              <a:rPr lang="en-US" sz="2400" dirty="0" smtClean="0"/>
              <a:t> happen. </a:t>
            </a:r>
          </a:p>
          <a:p>
            <a:pPr marL="630238" lvl="1" eaLnBrk="1" hangingPunct="1"/>
            <a:r>
              <a:rPr lang="en-US" sz="2400" dirty="0" smtClean="0"/>
              <a:t>The story involves a </a:t>
            </a:r>
            <a:r>
              <a:rPr lang="en-US" sz="2400" b="1" i="1" dirty="0" smtClean="0"/>
              <a:t>complex use</a:t>
            </a:r>
            <a:r>
              <a:rPr lang="en-US" sz="2400" dirty="0" smtClean="0"/>
              <a:t> of the program </a:t>
            </a:r>
            <a:r>
              <a:rPr lang="en-US" sz="2400" b="1" i="1" dirty="0" smtClean="0"/>
              <a:t>or a complex environment or a complex set of data</a:t>
            </a:r>
            <a:r>
              <a:rPr lang="en-US" sz="2400" dirty="0" smtClean="0"/>
              <a:t>. </a:t>
            </a:r>
          </a:p>
          <a:p>
            <a:pPr marL="630238" lvl="1" eaLnBrk="1" hangingPunct="1"/>
            <a:r>
              <a:rPr lang="en-US" sz="2400" dirty="0" smtClean="0"/>
              <a:t>The test results are </a:t>
            </a:r>
            <a:r>
              <a:rPr lang="en-US" sz="2400" b="1" i="1" dirty="0" smtClean="0"/>
              <a:t>easy to evaluate</a:t>
            </a:r>
            <a:r>
              <a:rPr lang="en-US" sz="2400" dirty="0" smtClean="0"/>
              <a:t>. This is valuable for all tests, but is especially important for scenarios because they are complex.</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1" y="152400"/>
            <a:ext cx="9097698" cy="2324100"/>
          </a:xfrm>
        </p:spPr>
        <p:txBody>
          <a:bodyPr/>
          <a:lstStyle/>
          <a:p>
            <a:r>
              <a:rPr lang="en-US" dirty="0" smtClean="0"/>
              <a:t>Three of the Commonplace </a:t>
            </a:r>
            <a:br>
              <a:rPr lang="en-US" dirty="0" smtClean="0"/>
            </a:br>
            <a:r>
              <a:rPr lang="en-US" dirty="0" smtClean="0"/>
              <a:t> Information Objectives</a:t>
            </a:r>
            <a:br>
              <a:rPr lang="en-US" dirty="0" smtClean="0"/>
            </a:br>
            <a:r>
              <a:rPr lang="en-US" dirty="0" smtClean="0"/>
              <a:t>for </a:t>
            </a:r>
            <a:br>
              <a:rPr lang="en-US" dirty="0" smtClean="0"/>
            </a:br>
            <a:r>
              <a:rPr lang="en-US" dirty="0" smtClean="0"/>
              <a:t>Investment Modeling</a:t>
            </a:r>
            <a:endParaRPr lang="en-US" dirty="0"/>
          </a:p>
        </p:txBody>
      </p:sp>
      <p:sp>
        <p:nvSpPr>
          <p:cNvPr id="3" name="Content Placeholder 2"/>
          <p:cNvSpPr>
            <a:spLocks noGrp="1"/>
          </p:cNvSpPr>
          <p:nvPr>
            <p:ph idx="1"/>
          </p:nvPr>
        </p:nvSpPr>
        <p:spPr>
          <a:xfrm>
            <a:off x="412751" y="2514600"/>
            <a:ext cx="9145852" cy="3717926"/>
          </a:xfrm>
        </p:spPr>
        <p:txBody>
          <a:bodyPr/>
          <a:lstStyle/>
          <a:p>
            <a:pPr marL="514350" indent="-514350">
              <a:buFont typeface="+mj-lt"/>
              <a:buAutoNum type="arabicPeriod"/>
            </a:pPr>
            <a:r>
              <a:rPr lang="en-US" dirty="0" smtClean="0"/>
              <a:t>Develop a strategy that is likely to yield profits </a:t>
            </a:r>
          </a:p>
          <a:p>
            <a:pPr marL="514350" indent="-514350">
              <a:buFont typeface="+mj-lt"/>
              <a:buAutoNum type="arabicPeriod"/>
            </a:pPr>
            <a:r>
              <a:rPr lang="en-US" dirty="0" smtClean="0"/>
              <a:t>Assess the profitability of one or more implementations (where "implementation" includes the strategy)</a:t>
            </a:r>
          </a:p>
          <a:p>
            <a:pPr marL="514350" indent="-514350">
              <a:buFont typeface="+mj-lt"/>
              <a:buAutoNum type="arabicPeriod"/>
            </a:pPr>
            <a:r>
              <a:rPr lang="en-US" dirty="0" smtClean="0"/>
              <a:t>Verify that the code behaves predictably</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concepts</a:t>
            </a:r>
            <a:endParaRPr lang="en-US" dirty="0"/>
          </a:p>
        </p:txBody>
      </p:sp>
      <p:sp>
        <p:nvSpPr>
          <p:cNvPr id="3" name="Content Placeholder 2"/>
          <p:cNvSpPr>
            <a:spLocks noGrp="1"/>
          </p:cNvSpPr>
          <p:nvPr>
            <p:ph idx="1"/>
          </p:nvPr>
        </p:nvSpPr>
        <p:spPr/>
        <p:txBody>
          <a:bodyPr/>
          <a:lstStyle/>
          <a:p>
            <a:pPr lvl="1"/>
            <a:r>
              <a:rPr lang="en-US" dirty="0" smtClean="0"/>
              <a:t>Let's define a "strategy" as a combination of decision rules:</a:t>
            </a:r>
          </a:p>
          <a:p>
            <a:pPr lvl="2"/>
            <a:r>
              <a:rPr lang="en-US" dirty="0" smtClean="0"/>
              <a:t>what to buy</a:t>
            </a:r>
          </a:p>
          <a:p>
            <a:pPr lvl="2"/>
            <a:r>
              <a:rPr lang="en-US" dirty="0" smtClean="0"/>
              <a:t>how much to buy</a:t>
            </a:r>
          </a:p>
          <a:p>
            <a:pPr lvl="2"/>
            <a:r>
              <a:rPr lang="en-US" dirty="0" smtClean="0"/>
              <a:t>when to buy it</a:t>
            </a:r>
          </a:p>
          <a:p>
            <a:pPr lvl="2"/>
            <a:r>
              <a:rPr lang="en-US" dirty="0" smtClean="0"/>
              <a:t>when to sell it</a:t>
            </a:r>
          </a:p>
          <a:p>
            <a:pPr lvl="2"/>
            <a:r>
              <a:rPr lang="en-US" dirty="0" smtClean="0"/>
              <a:t>how much to sell</a:t>
            </a:r>
          </a:p>
          <a:p>
            <a:pPr lvl="1"/>
            <a:r>
              <a:rPr lang="en-US" dirty="0" smtClean="0"/>
              <a:t>Many strategies require a human decision-maker applying human judgment.</a:t>
            </a:r>
          </a:p>
          <a:p>
            <a:pPr lvl="1"/>
            <a:r>
              <a:rPr lang="en-US" dirty="0" smtClean="0"/>
              <a:t>Whether by person or machine, all decisions are made under uncertainty</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Simplistic strategies</a:t>
            </a:r>
            <a:endParaRPr lang="en-US" dirty="0"/>
          </a:p>
        </p:txBody>
      </p:sp>
      <p:sp>
        <p:nvSpPr>
          <p:cNvPr id="3" name="Content Placeholder 2"/>
          <p:cNvSpPr>
            <a:spLocks noGrp="1"/>
          </p:cNvSpPr>
          <p:nvPr>
            <p:ph idx="1"/>
          </p:nvPr>
        </p:nvSpPr>
        <p:spPr>
          <a:xfrm>
            <a:off x="247650" y="914401"/>
            <a:ext cx="9410700" cy="5318125"/>
          </a:xfrm>
        </p:spPr>
        <p:txBody>
          <a:bodyPr/>
          <a:lstStyle/>
          <a:p>
            <a:pPr lvl="1"/>
            <a:r>
              <a:rPr lang="en-US" dirty="0" smtClean="0"/>
              <a:t>Buy in the early morning (market open), sell at market close (in a generally rising market) </a:t>
            </a:r>
          </a:p>
          <a:p>
            <a:pPr lvl="2"/>
            <a:r>
              <a:rPr lang="en-US" dirty="0" smtClean="0"/>
              <a:t>(How do you know if you're in a generally rising market?)</a:t>
            </a:r>
          </a:p>
          <a:p>
            <a:pPr lvl="1"/>
            <a:r>
              <a:rPr lang="en-US" dirty="0" smtClean="0"/>
              <a:t>Buy at close, sell the next morning (in a generally declining market)</a:t>
            </a:r>
          </a:p>
          <a:p>
            <a:pPr lvl="1"/>
            <a:r>
              <a:rPr lang="en-US" dirty="0" smtClean="0"/>
              <a:t>Buy a stock when it drops more than D% in one day and sell it back when the stock regains ½ of its loss</a:t>
            </a:r>
          </a:p>
          <a:p>
            <a:pPr lvl="1"/>
            <a:r>
              <a:rPr lang="en-US" dirty="0" smtClean="0"/>
              <a:t>Buy a stock when it hits a 52-week high and sell (a) after B% (e.g. 25%) rise or 10% trailing stop</a:t>
            </a:r>
          </a:p>
          <a:p>
            <a:pPr lvl="1">
              <a:buNone/>
            </a:pPr>
            <a:r>
              <a:rPr lang="en-US" b="1" dirty="0" smtClean="0">
                <a:ln w="12700">
                  <a:solidFill>
                    <a:schemeClr val="tx1"/>
                  </a:solidFill>
                </a:ln>
                <a:solidFill>
                  <a:srgbClr val="FF0000"/>
                </a:solidFill>
                <a:latin typeface="Comic Sans MS" pitchFamily="66" charset="0"/>
              </a:rPr>
              <a:t>These are probably all losers, but how can we tell?</a:t>
            </a:r>
            <a:endParaRPr lang="en-US" b="1" dirty="0">
              <a:ln w="12700">
                <a:solidFill>
                  <a:schemeClr val="tx1"/>
                </a:solidFill>
              </a:ln>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Model</a:t>
            </a:r>
            <a:endParaRPr lang="en-US" dirty="0"/>
          </a:p>
        </p:txBody>
      </p:sp>
      <p:sp>
        <p:nvSpPr>
          <p:cNvPr id="3" name="Content Placeholder 2"/>
          <p:cNvSpPr>
            <a:spLocks noGrp="1"/>
          </p:cNvSpPr>
          <p:nvPr>
            <p:ph idx="1"/>
          </p:nvPr>
        </p:nvSpPr>
        <p:spPr/>
        <p:txBody>
          <a:bodyPr/>
          <a:lstStyle/>
          <a:p>
            <a:pPr marL="628650" lvl="1" indent="-514350">
              <a:buFont typeface="+mj-lt"/>
              <a:buAutoNum type="arabicPeriod"/>
            </a:pPr>
            <a:r>
              <a:rPr lang="en-US" sz="2400" dirty="0" smtClean="0"/>
              <a:t>start with a plausible hypothesis</a:t>
            </a:r>
          </a:p>
          <a:p>
            <a:pPr lvl="2"/>
            <a:r>
              <a:rPr lang="en-US" sz="2400" dirty="0" smtClean="0"/>
              <a:t>in practice, this is the hardest step and the one that requires the most investigation</a:t>
            </a:r>
          </a:p>
          <a:p>
            <a:pPr marL="628650" lvl="1" indent="-514350">
              <a:buFont typeface="+mj-lt"/>
              <a:buAutoNum type="arabicPeriod"/>
            </a:pPr>
            <a:r>
              <a:rPr lang="en-US" sz="2400" dirty="0" smtClean="0"/>
              <a:t>decide what data to test it on</a:t>
            </a:r>
          </a:p>
          <a:p>
            <a:pPr marL="628650" lvl="1" indent="-514350">
              <a:buFont typeface="+mj-lt"/>
              <a:buAutoNum type="arabicPeriod"/>
            </a:pPr>
            <a:r>
              <a:rPr lang="en-US" sz="2400" dirty="0" smtClean="0"/>
              <a:t>get the data</a:t>
            </a:r>
          </a:p>
          <a:p>
            <a:pPr marL="628650" lvl="1" indent="-514350">
              <a:buFont typeface="+mj-lt"/>
              <a:buAutoNum type="arabicPeriod"/>
            </a:pPr>
            <a:r>
              <a:rPr lang="en-US" sz="2400" dirty="0" smtClean="0"/>
              <a:t>what's the right test?</a:t>
            </a:r>
          </a:p>
          <a:p>
            <a:pPr marL="628650" lvl="1" indent="-514350">
              <a:buFont typeface="+mj-lt"/>
              <a:buAutoNum type="arabicPeriod"/>
            </a:pPr>
            <a:r>
              <a:rPr lang="en-US" sz="2400" dirty="0" smtClean="0"/>
              <a:t>if the model proves itself wrong</a:t>
            </a:r>
          </a:p>
          <a:p>
            <a:pPr marL="976313" lvl="2" indent="-514350"/>
            <a:r>
              <a:rPr lang="en-US" sz="2400" dirty="0" smtClean="0"/>
              <a:t>study the fine grain of the data for evolution to next model</a:t>
            </a:r>
          </a:p>
          <a:p>
            <a:pPr marL="628650" lvl="1" indent="-514350">
              <a:buFont typeface="+mj-lt"/>
              <a:buAutoNum type="arabicPeriod"/>
            </a:pPr>
            <a:r>
              <a:rPr lang="en-US" sz="2400" dirty="0" smtClean="0"/>
              <a:t>if model appears right</a:t>
            </a:r>
          </a:p>
          <a:p>
            <a:pPr marL="976313" lvl="2" indent="-514350"/>
            <a:r>
              <a:rPr lang="en-US" sz="2400" dirty="0" smtClean="0"/>
              <a:t>what replications are needed, on what data, to check this further?</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Start with a plausible hypothesis</a:t>
            </a:r>
            <a:endParaRPr lang="en-US" dirty="0"/>
          </a:p>
        </p:txBody>
      </p:sp>
      <p:sp>
        <p:nvSpPr>
          <p:cNvPr id="3" name="Content Placeholder 2"/>
          <p:cNvSpPr>
            <a:spLocks noGrp="1"/>
          </p:cNvSpPr>
          <p:nvPr>
            <p:ph idx="1"/>
          </p:nvPr>
        </p:nvSpPr>
        <p:spPr>
          <a:xfrm>
            <a:off x="247650" y="914401"/>
            <a:ext cx="9534525" cy="5318125"/>
          </a:xfrm>
        </p:spPr>
        <p:txBody>
          <a:bodyPr/>
          <a:lstStyle/>
          <a:p>
            <a:pPr lvl="1"/>
            <a:r>
              <a:rPr lang="en-US" sz="1800" dirty="0" smtClean="0"/>
              <a:t>in practice, this is the hardest step and the one that requires the most investigation</a:t>
            </a:r>
          </a:p>
          <a:p>
            <a:pPr lvl="1"/>
            <a:r>
              <a:rPr lang="en-US" sz="1800" dirty="0" smtClean="0"/>
              <a:t>For now, let's select this heuristic:</a:t>
            </a:r>
          </a:p>
          <a:p>
            <a:pPr lvl="1" algn="ctr">
              <a:buNone/>
            </a:pPr>
            <a:r>
              <a:rPr lang="en-US" sz="1800" dirty="0" smtClean="0"/>
              <a:t>	</a:t>
            </a:r>
            <a:r>
              <a:rPr lang="en-US" sz="6600" b="1" dirty="0" smtClean="0">
                <a:ln w="15875">
                  <a:solidFill>
                    <a:schemeClr val="tx1"/>
                  </a:solidFill>
                </a:ln>
                <a:solidFill>
                  <a:srgbClr val="FF0000"/>
                </a:solidFill>
                <a:latin typeface="Palace Script MT" pitchFamily="66" charset="0"/>
              </a:rPr>
              <a:t>In a generally bullish period, buy at market open, sell at market close </a:t>
            </a:r>
            <a:endParaRPr lang="en-US" sz="1800" b="1" dirty="0" smtClean="0">
              <a:ln w="15875">
                <a:solidFill>
                  <a:schemeClr val="tx1"/>
                </a:solidFill>
              </a:ln>
              <a:solidFill>
                <a:srgbClr val="FF0000"/>
              </a:solidFill>
              <a:latin typeface="Palace Script MT" pitchFamily="66" charset="0"/>
            </a:endParaRPr>
          </a:p>
          <a:p>
            <a:pPr lvl="1">
              <a:buNone/>
            </a:pPr>
            <a:r>
              <a:rPr lang="en-US" sz="1800" dirty="0" smtClean="0"/>
              <a:t>	</a:t>
            </a:r>
          </a:p>
          <a:p>
            <a:pPr lvl="1" algn="ctr">
              <a:buNone/>
            </a:pPr>
            <a:r>
              <a:rPr lang="en-US" sz="1800" dirty="0" smtClean="0"/>
              <a:t>(reflects market optimism?)</a:t>
            </a:r>
          </a:p>
          <a:p>
            <a:pPr lvl="2"/>
            <a:endParaRPr lang="en-US" sz="1800"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Should we test on individual stocks or an aggregate?</a:t>
            </a:r>
          </a:p>
          <a:p>
            <a:pPr lvl="2"/>
            <a:r>
              <a:rPr lang="en-US" dirty="0" smtClean="0"/>
              <a:t>If individual, should we sample from a specific pool (e.g. Wireless Internet stocks (think </a:t>
            </a:r>
            <a:r>
              <a:rPr lang="en-US" dirty="0" err="1" smtClean="0"/>
              <a:t>iPhone</a:t>
            </a:r>
            <a:r>
              <a:rPr lang="en-US" dirty="0" smtClean="0"/>
              <a:t>) might behave differently from consumer stocks like Taco Bell)?</a:t>
            </a:r>
          </a:p>
          <a:p>
            <a:pPr lvl="2"/>
            <a:r>
              <a:rPr lang="en-US" dirty="0" smtClean="0"/>
              <a:t>How should we select from the pool?</a:t>
            </a:r>
          </a:p>
          <a:p>
            <a:pPr lvl="1"/>
            <a:r>
              <a:rPr lang="en-US" dirty="0" smtClean="0"/>
              <a:t>What time interval should we test on?</a:t>
            </a:r>
          </a:p>
          <a:p>
            <a:pPr lvl="2"/>
            <a:r>
              <a:rPr lang="en-US" dirty="0" smtClean="0"/>
              <a:t>generally rising?</a:t>
            </a:r>
          </a:p>
          <a:p>
            <a:pPr lvl="2"/>
            <a:r>
              <a:rPr lang="en-US" dirty="0" smtClean="0"/>
              <a:t>generally falling?</a:t>
            </a:r>
          </a:p>
          <a:p>
            <a:pPr lvl="2"/>
            <a:r>
              <a:rPr lang="en-US" dirty="0" smtClean="0"/>
              <a:t>based on indicators (like consumer confidence)?</a:t>
            </a:r>
          </a:p>
          <a:p>
            <a:pPr lvl="2"/>
            <a:r>
              <a:rPr lang="en-US" dirty="0" smtClean="0"/>
              <a:t>random?</a:t>
            </a:r>
          </a:p>
        </p:txBody>
      </p:sp>
      <p:sp>
        <p:nvSpPr>
          <p:cNvPr id="10" name="Title 9"/>
          <p:cNvSpPr>
            <a:spLocks noGrp="1"/>
          </p:cNvSpPr>
          <p:nvPr>
            <p:ph type="title"/>
          </p:nvPr>
        </p:nvSpPr>
        <p:spPr/>
        <p:txBody>
          <a:bodyPr/>
          <a:lstStyle/>
          <a:p>
            <a:r>
              <a:rPr lang="en-US" dirty="0" smtClean="0"/>
              <a:t>2. Decide what data to test it on</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914401"/>
            <a:ext cx="2228850" cy="5318125"/>
          </a:xfrm>
        </p:spPr>
        <p:txBody>
          <a:bodyPr/>
          <a:lstStyle/>
          <a:p>
            <a:pPr lvl="1"/>
            <a:r>
              <a:rPr lang="en-US" sz="2400" dirty="0" smtClean="0"/>
              <a:t>To simplify our example, let's choose the Standard &amp; </a:t>
            </a:r>
            <a:r>
              <a:rPr lang="en-US" sz="2400" dirty="0" err="1" smtClean="0"/>
              <a:t>Poors</a:t>
            </a:r>
            <a:r>
              <a:rPr lang="en-US" sz="2400" dirty="0" smtClean="0"/>
              <a:t> index</a:t>
            </a:r>
          </a:p>
          <a:p>
            <a:pPr lvl="1"/>
            <a:r>
              <a:rPr lang="en-US" sz="2400" dirty="0" smtClean="0"/>
              <a:t>from March 9 to present</a:t>
            </a:r>
          </a:p>
        </p:txBody>
      </p:sp>
      <p:sp>
        <p:nvSpPr>
          <p:cNvPr id="10" name="Title 9"/>
          <p:cNvSpPr>
            <a:spLocks noGrp="1"/>
          </p:cNvSpPr>
          <p:nvPr>
            <p:ph type="title"/>
          </p:nvPr>
        </p:nvSpPr>
        <p:spPr/>
        <p:txBody>
          <a:bodyPr/>
          <a:lstStyle/>
          <a:p>
            <a:r>
              <a:rPr lang="en-US" dirty="0" smtClean="0"/>
              <a:t>2. Decide what data to test it on</a:t>
            </a:r>
            <a:endParaRPr lang="en-US" dirty="0"/>
          </a:p>
        </p:txBody>
      </p:sp>
      <p:pic>
        <p:nvPicPr>
          <p:cNvPr id="4" name="Picture 3" descr="PPT5DE.jpg"/>
          <p:cNvPicPr>
            <a:picLocks noChangeAspect="1"/>
          </p:cNvPicPr>
          <p:nvPr/>
        </p:nvPicPr>
        <p:blipFill>
          <a:blip r:embed="rId2" cstate="print"/>
          <a:stretch>
            <a:fillRect/>
          </a:stretch>
        </p:blipFill>
        <p:spPr>
          <a:xfrm>
            <a:off x="2682876" y="723900"/>
            <a:ext cx="7037148" cy="5681662"/>
          </a:xfrm>
          <a:prstGeom prst="rect">
            <a:avLst/>
          </a:prstGeom>
        </p:spPr>
      </p:pic>
      <p:sp>
        <p:nvSpPr>
          <p:cNvPr id="5" name="Right Arrow 4"/>
          <p:cNvSpPr/>
          <p:nvPr/>
        </p:nvSpPr>
        <p:spPr bwMode="auto">
          <a:xfrm rot="9819882">
            <a:off x="4538702" y="5283331"/>
            <a:ext cx="1059942" cy="457200"/>
          </a:xfrm>
          <a:prstGeom prst="rightArrow">
            <a:avLst/>
          </a:prstGeom>
          <a:solidFill>
            <a:srgbClr val="FFFF00"/>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spAutoFit/>
          </a:bodyPr>
          <a:lstStyle/>
          <a:p>
            <a:pPr algn="ctr" eaLnBrk="0" fontAlgn="base" hangingPunct="0">
              <a:spcBef>
                <a:spcPct val="0"/>
              </a:spcBef>
              <a:spcAft>
                <a:spcPct val="0"/>
              </a:spcAft>
            </a:pPr>
            <a:endParaRPr lang="en-US" sz="2800" dirty="0" smtClean="0">
              <a:latin typeface="Arial Narrow" pitchFamily="34" charset="0"/>
            </a:endParaRPr>
          </a:p>
        </p:txBody>
      </p:sp>
      <p:sp>
        <p:nvSpPr>
          <p:cNvPr id="6" name="Right Arrow 5"/>
          <p:cNvSpPr/>
          <p:nvPr/>
        </p:nvSpPr>
        <p:spPr bwMode="auto">
          <a:xfrm rot="445290">
            <a:off x="7955793" y="1285357"/>
            <a:ext cx="1059942" cy="548640"/>
          </a:xfrm>
          <a:prstGeom prst="rightArrow">
            <a:avLst/>
          </a:prstGeom>
          <a:solidFill>
            <a:srgbClr val="FFFF00"/>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Get the data</a:t>
            </a:r>
            <a:endParaRPr lang="en-US" dirty="0"/>
          </a:p>
        </p:txBody>
      </p:sp>
      <p:sp>
        <p:nvSpPr>
          <p:cNvPr id="3" name="Content Placeholder 2"/>
          <p:cNvSpPr>
            <a:spLocks noGrp="1"/>
          </p:cNvSpPr>
          <p:nvPr>
            <p:ph idx="1"/>
          </p:nvPr>
        </p:nvSpPr>
        <p:spPr>
          <a:xfrm>
            <a:off x="288926" y="914401"/>
            <a:ext cx="1527176" cy="5318125"/>
          </a:xfrm>
        </p:spPr>
        <p:txBody>
          <a:bodyPr/>
          <a:lstStyle/>
          <a:p>
            <a:pPr marL="341313" lvl="1" indent="-227013"/>
            <a:r>
              <a:rPr lang="en-US" sz="2400" dirty="0" smtClean="0"/>
              <a:t>In this case, getting the data is easy. </a:t>
            </a:r>
          </a:p>
          <a:p>
            <a:pPr marL="341313" lvl="1" indent="-227013"/>
            <a:r>
              <a:rPr lang="en-US" sz="2400" dirty="0" smtClean="0"/>
              <a:t>Yahoo has it.</a:t>
            </a:r>
          </a:p>
        </p:txBody>
      </p:sp>
      <p:pic>
        <p:nvPicPr>
          <p:cNvPr id="4" name="Picture 3" descr="PPT5E0.jpg"/>
          <p:cNvPicPr>
            <a:picLocks noChangeAspect="1"/>
          </p:cNvPicPr>
          <p:nvPr/>
        </p:nvPicPr>
        <p:blipFill>
          <a:blip r:embed="rId2" cstate="print"/>
          <a:stretch>
            <a:fillRect/>
          </a:stretch>
        </p:blipFill>
        <p:spPr>
          <a:xfrm>
            <a:off x="2105025" y="952500"/>
            <a:ext cx="7800975" cy="4705350"/>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Get the data</a:t>
            </a:r>
            <a:endParaRPr lang="en-US" dirty="0"/>
          </a:p>
        </p:txBody>
      </p:sp>
      <p:sp>
        <p:nvSpPr>
          <p:cNvPr id="3" name="Content Placeholder 2"/>
          <p:cNvSpPr>
            <a:spLocks noGrp="1"/>
          </p:cNvSpPr>
          <p:nvPr>
            <p:ph idx="1"/>
          </p:nvPr>
        </p:nvSpPr>
        <p:spPr>
          <a:xfrm>
            <a:off x="165101" y="914401"/>
            <a:ext cx="1651001" cy="5318125"/>
          </a:xfrm>
        </p:spPr>
        <p:txBody>
          <a:bodyPr/>
          <a:lstStyle/>
          <a:p>
            <a:pPr marL="282575" lvl="1" indent="-168275"/>
            <a:r>
              <a:rPr lang="en-US" sz="2000" dirty="0" smtClean="0"/>
              <a:t>But how do we know that it's right?</a:t>
            </a:r>
          </a:p>
          <a:p>
            <a:pPr marL="282575" lvl="1" indent="-168275"/>
            <a:r>
              <a:rPr lang="en-US" sz="2000" dirty="0" smtClean="0"/>
              <a:t>(This is a serious problem across different data sources. Examples in oral lecture.)</a:t>
            </a:r>
          </a:p>
          <a:p>
            <a:pPr marL="282575" lvl="1" indent="-168275"/>
            <a:r>
              <a:rPr lang="en-US" sz="1800" dirty="0" smtClean="0"/>
              <a:t>HOW DO WE </a:t>
            </a:r>
            <a:r>
              <a:rPr lang="en-US" sz="2000" b="1" dirty="0" smtClean="0"/>
              <a:t>GET</a:t>
            </a:r>
            <a:r>
              <a:rPr lang="en-US" sz="2000" dirty="0" smtClean="0"/>
              <a:t> </a:t>
            </a:r>
            <a:r>
              <a:rPr lang="en-US" sz="1800" dirty="0" smtClean="0"/>
              <a:t>THE DATA?</a:t>
            </a:r>
            <a:endParaRPr lang="en-US" sz="2000" dirty="0" smtClean="0"/>
          </a:p>
        </p:txBody>
      </p:sp>
      <p:pic>
        <p:nvPicPr>
          <p:cNvPr id="5" name="Picture 4" descr="PPT5E2.jpg"/>
          <p:cNvPicPr>
            <a:picLocks noChangeAspect="1"/>
          </p:cNvPicPr>
          <p:nvPr/>
        </p:nvPicPr>
        <p:blipFill>
          <a:blip r:embed="rId2" cstate="print"/>
          <a:stretch>
            <a:fillRect/>
          </a:stretch>
        </p:blipFill>
        <p:spPr>
          <a:xfrm>
            <a:off x="1981200" y="800101"/>
            <a:ext cx="7924800" cy="5476875"/>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What's the right test?</a:t>
            </a:r>
            <a:endParaRPr lang="en-US" dirty="0"/>
          </a:p>
        </p:txBody>
      </p:sp>
      <p:sp>
        <p:nvSpPr>
          <p:cNvPr id="3" name="Content Placeholder 2"/>
          <p:cNvSpPr>
            <a:spLocks noGrp="1"/>
          </p:cNvSpPr>
          <p:nvPr>
            <p:ph idx="1"/>
          </p:nvPr>
        </p:nvSpPr>
        <p:spPr/>
        <p:txBody>
          <a:bodyPr/>
          <a:lstStyle/>
          <a:p>
            <a:pPr marL="628650" lvl="1" indent="-514350"/>
            <a:r>
              <a:rPr lang="en-US" sz="2400" dirty="0" smtClean="0"/>
              <a:t>My test is to calculate </a:t>
            </a:r>
          </a:p>
          <a:p>
            <a:pPr marL="1323975" lvl="3" indent="-514350">
              <a:buNone/>
            </a:pPr>
            <a:r>
              <a:rPr lang="en-US" sz="2400" dirty="0" smtClean="0"/>
              <a:t>delta = Closing index value - Opening index value</a:t>
            </a:r>
          </a:p>
          <a:p>
            <a:pPr marL="1663700" lvl="4" indent="-514350">
              <a:buNone/>
            </a:pPr>
            <a:r>
              <a:rPr lang="en-US" sz="2400" dirty="0" smtClean="0">
                <a:latin typeface="Gill Sans MT" pitchFamily="34" charset="0"/>
              </a:rPr>
              <a:t>for every day in the time period</a:t>
            </a:r>
          </a:p>
          <a:p>
            <a:pPr marL="1663700" lvl="4" indent="-514350">
              <a:buNone/>
            </a:pPr>
            <a:r>
              <a:rPr lang="en-US" sz="2400" dirty="0" smtClean="0">
                <a:latin typeface="Gill Sans MT" pitchFamily="34" charset="0"/>
              </a:rPr>
              <a:t>and then calculate average delta per day</a:t>
            </a:r>
          </a:p>
        </p:txBody>
      </p:sp>
      <p:grpSp>
        <p:nvGrpSpPr>
          <p:cNvPr id="7" name="Group 6"/>
          <p:cNvGrpSpPr/>
          <p:nvPr/>
        </p:nvGrpSpPr>
        <p:grpSpPr>
          <a:xfrm>
            <a:off x="164812" y="2819400"/>
            <a:ext cx="9576376" cy="3162300"/>
            <a:chOff x="152134" y="2819400"/>
            <a:chExt cx="8839732" cy="3162300"/>
          </a:xfrm>
        </p:grpSpPr>
        <p:pic>
          <p:nvPicPr>
            <p:cNvPr id="4" name="Picture 3" descr="PPT5E6.jpg"/>
            <p:cNvPicPr>
              <a:picLocks noChangeAspect="1"/>
            </p:cNvPicPr>
            <p:nvPr/>
          </p:nvPicPr>
          <p:blipFill>
            <a:blip r:embed="rId2" cstate="print"/>
            <a:stretch>
              <a:fillRect/>
            </a:stretch>
          </p:blipFill>
          <p:spPr>
            <a:xfrm>
              <a:off x="152134" y="2819400"/>
              <a:ext cx="8839732" cy="3162300"/>
            </a:xfrm>
            <a:prstGeom prst="rect">
              <a:avLst/>
            </a:prstGeom>
          </p:spPr>
        </p:pic>
        <p:sp>
          <p:nvSpPr>
            <p:cNvPr id="5" name="Down Arrow 4"/>
            <p:cNvSpPr/>
            <p:nvPr/>
          </p:nvSpPr>
          <p:spPr bwMode="auto">
            <a:xfrm rot="10800000">
              <a:off x="8264769" y="3695700"/>
              <a:ext cx="484632" cy="1293971"/>
            </a:xfrm>
            <a:prstGeom prst="downArrow">
              <a:avLst/>
            </a:prstGeom>
            <a:solidFill>
              <a:srgbClr val="92D050"/>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Narrow" pitchFamily="34" charset="0"/>
              </a:endParaRPr>
            </a:p>
          </p:txBody>
        </p:sp>
        <p:sp>
          <p:nvSpPr>
            <p:cNvPr id="6" name="Rectangle 5"/>
            <p:cNvSpPr/>
            <p:nvPr/>
          </p:nvSpPr>
          <p:spPr bwMode="auto">
            <a:xfrm>
              <a:off x="6477000" y="4381500"/>
              <a:ext cx="2209800" cy="1292662"/>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ln w="15875">
                    <a:solidFill>
                      <a:schemeClr val="tx1"/>
                    </a:solidFill>
                  </a:ln>
                  <a:solidFill>
                    <a:srgbClr val="92D050"/>
                  </a:solidFill>
                  <a:latin typeface="Hurry Up" pitchFamily="2" charset="0"/>
                </a:rPr>
                <a:t>Woo </a:t>
              </a:r>
              <a:r>
                <a:rPr lang="en-US" sz="3600" dirty="0" err="1" smtClean="0">
                  <a:ln w="15875">
                    <a:solidFill>
                      <a:schemeClr val="tx1"/>
                    </a:solidFill>
                  </a:ln>
                  <a:solidFill>
                    <a:srgbClr val="92D050"/>
                  </a:solidFill>
                  <a:latin typeface="Hurry Up" pitchFamily="2" charset="0"/>
                </a:rPr>
                <a:t>Hoo</a:t>
              </a:r>
              <a:r>
                <a:rPr lang="en-US" sz="3600" dirty="0" smtClean="0">
                  <a:ln w="15875">
                    <a:solidFill>
                      <a:schemeClr val="tx1"/>
                    </a:solidFill>
                  </a:ln>
                  <a:solidFill>
                    <a:srgbClr val="92D050"/>
                  </a:solidFill>
                  <a:latin typeface="Hurry Up" pitchFamily="2" charset="0"/>
                </a:rPr>
                <a:t>!!</a:t>
              </a:r>
              <a:endParaRPr kumimoji="0" lang="en-US" sz="3600" b="0" i="0" u="none" strike="noStrike" cap="none" normalizeH="0" baseline="0" dirty="0" smtClean="0">
                <a:ln w="15875">
                  <a:solidFill>
                    <a:schemeClr val="tx1"/>
                  </a:solidFill>
                </a:ln>
                <a:solidFill>
                  <a:srgbClr val="92D050"/>
                </a:solidFill>
                <a:effectLst/>
                <a:latin typeface="Hurry Up" pitchFamily="2"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a:xfrm>
            <a:off x="247650" y="152400"/>
            <a:ext cx="9451975" cy="762000"/>
          </a:xfrm>
        </p:spPr>
        <p:txBody>
          <a:bodyPr/>
          <a:lstStyle/>
          <a:p>
            <a:r>
              <a:rPr lang="en-US" sz="2900" dirty="0" smtClean="0"/>
              <a:t>Techniques differ in how to define a good test</a:t>
            </a:r>
            <a:endParaRPr lang="en-US" sz="2900" dirty="0"/>
          </a:p>
        </p:txBody>
      </p:sp>
      <p:sp>
        <p:nvSpPr>
          <p:cNvPr id="134149" name="Rectangle 5"/>
          <p:cNvSpPr>
            <a:spLocks noGrp="1" noChangeArrowheads="1"/>
          </p:cNvSpPr>
          <p:nvPr>
            <p:ph sz="half" idx="1"/>
          </p:nvPr>
        </p:nvSpPr>
        <p:spPr/>
        <p:txBody>
          <a:bodyPr/>
          <a:lstStyle/>
          <a:p>
            <a:pPr marL="0" indent="0">
              <a:lnSpc>
                <a:spcPct val="90000"/>
              </a:lnSpc>
              <a:spcBef>
                <a:spcPts val="200"/>
              </a:spcBef>
              <a:spcAft>
                <a:spcPct val="20000"/>
              </a:spcAft>
            </a:pPr>
            <a:r>
              <a:rPr lang="en-US" sz="1800" b="1" dirty="0" smtClean="0"/>
              <a:t>Power</a:t>
            </a:r>
            <a:r>
              <a:rPr lang="en-US" sz="1800" dirty="0"/>
              <a:t>.</a:t>
            </a:r>
            <a:r>
              <a:rPr lang="en-US" sz="1800" b="1" dirty="0"/>
              <a:t> </a:t>
            </a:r>
            <a:r>
              <a:rPr lang="en-US" sz="1800" dirty="0"/>
              <a:t>When a problem exists, the test will reveal </a:t>
            </a:r>
            <a:r>
              <a:rPr lang="en-US" sz="1800" dirty="0" smtClean="0"/>
              <a:t>it</a:t>
            </a:r>
            <a:endParaRPr lang="en-US" sz="1800" dirty="0"/>
          </a:p>
          <a:p>
            <a:pPr marL="0" indent="0">
              <a:lnSpc>
                <a:spcPct val="90000"/>
              </a:lnSpc>
              <a:spcBef>
                <a:spcPts val="200"/>
              </a:spcBef>
              <a:spcAft>
                <a:spcPct val="20000"/>
              </a:spcAft>
            </a:pPr>
            <a:r>
              <a:rPr lang="en-US" sz="1800" b="1" dirty="0"/>
              <a:t>Valid</a:t>
            </a:r>
            <a:r>
              <a:rPr lang="en-US" sz="1800" dirty="0"/>
              <a:t>. When the test reveals a problem, it is a genuine </a:t>
            </a:r>
            <a:r>
              <a:rPr lang="en-US" sz="1800" dirty="0" smtClean="0"/>
              <a:t>problem</a:t>
            </a:r>
            <a:endParaRPr lang="en-US" sz="1800" dirty="0"/>
          </a:p>
          <a:p>
            <a:pPr marL="0" indent="0">
              <a:lnSpc>
                <a:spcPct val="90000"/>
              </a:lnSpc>
              <a:spcBef>
                <a:spcPts val="200"/>
              </a:spcBef>
              <a:spcAft>
                <a:spcPct val="20000"/>
              </a:spcAft>
            </a:pPr>
            <a:r>
              <a:rPr lang="en-US" sz="1800" b="1" dirty="0"/>
              <a:t>Value</a:t>
            </a:r>
            <a:r>
              <a:rPr lang="en-US" sz="1800" dirty="0"/>
              <a:t>. </a:t>
            </a:r>
            <a:r>
              <a:rPr lang="en-US" sz="1800" dirty="0" smtClean="0"/>
              <a:t>Reveals </a:t>
            </a:r>
            <a:r>
              <a:rPr lang="en-US" sz="1800" dirty="0"/>
              <a:t>things your clients want to know about the product or </a:t>
            </a:r>
            <a:r>
              <a:rPr lang="en-US" sz="1800" dirty="0" smtClean="0"/>
              <a:t>project</a:t>
            </a:r>
            <a:endParaRPr lang="en-US" sz="1800" dirty="0"/>
          </a:p>
          <a:p>
            <a:pPr marL="0" indent="0">
              <a:lnSpc>
                <a:spcPct val="90000"/>
              </a:lnSpc>
              <a:spcBef>
                <a:spcPts val="200"/>
              </a:spcBef>
              <a:spcAft>
                <a:spcPct val="20000"/>
              </a:spcAft>
            </a:pPr>
            <a:r>
              <a:rPr lang="en-US" sz="1800" b="1" dirty="0"/>
              <a:t>Credible</a:t>
            </a:r>
            <a:r>
              <a:rPr lang="en-US" sz="1800" dirty="0"/>
              <a:t>. </a:t>
            </a:r>
            <a:r>
              <a:rPr lang="en-US" sz="1800" dirty="0" smtClean="0"/>
              <a:t>Client </a:t>
            </a:r>
            <a:r>
              <a:rPr lang="en-US" sz="1800" dirty="0"/>
              <a:t>will believe that people will do the things </a:t>
            </a:r>
            <a:r>
              <a:rPr lang="en-US" sz="1800" dirty="0" smtClean="0"/>
              <a:t>done </a:t>
            </a:r>
            <a:r>
              <a:rPr lang="en-US" sz="1800" dirty="0"/>
              <a:t>in this </a:t>
            </a:r>
            <a:r>
              <a:rPr lang="en-US" sz="1800" dirty="0" smtClean="0"/>
              <a:t>test</a:t>
            </a:r>
            <a:endParaRPr lang="en-US" sz="1800" dirty="0"/>
          </a:p>
          <a:p>
            <a:pPr marL="0" indent="0">
              <a:lnSpc>
                <a:spcPct val="90000"/>
              </a:lnSpc>
              <a:spcBef>
                <a:spcPts val="200"/>
              </a:spcBef>
              <a:spcAft>
                <a:spcPct val="20000"/>
              </a:spcAft>
            </a:pPr>
            <a:r>
              <a:rPr lang="en-US" sz="1800" b="1" dirty="0"/>
              <a:t>Representative</a:t>
            </a:r>
            <a:r>
              <a:rPr lang="en-US" sz="1800" dirty="0"/>
              <a:t> of events most likely to be encountered by the </a:t>
            </a:r>
            <a:r>
              <a:rPr lang="en-US" sz="1800" dirty="0" smtClean="0"/>
              <a:t>user</a:t>
            </a:r>
            <a:endParaRPr lang="en-US" sz="1800" i="1" dirty="0"/>
          </a:p>
          <a:p>
            <a:pPr marL="0" indent="0">
              <a:lnSpc>
                <a:spcPct val="90000"/>
              </a:lnSpc>
              <a:spcBef>
                <a:spcPts val="200"/>
              </a:spcBef>
              <a:spcAft>
                <a:spcPct val="20000"/>
              </a:spcAft>
            </a:pPr>
            <a:r>
              <a:rPr lang="en-US" sz="1800" b="1" dirty="0"/>
              <a:t>Non-redundant. </a:t>
            </a:r>
            <a:r>
              <a:rPr lang="en-US" sz="1800" dirty="0"/>
              <a:t>This test represents a larger group that address the same </a:t>
            </a:r>
            <a:r>
              <a:rPr lang="en-US" sz="1800" dirty="0" smtClean="0"/>
              <a:t>risk</a:t>
            </a:r>
            <a:endParaRPr lang="en-US" sz="1800" dirty="0"/>
          </a:p>
          <a:p>
            <a:pPr marL="0" indent="0">
              <a:lnSpc>
                <a:spcPct val="90000"/>
              </a:lnSpc>
              <a:spcBef>
                <a:spcPts val="200"/>
              </a:spcBef>
              <a:spcAft>
                <a:spcPct val="20000"/>
              </a:spcAft>
            </a:pPr>
            <a:r>
              <a:rPr lang="en-US" sz="1800" b="1" dirty="0"/>
              <a:t>Motivating</a:t>
            </a:r>
            <a:r>
              <a:rPr lang="en-US" sz="1800" dirty="0"/>
              <a:t>. Your client will want to fix the problem exposed by this </a:t>
            </a:r>
            <a:r>
              <a:rPr lang="en-US" sz="1800" dirty="0" smtClean="0"/>
              <a:t>test</a:t>
            </a:r>
            <a:endParaRPr lang="en-US" sz="1800" dirty="0"/>
          </a:p>
          <a:p>
            <a:pPr marL="0" indent="0">
              <a:lnSpc>
                <a:spcPct val="90000"/>
              </a:lnSpc>
              <a:spcBef>
                <a:spcPts val="200"/>
              </a:spcBef>
              <a:spcAft>
                <a:spcPct val="20000"/>
              </a:spcAft>
            </a:pPr>
            <a:r>
              <a:rPr lang="en-US" sz="1800" b="1" dirty="0" smtClean="0"/>
              <a:t>Maintainable</a:t>
            </a:r>
            <a:r>
              <a:rPr lang="en-US" sz="1800" dirty="0"/>
              <a:t>. Easy to revise in the face of product </a:t>
            </a:r>
            <a:r>
              <a:rPr lang="en-US" sz="1800" dirty="0" smtClean="0"/>
              <a:t>changes</a:t>
            </a:r>
            <a:endParaRPr lang="en-US" sz="1800" dirty="0"/>
          </a:p>
          <a:p>
            <a:pPr marL="0" indent="0">
              <a:lnSpc>
                <a:spcPct val="90000"/>
              </a:lnSpc>
              <a:spcBef>
                <a:spcPts val="200"/>
              </a:spcBef>
              <a:spcAft>
                <a:spcPct val="20000"/>
              </a:spcAft>
            </a:pPr>
            <a:r>
              <a:rPr lang="en-US" sz="1800" b="1" dirty="0"/>
              <a:t>Repeatable</a:t>
            </a:r>
            <a:r>
              <a:rPr lang="en-US" sz="1800" dirty="0"/>
              <a:t>. </a:t>
            </a:r>
            <a:r>
              <a:rPr lang="en-US" sz="1800" dirty="0" smtClean="0"/>
              <a:t>Easy </a:t>
            </a:r>
            <a:r>
              <a:rPr lang="en-US" sz="1800" dirty="0"/>
              <a:t>and inexpensive to reuse the test</a:t>
            </a:r>
            <a:r>
              <a:rPr lang="en-US" sz="1800" dirty="0" smtClean="0"/>
              <a:t>.</a:t>
            </a:r>
            <a:endParaRPr lang="en-US" sz="1800" dirty="0"/>
          </a:p>
        </p:txBody>
      </p:sp>
      <p:sp>
        <p:nvSpPr>
          <p:cNvPr id="5" name="Content Placeholder 4"/>
          <p:cNvSpPr>
            <a:spLocks noGrp="1"/>
          </p:cNvSpPr>
          <p:nvPr>
            <p:ph sz="half" idx="2"/>
          </p:nvPr>
        </p:nvSpPr>
        <p:spPr>
          <a:xfrm>
            <a:off x="5068226" y="914401"/>
            <a:ext cx="4590123" cy="5318125"/>
          </a:xfrm>
        </p:spPr>
        <p:txBody>
          <a:bodyPr/>
          <a:lstStyle/>
          <a:p>
            <a:pPr marL="0" indent="0">
              <a:lnSpc>
                <a:spcPct val="90000"/>
              </a:lnSpc>
              <a:spcBef>
                <a:spcPts val="200"/>
              </a:spcBef>
              <a:spcAft>
                <a:spcPct val="20000"/>
              </a:spcAft>
            </a:pPr>
            <a:r>
              <a:rPr lang="en-US" sz="1800" b="1" dirty="0" smtClean="0"/>
              <a:t>Performable</a:t>
            </a:r>
            <a:r>
              <a:rPr lang="en-US" sz="1800" dirty="0" smtClean="0"/>
              <a:t>. Can do the test as designed</a:t>
            </a:r>
          </a:p>
          <a:p>
            <a:pPr marL="0" indent="0">
              <a:lnSpc>
                <a:spcPct val="90000"/>
              </a:lnSpc>
              <a:spcBef>
                <a:spcPts val="200"/>
              </a:spcBef>
              <a:spcAft>
                <a:spcPct val="20000"/>
              </a:spcAft>
            </a:pPr>
            <a:r>
              <a:rPr lang="en-US" sz="1800" b="1" dirty="0" smtClean="0"/>
              <a:t>Refutability: </a:t>
            </a:r>
            <a:r>
              <a:rPr lang="en-US" sz="1800" dirty="0" smtClean="0"/>
              <a:t>Designed to challenge basic or critical assumptions (e.g. your theory of the user’s goals is all wrong)</a:t>
            </a:r>
          </a:p>
          <a:p>
            <a:pPr marL="0" indent="0">
              <a:lnSpc>
                <a:spcPct val="90000"/>
              </a:lnSpc>
              <a:spcBef>
                <a:spcPts val="200"/>
              </a:spcBef>
              <a:spcAft>
                <a:spcPct val="20000"/>
              </a:spcAft>
            </a:pPr>
            <a:r>
              <a:rPr lang="en-US" sz="1800" b="1" dirty="0" smtClean="0"/>
              <a:t>Coverage</a:t>
            </a:r>
            <a:r>
              <a:rPr lang="en-US" sz="1800" dirty="0" smtClean="0"/>
              <a:t>. Part of a collection of tests that together address a class of issues</a:t>
            </a:r>
          </a:p>
          <a:p>
            <a:pPr marL="0" indent="0">
              <a:lnSpc>
                <a:spcPct val="90000"/>
              </a:lnSpc>
              <a:spcBef>
                <a:spcPts val="200"/>
              </a:spcBef>
              <a:spcAft>
                <a:spcPct val="20000"/>
              </a:spcAft>
            </a:pPr>
            <a:r>
              <a:rPr lang="en-US" sz="1800" b="1" dirty="0" smtClean="0"/>
              <a:t>Easy to evaluate</a:t>
            </a:r>
            <a:r>
              <a:rPr lang="en-US" sz="1800" dirty="0" smtClean="0"/>
              <a:t>.</a:t>
            </a:r>
          </a:p>
          <a:p>
            <a:pPr marL="0" indent="0">
              <a:lnSpc>
                <a:spcPct val="90000"/>
              </a:lnSpc>
              <a:spcBef>
                <a:spcPts val="200"/>
              </a:spcBef>
              <a:spcAft>
                <a:spcPct val="20000"/>
              </a:spcAft>
            </a:pPr>
            <a:r>
              <a:rPr lang="en-US" sz="1800" b="1" dirty="0" smtClean="0"/>
              <a:t>Supports troubleshooting.</a:t>
            </a:r>
            <a:r>
              <a:rPr lang="en-US" sz="1800" dirty="0" smtClean="0"/>
              <a:t> Provides useful information for the debugging programmer</a:t>
            </a:r>
          </a:p>
          <a:p>
            <a:pPr marL="0" indent="0">
              <a:lnSpc>
                <a:spcPct val="90000"/>
              </a:lnSpc>
              <a:spcBef>
                <a:spcPts val="200"/>
              </a:spcBef>
              <a:spcAft>
                <a:spcPct val="20000"/>
              </a:spcAft>
            </a:pPr>
            <a:r>
              <a:rPr lang="en-US" sz="1800" b="1" dirty="0" smtClean="0"/>
              <a:t>Appropriately complex.</a:t>
            </a:r>
            <a:r>
              <a:rPr lang="en-US" sz="1800" dirty="0" smtClean="0"/>
              <a:t> As a program gets more stable, use more complex tests</a:t>
            </a:r>
          </a:p>
          <a:p>
            <a:pPr marL="0" indent="0">
              <a:lnSpc>
                <a:spcPct val="90000"/>
              </a:lnSpc>
              <a:spcBef>
                <a:spcPts val="200"/>
              </a:spcBef>
              <a:spcAft>
                <a:spcPct val="20000"/>
              </a:spcAft>
            </a:pPr>
            <a:r>
              <a:rPr lang="en-US" sz="1800" b="1" dirty="0" smtClean="0"/>
              <a:t>Accountable</a:t>
            </a:r>
            <a:r>
              <a:rPr lang="en-US" sz="1800" dirty="0" smtClean="0"/>
              <a:t>. You can explain, justify, and prove you ran it</a:t>
            </a:r>
          </a:p>
          <a:p>
            <a:pPr marL="0" indent="0">
              <a:lnSpc>
                <a:spcPct val="90000"/>
              </a:lnSpc>
              <a:spcBef>
                <a:spcPts val="200"/>
              </a:spcBef>
              <a:spcAft>
                <a:spcPct val="20000"/>
              </a:spcAft>
            </a:pPr>
            <a:r>
              <a:rPr lang="en-US" sz="1800" b="1" dirty="0" smtClean="0"/>
              <a:t>Cost</a:t>
            </a:r>
            <a:r>
              <a:rPr lang="en-US" sz="1800" dirty="0" smtClean="0"/>
              <a:t>. Includes time and effort, as well as direct costs</a:t>
            </a:r>
          </a:p>
          <a:p>
            <a:pPr marL="0" indent="0">
              <a:lnSpc>
                <a:spcPct val="90000"/>
              </a:lnSpc>
              <a:spcBef>
                <a:spcPts val="200"/>
              </a:spcBef>
              <a:spcAft>
                <a:spcPct val="20000"/>
              </a:spcAft>
            </a:pPr>
            <a:r>
              <a:rPr lang="en-US" sz="1800" b="1" dirty="0" smtClean="0"/>
              <a:t>Opportunity Cost</a:t>
            </a:r>
            <a:r>
              <a:rPr lang="en-US" sz="1800" dirty="0" smtClean="0"/>
              <a:t>. Developing and performing this test prevents you from doing other work</a:t>
            </a:r>
            <a:endParaRPr lang="en-US" sz="1800" i="1" dirty="0" smtClean="0"/>
          </a:p>
          <a:p>
            <a:pPr marL="0" indent="0"/>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If the model proves itself wrong</a:t>
            </a:r>
            <a:endParaRPr lang="en-US" dirty="0"/>
          </a:p>
        </p:txBody>
      </p:sp>
      <p:sp>
        <p:nvSpPr>
          <p:cNvPr id="3" name="Content Placeholder 2"/>
          <p:cNvSpPr>
            <a:spLocks noGrp="1"/>
          </p:cNvSpPr>
          <p:nvPr>
            <p:ph idx="1"/>
          </p:nvPr>
        </p:nvSpPr>
        <p:spPr/>
        <p:txBody>
          <a:bodyPr/>
          <a:lstStyle/>
          <a:p>
            <a:pPr marL="628650" lvl="1" indent="-514350"/>
            <a:endParaRPr lang="en-US" sz="2400" dirty="0" smtClean="0"/>
          </a:p>
          <a:p>
            <a:pPr marL="628650" lvl="1" indent="-514350">
              <a:buNone/>
            </a:pPr>
            <a:endParaRPr lang="en-US" sz="2400" dirty="0" smtClean="0"/>
          </a:p>
          <a:p>
            <a:pPr marL="628650" lvl="1" indent="-514350" algn="ctr">
              <a:buNone/>
            </a:pPr>
            <a:r>
              <a:rPr lang="en-US" dirty="0" smtClean="0"/>
              <a:t>That didn't happen.</a:t>
            </a:r>
          </a:p>
          <a:p>
            <a:pPr marL="628650" lvl="1" indent="-514350" algn="ctr">
              <a:buNone/>
            </a:pPr>
            <a:endParaRPr lang="en-US" dirty="0" smtClean="0"/>
          </a:p>
          <a:p>
            <a:pPr marL="628650" lvl="1" indent="-514350" algn="ctr">
              <a:buNone/>
            </a:pPr>
            <a:r>
              <a:rPr lang="en-US" dirty="0" smtClean="0"/>
              <a:t>So we don't have to worry about it.</a:t>
            </a:r>
          </a:p>
          <a:p>
            <a:pPr marL="628650" lvl="1" indent="-514350" algn="ctr">
              <a:buNone/>
            </a:pPr>
            <a:endParaRPr lang="en-US" dirty="0" smtClean="0"/>
          </a:p>
          <a:p>
            <a:pPr marL="628650" lvl="1" indent="-514350" algn="ctr">
              <a:buNone/>
            </a:pPr>
            <a:endParaRPr lang="en-US" dirty="0" smtClean="0"/>
          </a:p>
          <a:p>
            <a:pPr marL="628650" lvl="1" indent="-514350" algn="ctr">
              <a:buNone/>
            </a:pPr>
            <a:r>
              <a:rPr lang="en-US" dirty="0" smtClean="0"/>
              <a:t>(yet)</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1" y="152400"/>
            <a:ext cx="9097698" cy="647700"/>
          </a:xfrm>
        </p:spPr>
        <p:txBody>
          <a:bodyPr/>
          <a:lstStyle/>
          <a:p>
            <a:r>
              <a:rPr lang="en-US" dirty="0" smtClean="0"/>
              <a:t>6. If the model appears right</a:t>
            </a:r>
            <a:endParaRPr lang="en-US" dirty="0"/>
          </a:p>
        </p:txBody>
      </p:sp>
      <p:sp>
        <p:nvSpPr>
          <p:cNvPr id="3" name="Content Placeholder 2"/>
          <p:cNvSpPr>
            <a:spLocks noGrp="1"/>
          </p:cNvSpPr>
          <p:nvPr>
            <p:ph idx="1"/>
          </p:nvPr>
        </p:nvSpPr>
        <p:spPr>
          <a:xfrm>
            <a:off x="247650" y="762001"/>
            <a:ext cx="9410700" cy="5470525"/>
          </a:xfrm>
        </p:spPr>
        <p:txBody>
          <a:bodyPr/>
          <a:lstStyle/>
          <a:p>
            <a:pPr marL="292100" indent="-514350"/>
            <a:r>
              <a:rPr lang="en-US" sz="2400" dirty="0" smtClean="0"/>
              <a:t>What replications are needed, on what data, to check this further?</a:t>
            </a:r>
          </a:p>
          <a:p>
            <a:pPr marL="628650" lvl="1" indent="-514350"/>
            <a:r>
              <a:rPr lang="en-US" sz="2400" dirty="0" smtClean="0"/>
              <a:t>Replications on rising markets in previous years?</a:t>
            </a:r>
          </a:p>
          <a:p>
            <a:pPr marL="628650" lvl="1" indent="-514350"/>
            <a:r>
              <a:rPr lang="en-US" sz="2400" dirty="0" smtClean="0"/>
              <a:t>Replications on falling markets?</a:t>
            </a:r>
          </a:p>
          <a:p>
            <a:pPr marL="628650" lvl="1" indent="-514350"/>
            <a:r>
              <a:rPr lang="en-US" sz="2400" dirty="0" smtClean="0"/>
              <a:t>Replications on broader market (S&amp;P is a 500-stock subset of 15,500 stock market)</a:t>
            </a:r>
          </a:p>
          <a:p>
            <a:pPr marL="628650" lvl="1" indent="-514350"/>
            <a:r>
              <a:rPr lang="en-US" sz="2400" dirty="0" smtClean="0"/>
              <a:t>Replication across geographic segments (Chinese stocks? Israeli stocks? UK stocks?) (Do these add noise that should be chopped from our buying strategy?)</a:t>
            </a:r>
          </a:p>
          <a:p>
            <a:pPr marL="628650" lvl="1" indent="-514350"/>
            <a:endParaRPr lang="en-US" sz="2400" dirty="0" smtClean="0"/>
          </a:p>
          <a:p>
            <a:pPr marL="292100" indent="-514350" algn="ctr"/>
            <a:r>
              <a:rPr lang="en-US" sz="2700" dirty="0" smtClean="0">
                <a:ln w="19050">
                  <a:solidFill>
                    <a:schemeClr val="tx1"/>
                  </a:solidFill>
                </a:ln>
              </a:rPr>
              <a:t>	</a:t>
            </a:r>
            <a:r>
              <a:rPr lang="en-US" sz="2700" b="1" dirty="0" smtClean="0">
                <a:ln w="19050">
                  <a:solidFill>
                    <a:schemeClr val="tx1"/>
                  </a:solidFill>
                </a:ln>
                <a:solidFill>
                  <a:srgbClr val="FA0A32"/>
                </a:solidFill>
                <a:latin typeface="Comic Sans MS" pitchFamily="66" charset="0"/>
              </a:rPr>
              <a:t>CAUTION: From my limited study, 2009 appears anomalous. </a:t>
            </a:r>
          </a:p>
          <a:p>
            <a:pPr marL="292100" indent="-514350" algn="ctr"/>
            <a:r>
              <a:rPr lang="en-US" sz="2700" b="1" dirty="0" smtClean="0">
                <a:ln w="19050">
                  <a:solidFill>
                    <a:schemeClr val="tx1"/>
                  </a:solidFill>
                </a:ln>
                <a:solidFill>
                  <a:srgbClr val="FA0A32"/>
                </a:solidFill>
                <a:latin typeface="Comic Sans MS" pitchFamily="66" charset="0"/>
              </a:rPr>
              <a:t>As far as I can tell, betting on this in the future is as likely to yield Boo </a:t>
            </a:r>
            <a:r>
              <a:rPr lang="en-US" sz="2700" b="1" dirty="0" err="1" smtClean="0">
                <a:ln w="19050">
                  <a:solidFill>
                    <a:schemeClr val="tx1"/>
                  </a:solidFill>
                </a:ln>
                <a:solidFill>
                  <a:srgbClr val="FA0A32"/>
                </a:solidFill>
                <a:latin typeface="Comic Sans MS" pitchFamily="66" charset="0"/>
              </a:rPr>
              <a:t>Hoo</a:t>
            </a:r>
            <a:r>
              <a:rPr lang="en-US" sz="2700" b="1" dirty="0" smtClean="0">
                <a:ln w="19050">
                  <a:solidFill>
                    <a:schemeClr val="tx1"/>
                  </a:solidFill>
                </a:ln>
                <a:solidFill>
                  <a:srgbClr val="FA0A32"/>
                </a:solidFill>
                <a:latin typeface="Comic Sans MS" pitchFamily="66" charset="0"/>
              </a:rPr>
              <a:t> as Woo </a:t>
            </a:r>
            <a:r>
              <a:rPr lang="en-US" sz="2700" b="1" dirty="0" err="1" smtClean="0">
                <a:ln w="19050">
                  <a:solidFill>
                    <a:schemeClr val="tx1"/>
                  </a:solidFill>
                </a:ln>
                <a:solidFill>
                  <a:srgbClr val="FA0A32"/>
                </a:solidFill>
                <a:latin typeface="Comic Sans MS" pitchFamily="66" charset="0"/>
              </a:rPr>
              <a:t>Hoo</a:t>
            </a:r>
            <a:r>
              <a:rPr lang="en-US" sz="2700" b="1" dirty="0" smtClean="0">
                <a:ln w="19050">
                  <a:solidFill>
                    <a:schemeClr val="tx1"/>
                  </a:solidFill>
                </a:ln>
                <a:solidFill>
                  <a:srgbClr val="FA0A32"/>
                </a:solidFill>
                <a:latin typeface="Comic Sans MS" pitchFamily="66" charset="0"/>
              </a:rPr>
              <a:t>.</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But maybe we get a new hypothesis</a:t>
            </a:r>
            <a:endParaRPr lang="en-US" dirty="0"/>
          </a:p>
        </p:txBody>
      </p:sp>
      <p:sp>
        <p:nvSpPr>
          <p:cNvPr id="3" name="Content Placeholder 2"/>
          <p:cNvSpPr>
            <a:spLocks noGrp="1"/>
          </p:cNvSpPr>
          <p:nvPr>
            <p:ph idx="1"/>
          </p:nvPr>
        </p:nvSpPr>
        <p:spPr>
          <a:xfrm>
            <a:off x="330200" y="800101"/>
            <a:ext cx="9328150" cy="5432425"/>
          </a:xfrm>
        </p:spPr>
        <p:txBody>
          <a:bodyPr/>
          <a:lstStyle/>
          <a:p>
            <a:pPr marL="628650" lvl="1" indent="-457200">
              <a:spcBef>
                <a:spcPts val="600"/>
              </a:spcBef>
              <a:buNone/>
            </a:pPr>
            <a:r>
              <a:rPr lang="en-US" sz="2000" dirty="0" smtClean="0"/>
              <a:t>Can we strengthen the predictable-rise-during-the-day hypothesis?</a:t>
            </a:r>
          </a:p>
          <a:p>
            <a:pPr marL="628650" lvl="1" indent="-457200">
              <a:spcBef>
                <a:spcPts val="600"/>
              </a:spcBef>
            </a:pPr>
            <a:r>
              <a:rPr lang="en-US" sz="2000" dirty="0" smtClean="0"/>
              <a:t>study the fine grain of the data</a:t>
            </a:r>
          </a:p>
          <a:p>
            <a:pPr marL="628650" lvl="1" indent="-457200">
              <a:spcBef>
                <a:spcPts val="600"/>
              </a:spcBef>
            </a:pPr>
            <a:r>
              <a:rPr lang="en-US" sz="2000" dirty="0" smtClean="0"/>
              <a:t>decide whether the hypothesis is wrong or incomplete</a:t>
            </a:r>
          </a:p>
          <a:p>
            <a:pPr marL="628650" lvl="1" indent="-457200">
              <a:spcBef>
                <a:spcPts val="600"/>
              </a:spcBef>
            </a:pPr>
            <a:r>
              <a:rPr lang="en-US" sz="2000" dirty="0" smtClean="0"/>
              <a:t>if incomplete:</a:t>
            </a:r>
          </a:p>
          <a:p>
            <a:pPr marL="976313" lvl="2" indent="-457200">
              <a:spcBef>
                <a:spcPts val="600"/>
              </a:spcBef>
            </a:pPr>
            <a:r>
              <a:rPr lang="en-US" sz="2000" dirty="0" smtClean="0"/>
              <a:t>vary conditions as (potentially) appropriate</a:t>
            </a:r>
          </a:p>
          <a:p>
            <a:pPr marL="1323975" lvl="3" indent="-457200">
              <a:spcBef>
                <a:spcPts val="600"/>
              </a:spcBef>
            </a:pPr>
            <a:r>
              <a:rPr lang="en-US" sz="2000" dirty="0" smtClean="0"/>
              <a:t>If the underlying theory is a daily rise due to optimism</a:t>
            </a:r>
          </a:p>
          <a:p>
            <a:pPr marL="1663700" lvl="4" indent="-457200">
              <a:spcBef>
                <a:spcPts val="600"/>
              </a:spcBef>
            </a:pPr>
            <a:r>
              <a:rPr lang="en-US" sz="2000" dirty="0" smtClean="0">
                <a:latin typeface="+mn-lt"/>
              </a:rPr>
              <a:t>should we buy only when Consumer Confidence is up (we do have historical data)?</a:t>
            </a:r>
          </a:p>
          <a:p>
            <a:pPr marL="1663700" lvl="4" indent="-457200">
              <a:spcBef>
                <a:spcPts val="600"/>
              </a:spcBef>
            </a:pPr>
            <a:r>
              <a:rPr lang="en-US" sz="2000" dirty="0" smtClean="0">
                <a:latin typeface="+mn-lt"/>
              </a:rPr>
              <a:t>should we focus on stocks recently upgraded by analysts?</a:t>
            </a:r>
          </a:p>
          <a:p>
            <a:pPr marL="1663700" lvl="4" indent="-457200">
              <a:spcBef>
                <a:spcPts val="600"/>
              </a:spcBef>
            </a:pPr>
            <a:r>
              <a:rPr lang="en-US" sz="2000" dirty="0" smtClean="0">
                <a:latin typeface="+mn-lt"/>
              </a:rPr>
              <a:t>what else could enhance a general optimism, increasing its impact for a specific stock or industry or sector?</a:t>
            </a:r>
          </a:p>
          <a:p>
            <a:pPr marL="1663700" lvl="4" indent="-457200">
              <a:spcBef>
                <a:spcPts val="600"/>
              </a:spcBef>
            </a:pPr>
            <a:r>
              <a:rPr lang="en-US" sz="2000" dirty="0" smtClean="0">
                <a:latin typeface="+mn-lt"/>
              </a:rPr>
              <a:t>What if we tried EVERY variable?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Strategy</a:t>
            </a:r>
            <a:endParaRPr lang="en-US" dirty="0"/>
          </a:p>
        </p:txBody>
      </p:sp>
      <p:sp>
        <p:nvSpPr>
          <p:cNvPr id="3" name="Content Placeholder 2"/>
          <p:cNvSpPr>
            <a:spLocks noGrp="1"/>
          </p:cNvSpPr>
          <p:nvPr>
            <p:ph idx="1"/>
          </p:nvPr>
        </p:nvSpPr>
        <p:spPr/>
        <p:txBody>
          <a:bodyPr/>
          <a:lstStyle/>
          <a:p>
            <a:r>
              <a:rPr lang="en-US" dirty="0" smtClean="0"/>
              <a:t>At the core of each strategy is this maxim:</a:t>
            </a:r>
          </a:p>
          <a:p>
            <a:pPr lvl="1"/>
            <a:r>
              <a:rPr lang="en-US" dirty="0" smtClean="0"/>
              <a:t>Buy low</a:t>
            </a:r>
          </a:p>
          <a:p>
            <a:pPr lvl="1"/>
            <a:r>
              <a:rPr lang="en-US" dirty="0" smtClean="0"/>
              <a:t>Sell high</a:t>
            </a:r>
          </a:p>
          <a:p>
            <a:r>
              <a:rPr lang="en-US" dirty="0" smtClean="0"/>
              <a:t>The challenge is that we can know the current price, but not the price in the future.</a:t>
            </a:r>
          </a:p>
          <a:p>
            <a:pPr lvl="1"/>
            <a:r>
              <a:rPr lang="en-US" dirty="0" smtClean="0"/>
              <a:t>How do we tell if a price is low, </a:t>
            </a:r>
          </a:p>
          <a:p>
            <a:pPr lvl="2"/>
            <a:r>
              <a:rPr lang="en-US" dirty="0" smtClean="0"/>
              <a:t>relative to the price it will reach in the future?</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of Many Strategies</a:t>
            </a:r>
            <a:endParaRPr lang="en-US" dirty="0"/>
          </a:p>
        </p:txBody>
      </p:sp>
      <p:sp>
        <p:nvSpPr>
          <p:cNvPr id="3" name="Content Placeholder 2"/>
          <p:cNvSpPr>
            <a:spLocks noGrp="1"/>
          </p:cNvSpPr>
          <p:nvPr>
            <p:ph idx="1"/>
          </p:nvPr>
        </p:nvSpPr>
        <p:spPr/>
        <p:txBody>
          <a:bodyPr/>
          <a:lstStyle/>
          <a:p>
            <a:pPr lvl="1"/>
            <a:r>
              <a:rPr lang="en-US" dirty="0" smtClean="0"/>
              <a:t>select a stock based on its inherent value</a:t>
            </a:r>
          </a:p>
          <a:p>
            <a:pPr lvl="1"/>
            <a:r>
              <a:rPr lang="en-US" dirty="0" smtClean="0"/>
              <a:t>select a buy rule based on its price momentum (do we think it's on the way up? </a:t>
            </a:r>
            <a:r>
              <a:rPr lang="en-US" b="1" dirty="0" smtClean="0">
                <a:ln w="15875">
                  <a:solidFill>
                    <a:schemeClr val="tx1"/>
                  </a:solidFill>
                </a:ln>
                <a:solidFill>
                  <a:srgbClr val="00B050"/>
                </a:solidFill>
              </a:rPr>
              <a:t>buy </a:t>
            </a:r>
            <a:r>
              <a:rPr lang="en-US" b="1" dirty="0" err="1" smtClean="0">
                <a:ln w="15875">
                  <a:solidFill>
                    <a:schemeClr val="tx1"/>
                  </a:solidFill>
                </a:ln>
                <a:solidFill>
                  <a:srgbClr val="00B050"/>
                </a:solidFill>
              </a:rPr>
              <a:t>buy</a:t>
            </a:r>
            <a:r>
              <a:rPr lang="en-US" b="1" dirty="0" smtClean="0">
                <a:ln w="15875">
                  <a:solidFill>
                    <a:schemeClr val="tx1"/>
                  </a:solidFill>
                </a:ln>
                <a:solidFill>
                  <a:srgbClr val="00B050"/>
                </a:solidFill>
              </a:rPr>
              <a:t> </a:t>
            </a:r>
            <a:r>
              <a:rPr lang="en-US" b="1" dirty="0" err="1" smtClean="0">
                <a:ln w="15875">
                  <a:solidFill>
                    <a:schemeClr val="tx1"/>
                  </a:solidFill>
                </a:ln>
                <a:solidFill>
                  <a:srgbClr val="00B050"/>
                </a:solidFill>
              </a:rPr>
              <a:t>buy</a:t>
            </a:r>
            <a:r>
              <a:rPr lang="en-US" b="1" dirty="0" smtClean="0">
                <a:ln w="15875">
                  <a:solidFill>
                    <a:schemeClr val="tx1"/>
                  </a:solidFill>
                </a:ln>
                <a:solidFill>
                  <a:srgbClr val="00B050"/>
                </a:solidFill>
              </a:rPr>
              <a:t> !!!</a:t>
            </a:r>
            <a:r>
              <a:rPr lang="en-US" dirty="0" smtClean="0"/>
              <a:t> )</a:t>
            </a:r>
          </a:p>
          <a:p>
            <a:pPr lvl="1"/>
            <a:r>
              <a:rPr lang="en-US" dirty="0" smtClean="0"/>
              <a:t>select a sell rule based on price momentum (do we think it's going down? </a:t>
            </a:r>
            <a:r>
              <a:rPr lang="en-US" b="1" dirty="0" smtClean="0">
                <a:ln w="15875">
                  <a:solidFill>
                    <a:schemeClr val="tx1"/>
                  </a:solidFill>
                </a:ln>
                <a:solidFill>
                  <a:srgbClr val="C00000"/>
                </a:solidFill>
              </a:rPr>
              <a:t>sell </a:t>
            </a:r>
            <a:r>
              <a:rPr lang="en-US" b="1" dirty="0" err="1" smtClean="0">
                <a:ln w="15875">
                  <a:solidFill>
                    <a:schemeClr val="tx1"/>
                  </a:solidFill>
                </a:ln>
                <a:solidFill>
                  <a:srgbClr val="C00000"/>
                </a:solidFill>
              </a:rPr>
              <a:t>sell</a:t>
            </a:r>
            <a:r>
              <a:rPr lang="en-US" b="1" dirty="0" smtClean="0">
                <a:ln w="15875">
                  <a:solidFill>
                    <a:schemeClr val="tx1"/>
                  </a:solidFill>
                </a:ln>
                <a:solidFill>
                  <a:srgbClr val="C00000"/>
                </a:solidFill>
              </a:rPr>
              <a:t> </a:t>
            </a:r>
            <a:r>
              <a:rPr lang="en-US" b="1" dirty="0" err="1" smtClean="0">
                <a:ln w="15875">
                  <a:solidFill>
                    <a:schemeClr val="tx1"/>
                  </a:solidFill>
                </a:ln>
                <a:solidFill>
                  <a:srgbClr val="C00000"/>
                </a:solidFill>
              </a:rPr>
              <a:t>sell</a:t>
            </a:r>
            <a:r>
              <a:rPr lang="en-US" b="1" dirty="0" smtClean="0">
                <a:ln w="15875">
                  <a:solidFill>
                    <a:schemeClr val="tx1"/>
                  </a:solidFill>
                </a:ln>
                <a:solidFill>
                  <a:srgbClr val="C00000"/>
                </a:solidFill>
              </a:rPr>
              <a:t> !!! </a:t>
            </a:r>
            <a:r>
              <a:rPr lang="en-US" dirty="0" smtClean="0"/>
              <a:t>)</a:t>
            </a:r>
          </a:p>
          <a:p>
            <a:pPr lvl="1"/>
            <a:endParaRPr lang="en-US" dirty="0" smtClean="0"/>
          </a:p>
          <a:p>
            <a:pPr lvl="1"/>
            <a:r>
              <a:rPr lang="en-US" dirty="0" smtClean="0"/>
              <a:t>But how do we estimate inherent value?</a:t>
            </a:r>
          </a:p>
          <a:p>
            <a:pPr lvl="1"/>
            <a:r>
              <a:rPr lang="en-US" dirty="0" smtClean="0"/>
              <a:t>Or perceived value?</a:t>
            </a:r>
          </a:p>
          <a:p>
            <a:pPr lvl="1"/>
            <a:r>
              <a:rPr lang="en-US" dirty="0" smtClean="0"/>
              <a:t>Or momentum?</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1" y="190500"/>
            <a:ext cx="9097698" cy="533400"/>
          </a:xfrm>
        </p:spPr>
        <p:txBody>
          <a:bodyPr/>
          <a:lstStyle/>
          <a:p>
            <a:r>
              <a:rPr lang="en-US" dirty="0" smtClean="0"/>
              <a:t>How do we estimate value?</a:t>
            </a:r>
            <a:endParaRPr lang="en-US" dirty="0"/>
          </a:p>
        </p:txBody>
      </p:sp>
      <p:sp>
        <p:nvSpPr>
          <p:cNvPr id="3" name="Content Placeholder 2"/>
          <p:cNvSpPr>
            <a:spLocks noGrp="1"/>
          </p:cNvSpPr>
          <p:nvPr>
            <p:ph idx="1"/>
          </p:nvPr>
        </p:nvSpPr>
        <p:spPr>
          <a:xfrm>
            <a:off x="206376" y="648495"/>
            <a:ext cx="9352227" cy="5584031"/>
          </a:xfrm>
        </p:spPr>
        <p:txBody>
          <a:bodyPr/>
          <a:lstStyle/>
          <a:p>
            <a:pPr lvl="1"/>
            <a:r>
              <a:rPr lang="en-US" sz="2200" dirty="0" smtClean="0"/>
              <a:t>Estimated value is a random variable</a:t>
            </a:r>
          </a:p>
          <a:p>
            <a:pPr lvl="1"/>
            <a:r>
              <a:rPr lang="en-US" sz="2200" dirty="0" smtClean="0"/>
              <a:t>A strategy may do poorly empirically if estimated-value overestimates actual value</a:t>
            </a:r>
          </a:p>
          <a:p>
            <a:pPr lvl="1"/>
            <a:r>
              <a:rPr lang="en-US" sz="2200" dirty="0" smtClean="0"/>
              <a:t>If we don't know the distribution of the estimator, how can we decide whether the success or failure of a transaction stemmed from:</a:t>
            </a:r>
          </a:p>
          <a:p>
            <a:pPr lvl="2"/>
            <a:r>
              <a:rPr lang="en-US" sz="2200" b="1" dirty="0" smtClean="0"/>
              <a:t>poor model </a:t>
            </a:r>
          </a:p>
          <a:p>
            <a:pPr lvl="3"/>
            <a:r>
              <a:rPr lang="en-US" sz="2200" dirty="0" smtClean="0"/>
              <a:t>poor relationship between our notion of "value" and future price</a:t>
            </a:r>
          </a:p>
          <a:p>
            <a:pPr lvl="2"/>
            <a:r>
              <a:rPr lang="en-US" sz="2200" b="1" dirty="0" smtClean="0"/>
              <a:t>poor estimator</a:t>
            </a:r>
          </a:p>
          <a:p>
            <a:pPr lvl="3"/>
            <a:r>
              <a:rPr lang="en-US" sz="2200" dirty="0" smtClean="0"/>
              <a:t>our concept of value is good, but we don't estimate it well</a:t>
            </a:r>
          </a:p>
          <a:p>
            <a:pPr lvl="2"/>
            <a:r>
              <a:rPr lang="en-US" sz="2200" b="1" dirty="0" smtClean="0"/>
              <a:t>variability that resulted in a biased selection</a:t>
            </a:r>
          </a:p>
          <a:p>
            <a:pPr lvl="3"/>
            <a:r>
              <a:rPr lang="en-US" sz="2200" dirty="0" smtClean="0"/>
              <a:t>our estimator is OK, but the underlying distributions are skewed and most trades will fail (lose money or gain too little)</a:t>
            </a:r>
          </a:p>
          <a:p>
            <a:pPr lvl="2"/>
            <a:r>
              <a:rPr lang="en-US" sz="2200" b="1" dirty="0" smtClean="0"/>
              <a:t>poor timing </a:t>
            </a:r>
          </a:p>
          <a:p>
            <a:pPr lvl="3"/>
            <a:r>
              <a:rPr lang="en-US" sz="2200" dirty="0" smtClean="0"/>
              <a:t>(e.g. bad luck) (e.g. overriding broad market trend)</a:t>
            </a:r>
            <a:endParaRPr lang="en-US" sz="22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do we estimate the value?</a:t>
            </a:r>
            <a:endParaRPr lang="en-US" sz="2800" dirty="0"/>
          </a:p>
        </p:txBody>
      </p:sp>
      <p:sp>
        <p:nvSpPr>
          <p:cNvPr id="3" name="Content Placeholder 2"/>
          <p:cNvSpPr>
            <a:spLocks noGrp="1"/>
          </p:cNvSpPr>
          <p:nvPr>
            <p:ph idx="1"/>
          </p:nvPr>
        </p:nvSpPr>
        <p:spPr>
          <a:xfrm>
            <a:off x="412752" y="914401"/>
            <a:ext cx="7305674" cy="5318125"/>
          </a:xfrm>
        </p:spPr>
        <p:txBody>
          <a:bodyPr/>
          <a:lstStyle/>
          <a:p>
            <a:r>
              <a:rPr lang="en-US" sz="2400" dirty="0" err="1" smtClean="0"/>
              <a:t>VectorVest</a:t>
            </a:r>
            <a:r>
              <a:rPr lang="en-US" sz="2400" dirty="0" smtClean="0"/>
              <a:t> model: </a:t>
            </a:r>
            <a:r>
              <a:rPr lang="en-US" sz="2400" dirty="0" err="1" smtClean="0"/>
              <a:t>DiLiddo</a:t>
            </a:r>
            <a:r>
              <a:rPr lang="en-US" sz="2400" dirty="0" smtClean="0"/>
              <a:t>, Stocks, Strategies &amp; Common Sense, p. 22</a:t>
            </a:r>
          </a:p>
          <a:p>
            <a:r>
              <a:rPr lang="en-US" sz="2400" dirty="0" smtClean="0"/>
              <a:t>V = 100*(E/I)*SQR[(R+G)/(I+F)] where</a:t>
            </a:r>
          </a:p>
          <a:p>
            <a:pPr lvl="1"/>
            <a:r>
              <a:rPr lang="en-US" sz="2400" dirty="0" smtClean="0"/>
              <a:t>V = stock value in $ per share</a:t>
            </a:r>
          </a:p>
          <a:p>
            <a:pPr lvl="1"/>
            <a:r>
              <a:rPr lang="en-US" sz="2400" dirty="0" smtClean="0"/>
              <a:t>E = earnings per share in $ per share</a:t>
            </a:r>
          </a:p>
          <a:p>
            <a:pPr lvl="1"/>
            <a:r>
              <a:rPr lang="en-US" sz="2400" dirty="0" smtClean="0"/>
              <a:t>I = AAA Corporate Bond Rate in percent</a:t>
            </a:r>
          </a:p>
          <a:p>
            <a:pPr lvl="1"/>
            <a:r>
              <a:rPr lang="en-US" sz="2400" dirty="0" smtClean="0"/>
              <a:t>ROTC = Return on Total Capital in percent</a:t>
            </a:r>
          </a:p>
          <a:p>
            <a:pPr lvl="1"/>
            <a:r>
              <a:rPr lang="en-US" sz="2400" dirty="0" smtClean="0"/>
              <a:t>R = I * SQR(ROTC/I)</a:t>
            </a:r>
          </a:p>
          <a:p>
            <a:pPr lvl="1"/>
            <a:r>
              <a:rPr lang="en-US" sz="2400" dirty="0" smtClean="0"/>
              <a:t>G = Annual earnings growth rate in % per year</a:t>
            </a:r>
          </a:p>
          <a:p>
            <a:pPr lvl="1"/>
            <a:r>
              <a:rPr lang="en-US" sz="2400" dirty="0" smtClean="0"/>
              <a:t>F = CPI inflation in % per year</a:t>
            </a:r>
          </a:p>
          <a:p>
            <a:endParaRPr lang="en-US" sz="2400" dirty="0"/>
          </a:p>
        </p:txBody>
      </p:sp>
      <p:sp>
        <p:nvSpPr>
          <p:cNvPr id="4" name="AutoShape 4"/>
          <p:cNvSpPr>
            <a:spLocks noChangeArrowheads="1"/>
          </p:cNvSpPr>
          <p:nvPr/>
        </p:nvSpPr>
        <p:spPr bwMode="auto">
          <a:xfrm>
            <a:off x="7315200" y="1028700"/>
            <a:ext cx="2311400" cy="5114925"/>
          </a:xfrm>
          <a:prstGeom prst="roundRect">
            <a:avLst>
              <a:gd name="adj" fmla="val 16667"/>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91440" rIns="91440" bIns="91440" numCol="1" rtlCol="0" anchor="ctr" anchorCtr="0" compatLnSpc="1">
            <a:prstTxWarp prst="textNoShape">
              <a:avLst/>
            </a:prstTxWarp>
            <a:spAutoFit/>
          </a:bodyPr>
          <a:lstStyle/>
          <a:p>
            <a:pPr algn="ctr" eaLnBrk="0" fontAlgn="base" hangingPunct="0">
              <a:spcBef>
                <a:spcPct val="0"/>
              </a:spcBef>
              <a:spcAft>
                <a:spcPct val="0"/>
              </a:spcAft>
            </a:pPr>
            <a:r>
              <a:rPr lang="en-US" sz="2800" b="1" dirty="0" smtClean="0">
                <a:latin typeface="Arial Narrow" pitchFamily="34" charset="0"/>
              </a:rPr>
              <a:t>How many random variables are here?</a:t>
            </a:r>
          </a:p>
          <a:p>
            <a:pPr algn="ctr" eaLnBrk="0" fontAlgn="base" hangingPunct="0">
              <a:spcBef>
                <a:spcPct val="0"/>
              </a:spcBef>
              <a:spcAft>
                <a:spcPct val="0"/>
              </a:spcAft>
            </a:pPr>
            <a:r>
              <a:rPr lang="en-US" sz="2800" b="1" dirty="0" smtClean="0">
                <a:latin typeface="Arial Narrow" pitchFamily="34" charset="0"/>
              </a:rPr>
              <a:t>How many ratios of random variables?</a:t>
            </a:r>
          </a:p>
          <a:p>
            <a:pPr algn="ctr" eaLnBrk="0" fontAlgn="base" hangingPunct="0">
              <a:spcBef>
                <a:spcPct val="0"/>
              </a:spcBef>
              <a:spcAft>
                <a:spcPct val="0"/>
              </a:spcAft>
            </a:pPr>
            <a:r>
              <a:rPr lang="en-US" sz="2800" b="1" dirty="0" smtClean="0">
                <a:latin typeface="Arial Narrow" pitchFamily="34" charset="0"/>
              </a:rPr>
              <a:t>What is the distribution of V?</a:t>
            </a:r>
            <a:endParaRPr lang="en-US" sz="2800" b="1" dirty="0">
              <a:latin typeface="Arial Narrow"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the distribution of V?</a:t>
            </a:r>
            <a:endParaRPr lang="en-US" dirty="0"/>
          </a:p>
        </p:txBody>
      </p:sp>
      <p:sp>
        <p:nvSpPr>
          <p:cNvPr id="3" name="Content Placeholder 2"/>
          <p:cNvSpPr>
            <a:spLocks noGrp="1"/>
          </p:cNvSpPr>
          <p:nvPr>
            <p:ph idx="1"/>
          </p:nvPr>
        </p:nvSpPr>
        <p:spPr>
          <a:xfrm>
            <a:off x="412751" y="1295401"/>
            <a:ext cx="9145852" cy="4937125"/>
          </a:xfrm>
        </p:spPr>
        <p:txBody>
          <a:bodyPr/>
          <a:lstStyle/>
          <a:p>
            <a:r>
              <a:rPr lang="en-US" dirty="0" smtClean="0"/>
              <a:t>Q: What's the big deal? Can't we just assume the distribution of V is "normal"?</a:t>
            </a:r>
          </a:p>
          <a:p>
            <a:endParaRPr lang="en-US" dirty="0" smtClean="0"/>
          </a:p>
          <a:p>
            <a:r>
              <a:rPr lang="en-US" dirty="0" smtClean="0"/>
              <a:t>A: You can assume anything you want, if you don't mind being wrong and losing all your money.</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the distribution?</a:t>
            </a:r>
            <a:endParaRPr lang="en-US" dirty="0"/>
          </a:p>
        </p:txBody>
      </p:sp>
      <p:sp>
        <p:nvSpPr>
          <p:cNvPr id="3" name="Content Placeholder 2"/>
          <p:cNvSpPr>
            <a:spLocks noGrp="1"/>
          </p:cNvSpPr>
          <p:nvPr>
            <p:ph idx="1"/>
          </p:nvPr>
        </p:nvSpPr>
        <p:spPr/>
        <p:txBody>
          <a:bodyPr/>
          <a:lstStyle/>
          <a:p>
            <a:r>
              <a:rPr lang="en-US" sz="2000" dirty="0" smtClean="0"/>
              <a:t>If V is a random variable:</a:t>
            </a:r>
          </a:p>
          <a:p>
            <a:pPr lvl="1"/>
            <a:r>
              <a:rPr lang="en-US" sz="2000" dirty="0" smtClean="0"/>
              <a:t>How should we best estimate its central value?</a:t>
            </a:r>
          </a:p>
          <a:p>
            <a:pPr lvl="2"/>
            <a:r>
              <a:rPr lang="en-US" sz="2000" dirty="0" smtClean="0"/>
              <a:t>mean? median? mode? Why?</a:t>
            </a:r>
          </a:p>
          <a:p>
            <a:pPr lvl="2"/>
            <a:r>
              <a:rPr lang="en-US" sz="2000" dirty="0" smtClean="0"/>
              <a:t>The basic shape of the distribution (e.g. skew) is important for this</a:t>
            </a:r>
          </a:p>
          <a:p>
            <a:pPr lvl="1"/>
            <a:r>
              <a:rPr lang="en-US" sz="2000" dirty="0" smtClean="0"/>
              <a:t>How can we decide whether an extreme-looking value is an "outlier" (a mistaken observation) or a legitimate datum that should be used in our calculations?</a:t>
            </a:r>
          </a:p>
          <a:p>
            <a:pPr lvl="1"/>
            <a:r>
              <a:rPr lang="en-US" sz="2000" dirty="0" smtClean="0"/>
              <a:t>How can we decide whether a pattern of behavior is expected or unexpected?</a:t>
            </a:r>
          </a:p>
          <a:p>
            <a:pPr lvl="1"/>
            <a:r>
              <a:rPr lang="en-US" sz="2000" dirty="0" smtClean="0"/>
              <a:t>How can we decide whether a change in stock price reflects simple random variation, or a change in underlying value? </a:t>
            </a:r>
          </a:p>
          <a:p>
            <a:pPr lvl="1"/>
            <a:r>
              <a:rPr lang="en-US" sz="2000" dirty="0" smtClean="0"/>
              <a:t>In fact, studies of price distributions (even index prices) show thick tails, including (for individual stocks) frequent genuine price spikes (transient extreme values)</a:t>
            </a:r>
            <a:endParaRPr lang="en-US" sz="20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Ratios of Random Variables are Badly Behaved</a:t>
            </a:r>
            <a:endParaRPr lang="en-US" sz="2800" dirty="0"/>
          </a:p>
        </p:txBody>
      </p:sp>
      <p:sp>
        <p:nvSpPr>
          <p:cNvPr id="3" name="Content Placeholder 2"/>
          <p:cNvSpPr>
            <a:spLocks noGrp="1"/>
          </p:cNvSpPr>
          <p:nvPr>
            <p:ph idx="1"/>
          </p:nvPr>
        </p:nvSpPr>
        <p:spPr/>
        <p:txBody>
          <a:bodyPr/>
          <a:lstStyle/>
          <a:p>
            <a:pPr lvl="1"/>
            <a:r>
              <a:rPr lang="en-US" sz="2600" dirty="0" smtClean="0"/>
              <a:t>In your statistics classes, you probably studied the distributions of sums of random variables, but not ratios</a:t>
            </a:r>
          </a:p>
          <a:p>
            <a:pPr lvl="1"/>
            <a:r>
              <a:rPr lang="en-US" sz="2600" dirty="0" smtClean="0"/>
              <a:t>You probably worked with a ratio variable: the F distribution. Try to remember how oddly it was shaped.</a:t>
            </a:r>
          </a:p>
          <a:p>
            <a:pPr lvl="1"/>
            <a:r>
              <a:rPr lang="en-US" sz="2600" dirty="0" smtClean="0"/>
              <a:t>Ratio variables often have </a:t>
            </a:r>
          </a:p>
          <a:p>
            <a:pPr lvl="2"/>
            <a:r>
              <a:rPr lang="en-US" sz="2600" dirty="0" smtClean="0"/>
              <a:t>thick tails (distant-from-mean data that look like outliers)</a:t>
            </a:r>
          </a:p>
          <a:p>
            <a:pPr lvl="2"/>
            <a:r>
              <a:rPr lang="en-US" sz="2600" dirty="0" smtClean="0"/>
              <a:t>skew</a:t>
            </a:r>
          </a:p>
          <a:p>
            <a:pPr lvl="1" algn="ctr">
              <a:buNone/>
            </a:pPr>
            <a:r>
              <a:rPr lang="en-US" sz="2600" b="1" dirty="0" smtClean="0">
                <a:ln w="15875">
                  <a:solidFill>
                    <a:schemeClr val="tx1"/>
                  </a:solidFill>
                </a:ln>
                <a:solidFill>
                  <a:srgbClr val="0070C0"/>
                </a:solidFill>
                <a:latin typeface="Comic Sans MS" pitchFamily="66" charset="0"/>
              </a:rPr>
              <a:t>Good luck deriving the distribution</a:t>
            </a:r>
          </a:p>
          <a:p>
            <a:pPr lvl="1">
              <a:buNone/>
            </a:pPr>
            <a:r>
              <a:rPr lang="en-US" sz="2600" dirty="0" smtClean="0"/>
              <a:t>	If we want to include distributional shapes or parameters in our models, we will probably have to get them via simulation.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8" name="Rectangle 4"/>
          <p:cNvSpPr>
            <a:spLocks noGrp="1" noChangeArrowheads="1"/>
          </p:cNvSpPr>
          <p:nvPr>
            <p:ph type="title"/>
          </p:nvPr>
        </p:nvSpPr>
        <p:spPr/>
        <p:txBody>
          <a:bodyPr/>
          <a:lstStyle/>
          <a:p>
            <a:r>
              <a:rPr lang="en-US" smtClean="0"/>
              <a:t>Differences in emphasis: Examples</a:t>
            </a:r>
            <a:endParaRPr lang="en-US"/>
          </a:p>
        </p:txBody>
      </p:sp>
      <p:sp>
        <p:nvSpPr>
          <p:cNvPr id="1004549" name="Rectangle 5"/>
          <p:cNvSpPr>
            <a:spLocks noGrp="1" noChangeArrowheads="1"/>
          </p:cNvSpPr>
          <p:nvPr>
            <p:ph type="body" idx="1"/>
          </p:nvPr>
        </p:nvSpPr>
        <p:spPr>
          <a:xfrm>
            <a:off x="412751" y="914401"/>
            <a:ext cx="5984874" cy="5318125"/>
          </a:xfrm>
        </p:spPr>
        <p:txBody>
          <a:bodyPr/>
          <a:lstStyle/>
          <a:p>
            <a:r>
              <a:rPr lang="en-US" sz="2400" dirty="0" smtClean="0"/>
              <a:t>Domain testing</a:t>
            </a:r>
          </a:p>
          <a:p>
            <a:pPr lvl="1"/>
            <a:r>
              <a:rPr lang="en-US" sz="2400" dirty="0" smtClean="0"/>
              <a:t>Focused on non-redundancy, validity, power, and variables-coverage. Tests are typically highly repeatable, simple, and should be easy to maintain.</a:t>
            </a:r>
          </a:p>
          <a:p>
            <a:pPr lvl="1"/>
            <a:r>
              <a:rPr lang="en-US" sz="2400" dirty="0" smtClean="0"/>
              <a:t>Not focused on representativeness, credibility, or motivational effect.</a:t>
            </a:r>
          </a:p>
          <a:p>
            <a:r>
              <a:rPr lang="en-US" sz="2400" dirty="0" smtClean="0"/>
              <a:t>Scenario testing</a:t>
            </a:r>
          </a:p>
          <a:p>
            <a:pPr lvl="1"/>
            <a:r>
              <a:rPr lang="en-US" sz="2400" dirty="0" smtClean="0"/>
              <a:t>Focused on validity, complexity, credibility, and motivational effect.</a:t>
            </a:r>
          </a:p>
          <a:p>
            <a:pPr lvl="1"/>
            <a:r>
              <a:rPr lang="en-US" sz="2400" dirty="0" smtClean="0"/>
              <a:t>Not focused on power, maintainability, or coverage.</a:t>
            </a:r>
            <a:endParaRPr lang="en-US" sz="2400" dirty="0"/>
          </a:p>
        </p:txBody>
      </p:sp>
      <p:sp>
        <p:nvSpPr>
          <p:cNvPr id="1004550" name="AutoShape 6"/>
          <p:cNvSpPr>
            <a:spLocks noChangeArrowheads="1"/>
          </p:cNvSpPr>
          <p:nvPr/>
        </p:nvSpPr>
        <p:spPr bwMode="auto">
          <a:xfrm>
            <a:off x="6645275" y="1104900"/>
            <a:ext cx="3260725" cy="5067300"/>
          </a:xfrm>
          <a:prstGeom prst="cube">
            <a:avLst>
              <a:gd name="adj" fmla="val 6722"/>
            </a:avLst>
          </a:prstGeom>
          <a:solidFill>
            <a:schemeClr val="bg1"/>
          </a:solidFill>
          <a:ln w="25400">
            <a:solidFill>
              <a:schemeClr val="tx1"/>
            </a:solidFill>
            <a:miter lim="800000"/>
            <a:headEnd/>
            <a:tailEnd/>
          </a:ln>
          <a:effectLst/>
        </p:spPr>
        <p:txBody>
          <a:bodyPr lIns="274320" rIns="274320" anchor="ctr"/>
          <a:lstStyle/>
          <a:p>
            <a:pPr eaLnBrk="1" hangingPunct="1">
              <a:lnSpc>
                <a:spcPct val="85000"/>
              </a:lnSpc>
              <a:spcBef>
                <a:spcPct val="30000"/>
              </a:spcBef>
            </a:pPr>
            <a:r>
              <a:rPr lang="en-US" sz="2800" b="0" dirty="0"/>
              <a:t>“Not focused” doesn’t mean, “never is.” It means that this is a factor that we don’t treat as critical in developing or evaluating this type of test.</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Variables</a:t>
            </a:r>
            <a:endParaRPr lang="en-US" dirty="0"/>
          </a:p>
        </p:txBody>
      </p:sp>
      <p:sp>
        <p:nvSpPr>
          <p:cNvPr id="3" name="Content Placeholder 2"/>
          <p:cNvSpPr>
            <a:spLocks noGrp="1"/>
          </p:cNvSpPr>
          <p:nvPr>
            <p:ph idx="1"/>
          </p:nvPr>
        </p:nvSpPr>
        <p:spPr/>
        <p:txBody>
          <a:bodyPr/>
          <a:lstStyle/>
          <a:p>
            <a:pPr lvl="1"/>
            <a:r>
              <a:rPr lang="en-US" sz="2400" dirty="0" smtClean="0"/>
              <a:t>The </a:t>
            </a:r>
            <a:r>
              <a:rPr lang="en-US" sz="2400" b="1" dirty="0" smtClean="0"/>
              <a:t>first derivative </a:t>
            </a:r>
            <a:r>
              <a:rPr lang="en-US" sz="2400" dirty="0" smtClean="0"/>
              <a:t>of a function measures its rate of change in location (</a:t>
            </a:r>
            <a:r>
              <a:rPr lang="en-US" sz="2400" b="1" dirty="0" smtClean="0"/>
              <a:t>speed)</a:t>
            </a:r>
            <a:r>
              <a:rPr lang="en-US" sz="2400" dirty="0" smtClean="0"/>
              <a:t>, for example how quickly the price changes</a:t>
            </a:r>
          </a:p>
          <a:p>
            <a:pPr lvl="1"/>
            <a:r>
              <a:rPr lang="en-US" sz="2400" dirty="0" smtClean="0"/>
              <a:t>The </a:t>
            </a:r>
            <a:r>
              <a:rPr lang="en-US" sz="2400" b="1" dirty="0" smtClean="0"/>
              <a:t>second derivative </a:t>
            </a:r>
            <a:r>
              <a:rPr lang="en-US" sz="2400" dirty="0" smtClean="0"/>
              <a:t>measures its change in speed (</a:t>
            </a:r>
            <a:r>
              <a:rPr lang="en-US" sz="2400" b="1" dirty="0" smtClean="0"/>
              <a:t>acceleration)</a:t>
            </a:r>
            <a:r>
              <a:rPr lang="en-US" sz="2400" dirty="0" smtClean="0"/>
              <a:t>. A simple linear function has no acceleration, just growth. A square (x^2) accelerates linearly. A logarithm is decelerating.</a:t>
            </a:r>
          </a:p>
          <a:p>
            <a:pPr lvl="1"/>
            <a:r>
              <a:rPr lang="en-US" sz="2400" dirty="0" smtClean="0"/>
              <a:t>The </a:t>
            </a:r>
            <a:r>
              <a:rPr lang="en-US" sz="2400" b="1" dirty="0" smtClean="0"/>
              <a:t>third derivative </a:t>
            </a:r>
            <a:r>
              <a:rPr lang="en-US" sz="2400" dirty="0" smtClean="0"/>
              <a:t>measures rate of change of acceleration (</a:t>
            </a:r>
            <a:r>
              <a:rPr lang="en-US" sz="2400" b="1" dirty="0" smtClean="0"/>
              <a:t>jerk</a:t>
            </a:r>
            <a:r>
              <a:rPr lang="en-US" sz="2400" dirty="0" smtClean="0"/>
              <a:t>). </a:t>
            </a:r>
          </a:p>
          <a:p>
            <a:pPr lvl="2"/>
            <a:r>
              <a:rPr lang="en-US" sz="2400" dirty="0" smtClean="0"/>
              <a:t>It's interesting to consider jerk as a way of looking at impact of analyst recommendations, earnings announcements and other events that happen relatively few times per year.</a:t>
            </a:r>
          </a:p>
          <a:p>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Distributions of Timing Variables?</a:t>
            </a:r>
            <a:endParaRPr lang="en-US" dirty="0"/>
          </a:p>
        </p:txBody>
      </p:sp>
      <p:sp>
        <p:nvSpPr>
          <p:cNvPr id="3" name="Content Placeholder 2"/>
          <p:cNvSpPr>
            <a:spLocks noGrp="1"/>
          </p:cNvSpPr>
          <p:nvPr>
            <p:ph idx="1"/>
          </p:nvPr>
        </p:nvSpPr>
        <p:spPr/>
        <p:txBody>
          <a:bodyPr/>
          <a:lstStyle/>
          <a:p>
            <a:r>
              <a:rPr lang="en-US" sz="2400" dirty="0" smtClean="0"/>
              <a:t>Now, think about the timing variables:</a:t>
            </a:r>
          </a:p>
          <a:p>
            <a:pPr lvl="1"/>
            <a:r>
              <a:rPr lang="en-US" sz="2400" dirty="0" smtClean="0"/>
              <a:t>If we measure change only with respect to time, rates of change seem like a relatively simple measure (except for </a:t>
            </a:r>
            <a:r>
              <a:rPr lang="en-US" sz="2400" dirty="0" err="1" smtClean="0"/>
              <a:t>nonstationarity</a:t>
            </a:r>
            <a:r>
              <a:rPr lang="en-US" sz="2400" dirty="0" smtClean="0"/>
              <a:t>).</a:t>
            </a:r>
          </a:p>
          <a:p>
            <a:pPr lvl="1"/>
            <a:r>
              <a:rPr lang="en-US" sz="2400" dirty="0" smtClean="0"/>
              <a:t>It is common to derive the probability distribution of a function of a random variable, for example the distribution of the mean, the skew (symmetry), and the kurtosis (relative thickness of the tails) of the distribution</a:t>
            </a:r>
          </a:p>
          <a:p>
            <a:pPr lvl="1"/>
            <a:r>
              <a:rPr lang="en-US" sz="2400" dirty="0" smtClean="0"/>
              <a:t>I'm not sure it's easy to derive the probability distribution for a random variable that derives its value from another random variable by being its derivative.</a:t>
            </a:r>
          </a:p>
          <a:p>
            <a:pPr lvl="1"/>
            <a:r>
              <a:rPr lang="en-US" sz="2400" dirty="0" smtClean="0"/>
              <a:t>Additionally, we often measure change of a </a:t>
            </a:r>
            <a:r>
              <a:rPr lang="en-US" sz="2400" b="1" dirty="0" smtClean="0"/>
              <a:t>ratio</a:t>
            </a:r>
            <a:r>
              <a:rPr lang="en-US" sz="2400" dirty="0" smtClean="0"/>
              <a:t> (e.g. price to earnings) (price to book value), (growth to R&amp;D expense)</a:t>
            </a:r>
          </a:p>
          <a:p>
            <a:pPr lvl="1"/>
            <a:endParaRPr lang="en-US" sz="2400" dirty="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Stationary Distributions</a:t>
            </a:r>
            <a:endParaRPr lang="en-US" dirty="0"/>
          </a:p>
        </p:txBody>
      </p:sp>
      <p:sp>
        <p:nvSpPr>
          <p:cNvPr id="3" name="Content Placeholder 2"/>
          <p:cNvSpPr>
            <a:spLocks noGrp="1"/>
          </p:cNvSpPr>
          <p:nvPr>
            <p:ph idx="1"/>
          </p:nvPr>
        </p:nvSpPr>
        <p:spPr/>
        <p:txBody>
          <a:bodyPr/>
          <a:lstStyle/>
          <a:p>
            <a:r>
              <a:rPr lang="en-US" dirty="0" smtClean="0"/>
              <a:t>A random variable has a stationary distribution if its statistical properties (distributional shape and parameters) do not change over time.</a:t>
            </a:r>
          </a:p>
          <a:p>
            <a:pPr lvl="1"/>
            <a:r>
              <a:rPr lang="en-US" dirty="0" smtClean="0"/>
              <a:t>Our variables are probably </a:t>
            </a:r>
            <a:r>
              <a:rPr lang="en-US" dirty="0" err="1" smtClean="0"/>
              <a:t>nonstationary</a:t>
            </a:r>
            <a:r>
              <a:rPr lang="en-US" dirty="0" smtClean="0"/>
              <a:t> (e.g. population-mean price probably changes over time)</a:t>
            </a:r>
          </a:p>
          <a:p>
            <a:pPr lvl="1"/>
            <a:r>
              <a:rPr lang="en-US" dirty="0" smtClean="0"/>
              <a:t>Our variables might have mixture distributions (multiple distributions in play at the same time)</a:t>
            </a:r>
          </a:p>
          <a:p>
            <a:pPr lvl="1"/>
            <a:r>
              <a:rPr lang="en-US" dirty="0" smtClean="0"/>
              <a:t>Our variables also often have high jerk values (3</a:t>
            </a:r>
            <a:r>
              <a:rPr lang="en-US" baseline="30000" dirty="0" smtClean="0"/>
              <a:t>rd</a:t>
            </a:r>
            <a:r>
              <a:rPr lang="en-US" dirty="0" smtClean="0"/>
              <a:t> derivative, rate of change of acceleration) at predictable times (earnings announcements, dividend announcements, ratings announcements by key analysts)</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illustrate this with an example</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Royal Bank of Scotland Preferred Series T</a:t>
            </a:r>
            <a:endParaRPr lang="en-US" dirty="0"/>
          </a:p>
        </p:txBody>
      </p:sp>
      <p:sp>
        <p:nvSpPr>
          <p:cNvPr id="3" name="Content Placeholder 2"/>
          <p:cNvSpPr>
            <a:spLocks noGrp="1"/>
          </p:cNvSpPr>
          <p:nvPr>
            <p:ph idx="1"/>
          </p:nvPr>
        </p:nvSpPr>
        <p:spPr>
          <a:xfrm>
            <a:off x="412751" y="876301"/>
            <a:ext cx="9145852" cy="5356225"/>
          </a:xfrm>
        </p:spPr>
        <p:txBody>
          <a:bodyPr/>
          <a:lstStyle/>
          <a:p>
            <a:r>
              <a:rPr lang="en-US" sz="2100" dirty="0" smtClean="0"/>
              <a:t>Preferred Stocks:</a:t>
            </a:r>
          </a:p>
          <a:p>
            <a:pPr lvl="1"/>
            <a:r>
              <a:rPr lang="en-US" sz="2100" dirty="0" smtClean="0"/>
              <a:t>Owned by shareholders (like common stock), but usually nonvoting</a:t>
            </a:r>
          </a:p>
          <a:p>
            <a:pPr lvl="1"/>
            <a:r>
              <a:rPr lang="en-US" sz="2100" dirty="0" smtClean="0"/>
              <a:t>Stock pays dividends at a (typically) fixed rate, comparable to paying interest on a debt</a:t>
            </a:r>
          </a:p>
          <a:p>
            <a:pPr lvl="1"/>
            <a:r>
              <a:rPr lang="en-US" sz="2100" dirty="0" smtClean="0"/>
              <a:t>This is like debt except that the company doesn't have to pay it back</a:t>
            </a:r>
          </a:p>
          <a:p>
            <a:pPr lvl="1"/>
            <a:r>
              <a:rPr lang="en-US" sz="2100" dirty="0" smtClean="0"/>
              <a:t>Dividends can be mandatory or discretionary</a:t>
            </a:r>
          </a:p>
          <a:p>
            <a:pPr lvl="1"/>
            <a:r>
              <a:rPr lang="en-US" sz="2100" dirty="0" smtClean="0"/>
              <a:t>RBS-Preferred Series T (RBS+T or RBSPRT)</a:t>
            </a:r>
          </a:p>
          <a:p>
            <a:pPr lvl="2"/>
            <a:r>
              <a:rPr lang="en-US" sz="2100" dirty="0" smtClean="0"/>
              <a:t>discretionary, $1.812 per year ($0.453 per quarter)</a:t>
            </a:r>
          </a:p>
          <a:p>
            <a:pPr lvl="2"/>
            <a:r>
              <a:rPr lang="en-US" sz="2100" dirty="0" smtClean="0"/>
              <a:t>sold for $25 </a:t>
            </a:r>
          </a:p>
          <a:p>
            <a:pPr lvl="2"/>
            <a:r>
              <a:rPr lang="en-US" sz="2100" dirty="0" smtClean="0"/>
              <a:t>at $25, $1.812 is 7.25% interest</a:t>
            </a:r>
          </a:p>
          <a:p>
            <a:pPr lvl="2"/>
            <a:r>
              <a:rPr lang="en-US" sz="2100" dirty="0" smtClean="0"/>
              <a:t>at $11.99, 1.812 is 15.11% </a:t>
            </a:r>
          </a:p>
          <a:p>
            <a:pPr lvl="3"/>
            <a:r>
              <a:rPr lang="en-US" sz="2100" dirty="0" smtClean="0"/>
              <a:t>(a HUGE dividend if you think RBS is a survivor)</a:t>
            </a:r>
            <a:endParaRPr lang="en-US" sz="21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80175" y="152401"/>
            <a:ext cx="3302000" cy="6186309"/>
          </a:xfrm>
          <a:prstGeom prst="rect">
            <a:avLst/>
          </a:prstGeom>
          <a:noFill/>
        </p:spPr>
        <p:txBody>
          <a:bodyPr wrap="square" rtlCol="0">
            <a:spAutoFit/>
          </a:bodyPr>
          <a:lstStyle/>
          <a:p>
            <a:pPr marL="174625" indent="-174625">
              <a:buFont typeface="Arial" pitchFamily="34" charset="0"/>
              <a:buChar char="•"/>
            </a:pPr>
            <a:r>
              <a:rPr lang="en-US" dirty="0" smtClean="0"/>
              <a:t>Prices on the top</a:t>
            </a:r>
          </a:p>
          <a:p>
            <a:pPr marL="174625" indent="-174625">
              <a:buFont typeface="Arial" pitchFamily="34" charset="0"/>
              <a:buChar char="•"/>
            </a:pPr>
            <a:r>
              <a:rPr lang="en-US" dirty="0" smtClean="0"/>
              <a:t>Volume on the bottom</a:t>
            </a:r>
          </a:p>
          <a:p>
            <a:pPr marL="174625" indent="-174625">
              <a:buFont typeface="Arial" pitchFamily="34" charset="0"/>
              <a:buChar char="•"/>
            </a:pPr>
            <a:r>
              <a:rPr lang="en-US" dirty="0" smtClean="0"/>
              <a:t>Shows:</a:t>
            </a:r>
          </a:p>
          <a:p>
            <a:pPr marL="631825" lvl="1" indent="-174625">
              <a:buFont typeface="Arial" pitchFamily="34" charset="0"/>
              <a:buChar char="•"/>
            </a:pPr>
            <a:r>
              <a:rPr lang="en-US" dirty="0" smtClean="0"/>
              <a:t>High price for the day</a:t>
            </a:r>
          </a:p>
          <a:p>
            <a:pPr marL="631825" lvl="1" indent="-174625">
              <a:buFont typeface="Arial" pitchFamily="34" charset="0"/>
              <a:buChar char="•"/>
            </a:pPr>
            <a:r>
              <a:rPr lang="en-US" dirty="0" smtClean="0"/>
              <a:t>Starting price</a:t>
            </a:r>
          </a:p>
          <a:p>
            <a:pPr marL="631825" lvl="1" indent="-174625">
              <a:buFont typeface="Arial" pitchFamily="34" charset="0"/>
              <a:buChar char="•"/>
            </a:pPr>
            <a:r>
              <a:rPr lang="en-US" dirty="0" smtClean="0"/>
              <a:t>Ending price </a:t>
            </a:r>
          </a:p>
          <a:p>
            <a:pPr marL="631825" lvl="1" indent="-174625">
              <a:buFont typeface="Arial" pitchFamily="34" charset="0"/>
              <a:buChar char="•"/>
            </a:pPr>
            <a:r>
              <a:rPr lang="en-US" dirty="0" smtClean="0"/>
              <a:t>Low price for the day</a:t>
            </a:r>
          </a:p>
          <a:p>
            <a:pPr marL="631825" lvl="1" indent="-174625">
              <a:buFont typeface="Arial" pitchFamily="34" charset="0"/>
              <a:buChar char="•"/>
            </a:pPr>
            <a:r>
              <a:rPr lang="en-US" dirty="0" smtClean="0"/>
              <a:t>Bar is red if Start &lt; End</a:t>
            </a:r>
          </a:p>
          <a:p>
            <a:pPr marL="174625" indent="-174625">
              <a:buFont typeface="Arial" pitchFamily="34" charset="0"/>
              <a:buChar char="•"/>
            </a:pPr>
            <a:endParaRPr lang="en-US" dirty="0" smtClean="0"/>
          </a:p>
          <a:p>
            <a:pPr marL="174625" indent="-174625">
              <a:buFont typeface="Arial" pitchFamily="34" charset="0"/>
              <a:buChar char="•"/>
            </a:pPr>
            <a:r>
              <a:rPr lang="en-US" dirty="0" smtClean="0"/>
              <a:t>This chart shows:</a:t>
            </a:r>
          </a:p>
          <a:p>
            <a:pPr marL="174625" indent="-174625">
              <a:tabLst>
                <a:tab pos="517525" algn="l"/>
              </a:tabLst>
            </a:pPr>
            <a:r>
              <a:rPr lang="en-US" dirty="0" smtClean="0"/>
              <a:t>		Royal Bank of Scotland 	Preferred stock, Series T</a:t>
            </a:r>
          </a:p>
          <a:p>
            <a:pPr marL="174625" indent="-174625">
              <a:buFont typeface="Arial" pitchFamily="34" charset="0"/>
              <a:buChar char="•"/>
            </a:pPr>
            <a:r>
              <a:rPr lang="en-US" dirty="0" smtClean="0"/>
              <a:t>On August 20, 2009, </a:t>
            </a:r>
          </a:p>
          <a:p>
            <a:pPr marL="631825" lvl="1" indent="-174625">
              <a:buFont typeface="Arial" pitchFamily="34" charset="0"/>
              <a:buChar char="•"/>
            </a:pPr>
            <a:r>
              <a:rPr lang="en-US" dirty="0" smtClean="0"/>
              <a:t>Opened at $15.01</a:t>
            </a:r>
          </a:p>
          <a:p>
            <a:pPr marL="631825" lvl="1" indent="-174625">
              <a:buFont typeface="Arial" pitchFamily="34" charset="0"/>
              <a:buChar char="•"/>
            </a:pPr>
            <a:r>
              <a:rPr lang="en-US" dirty="0" smtClean="0"/>
              <a:t>High at $15.29</a:t>
            </a:r>
          </a:p>
          <a:p>
            <a:pPr marL="631825" lvl="1" indent="-174625">
              <a:buFont typeface="Arial" pitchFamily="34" charset="0"/>
              <a:buChar char="•"/>
            </a:pPr>
            <a:r>
              <a:rPr lang="en-US" dirty="0" smtClean="0"/>
              <a:t>Low at $11.27</a:t>
            </a:r>
          </a:p>
          <a:p>
            <a:pPr marL="631825" lvl="1" indent="-174625">
              <a:buFont typeface="Arial" pitchFamily="34" charset="0"/>
              <a:buChar char="•"/>
            </a:pPr>
            <a:r>
              <a:rPr lang="en-US" dirty="0" smtClean="0"/>
              <a:t>Closed at $11.99</a:t>
            </a:r>
          </a:p>
          <a:p>
            <a:pPr marL="174625" indent="-174625">
              <a:buFont typeface="Arial" pitchFamily="34" charset="0"/>
              <a:buChar char="•"/>
            </a:pPr>
            <a:r>
              <a:rPr lang="en-US" dirty="0" smtClean="0"/>
              <a:t>On September 25</a:t>
            </a:r>
          </a:p>
          <a:p>
            <a:pPr marL="631825" lvl="1" indent="-174625">
              <a:buFont typeface="Arial" pitchFamily="34" charset="0"/>
              <a:buChar char="•"/>
            </a:pPr>
            <a:r>
              <a:rPr lang="en-US" dirty="0" smtClean="0"/>
              <a:t>Closed at $14.02</a:t>
            </a:r>
          </a:p>
          <a:p>
            <a:pPr marL="174625" indent="-174625">
              <a:buFont typeface="Arial" pitchFamily="34" charset="0"/>
              <a:buChar char="•"/>
            </a:pPr>
            <a:r>
              <a:rPr lang="en-US" dirty="0" smtClean="0"/>
              <a:t>Wouldn’t it be nice to</a:t>
            </a:r>
          </a:p>
          <a:p>
            <a:pPr marL="631825" lvl="1" indent="-174625">
              <a:buFont typeface="Arial" pitchFamily="34" charset="0"/>
              <a:buChar char="•"/>
            </a:pPr>
            <a:r>
              <a:rPr lang="en-US" dirty="0" smtClean="0"/>
              <a:t>Buy at $11.99 </a:t>
            </a:r>
          </a:p>
          <a:p>
            <a:pPr marL="631825" lvl="1" indent="-174625">
              <a:buFont typeface="Arial" pitchFamily="34" charset="0"/>
              <a:buChar char="•"/>
            </a:pPr>
            <a:r>
              <a:rPr lang="en-US" dirty="0" smtClean="0"/>
              <a:t>and sell at $14.02?</a:t>
            </a:r>
          </a:p>
        </p:txBody>
      </p:sp>
      <p:sp>
        <p:nvSpPr>
          <p:cNvPr id="2" name="Title 1"/>
          <p:cNvSpPr>
            <a:spLocks noGrp="1"/>
          </p:cNvSpPr>
          <p:nvPr>
            <p:ph type="title"/>
          </p:nvPr>
        </p:nvSpPr>
        <p:spPr>
          <a:xfrm>
            <a:off x="288926" y="114300"/>
            <a:ext cx="6188074" cy="609600"/>
          </a:xfrm>
        </p:spPr>
        <p:txBody>
          <a:bodyPr/>
          <a:lstStyle/>
          <a:p>
            <a:pPr algn="l"/>
            <a:r>
              <a:rPr lang="en-US" dirty="0" smtClean="0"/>
              <a:t>A candlestick chart for RBS/T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5101" y="685801"/>
            <a:ext cx="6207774" cy="5674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RBS-T mean seems to vary over time (</a:t>
            </a:r>
            <a:r>
              <a:rPr lang="en-US" sz="2800" dirty="0" err="1" smtClean="0"/>
              <a:t>Nonstationary</a:t>
            </a:r>
            <a:r>
              <a:rPr lang="en-US" sz="2800" dirty="0" smtClean="0"/>
              <a:t>)</a:t>
            </a:r>
            <a:endParaRPr lang="en-US" sz="2800" dirty="0"/>
          </a:p>
        </p:txBody>
      </p:sp>
      <p:pic>
        <p:nvPicPr>
          <p:cNvPr id="4" name="Content Placeholder 3" descr="PPT5AF.jpg"/>
          <p:cNvPicPr>
            <a:picLocks noGrp="1" noChangeAspect="1"/>
          </p:cNvPicPr>
          <p:nvPr>
            <p:ph idx="1"/>
          </p:nvPr>
        </p:nvPicPr>
        <p:blipFill>
          <a:blip r:embed="rId2" cstate="print"/>
          <a:stretch>
            <a:fillRect/>
          </a:stretch>
        </p:blipFill>
        <p:spPr>
          <a:xfrm>
            <a:off x="0" y="995478"/>
            <a:ext cx="9906000" cy="5398019"/>
          </a:xfrm>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152400"/>
            <a:ext cx="9493250" cy="762000"/>
          </a:xfrm>
        </p:spPr>
        <p:txBody>
          <a:bodyPr/>
          <a:lstStyle/>
          <a:p>
            <a:r>
              <a:rPr lang="en-US" sz="2800" dirty="0" smtClean="0"/>
              <a:t>and has big changes that look nonrandom (high jerk)</a:t>
            </a:r>
            <a:endParaRPr lang="en-US" sz="2800" dirty="0"/>
          </a:p>
        </p:txBody>
      </p:sp>
      <p:pic>
        <p:nvPicPr>
          <p:cNvPr id="5" name="Picture 4" descr="PPT594.jpg"/>
          <p:cNvPicPr>
            <a:picLocks noChangeAspect="1"/>
          </p:cNvPicPr>
          <p:nvPr/>
        </p:nvPicPr>
        <p:blipFill>
          <a:blip r:embed="rId2" cstate="print"/>
          <a:stretch>
            <a:fillRect/>
          </a:stretch>
        </p:blipFill>
        <p:spPr>
          <a:xfrm>
            <a:off x="0" y="952501"/>
            <a:ext cx="9906000" cy="5398019"/>
          </a:xfrm>
          <a:prstGeom prst="rect">
            <a:avLst/>
          </a:prstGeom>
        </p:spPr>
      </p:pic>
      <p:sp>
        <p:nvSpPr>
          <p:cNvPr id="12" name="Right Arrow 11"/>
          <p:cNvSpPr/>
          <p:nvPr/>
        </p:nvSpPr>
        <p:spPr bwMode="auto">
          <a:xfrm rot="9077758">
            <a:off x="4714825" y="2087726"/>
            <a:ext cx="1059942" cy="548640"/>
          </a:xfrm>
          <a:prstGeom prst="rightArrow">
            <a:avLst/>
          </a:prstGeom>
          <a:solidFill>
            <a:srgbClr val="FFFF00"/>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1" y="152400"/>
            <a:ext cx="9097698" cy="609600"/>
          </a:xfrm>
        </p:spPr>
        <p:txBody>
          <a:bodyPr/>
          <a:lstStyle/>
          <a:p>
            <a:r>
              <a:rPr lang="en-US" dirty="0" smtClean="0"/>
              <a:t>The big drop on 8/20/09</a:t>
            </a:r>
            <a:endParaRPr lang="en-US" dirty="0"/>
          </a:p>
        </p:txBody>
      </p:sp>
      <p:sp>
        <p:nvSpPr>
          <p:cNvPr id="3" name="Content Placeholder 2"/>
          <p:cNvSpPr>
            <a:spLocks noGrp="1"/>
          </p:cNvSpPr>
          <p:nvPr>
            <p:ph idx="1"/>
          </p:nvPr>
        </p:nvSpPr>
        <p:spPr>
          <a:xfrm>
            <a:off x="330200" y="762000"/>
            <a:ext cx="9369425" cy="5562600"/>
          </a:xfrm>
        </p:spPr>
        <p:txBody>
          <a:bodyPr/>
          <a:lstStyle/>
          <a:p>
            <a:r>
              <a:rPr lang="en-US" sz="1500" dirty="0" smtClean="0"/>
              <a:t>Aug 20 - Fitch Ratings has downgraded the ratings of hybrid securities at Lloyds Banking Group plc (LBS), Royal Bank of Scotland Group plc (RBS), ING Group, </a:t>
            </a:r>
            <a:r>
              <a:rPr lang="en-US" sz="1500" dirty="0" err="1" smtClean="0"/>
              <a:t>Dexia</a:t>
            </a:r>
            <a:r>
              <a:rPr lang="en-US" sz="1500" dirty="0" smtClean="0"/>
              <a:t> Group, ABN </a:t>
            </a:r>
            <a:r>
              <a:rPr lang="en-US" sz="1500" dirty="0" err="1" smtClean="0"/>
              <a:t>Amro</a:t>
            </a:r>
            <a:r>
              <a:rPr lang="en-US" sz="1500" dirty="0" smtClean="0"/>
              <a:t>, SNS Bank, Fortis Bank Nederland and BPCE and certain related entities. The downgrade reflects increased risk of deferral of interest payments after the European Commission (the "Commission") clarified its stance on bank hybrid capital, and in particular the application of the concept of "burden-sharing". A full list of ratings actions is available at the end of this commentary.</a:t>
            </a:r>
          </a:p>
          <a:p>
            <a:r>
              <a:rPr lang="en-US" sz="1500" dirty="0" smtClean="0"/>
              <a:t>The Commission's recent statements confirm Fitch's view that government support for banks may not extend to holders of subordinated bank capital (see 4 February 2009 comment "Fitch Sees Elevated Risk of Bank Hybrid Coupon Deferral in 2009" on www.fitchratings.com). Fitch has already taken significant rating actions on the hybrid capital instruments of ailing banks within the EU and elsewhere. Nevertheless, in the light of the latest Commission statements, Fitch is applying additional guidelines in its ratings of hybrid capital instruments issued by EU financial institutions. These are outlined in a report published today, entitled "Burden Sharing and Bank Hybrid Capital within the EU." A second report; "UK Banks and State Aid: "A Burden Shared", which is also published today, discusses the implications for bondholders of UK banks that have received state aid.</a:t>
            </a:r>
          </a:p>
          <a:p>
            <a:r>
              <a:rPr lang="en-US" sz="1500" dirty="0" smtClean="0"/>
              <a:t>In particular, Fitch would highlight that a bank that has received state aid and is subject to a name-specific restructuring process will likely have a hybrid capital rating in the 'BB' range or below, with most ratings on Rating Watch Negative (RWN), indicating the possibility of further downgrades. Banks which Fitch believes are subject to significant state aid beyond broad-based confidence building measures will likely have a hybrid capital rating in the 'B' range or below, and be on RWN. Fitch will apply these guidelines to banks where a formal state aid process has not yet been established, but where Fitch believes such a process is likely to arise. ...</a:t>
            </a:r>
          </a:p>
          <a:p>
            <a:r>
              <a:rPr lang="en-US" sz="1500" dirty="0" smtClean="0"/>
              <a:t>The securities affected are as follows: The Royal Bank of Scotland Group plc -- Preferred stock downgraded to 'B' from 'BB-' and remains on RWN (and a bunch of other banks)</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152400"/>
            <a:ext cx="9493250" cy="762000"/>
          </a:xfrm>
        </p:spPr>
        <p:txBody>
          <a:bodyPr/>
          <a:lstStyle/>
          <a:p>
            <a:r>
              <a:rPr lang="en-US" dirty="0" smtClean="0"/>
              <a:t>Information inequity </a:t>
            </a:r>
            <a:br>
              <a:rPr lang="en-US" dirty="0" smtClean="0"/>
            </a:br>
            <a:r>
              <a:rPr lang="en-US" dirty="0" smtClean="0"/>
              <a:t>causes mixture distributions</a:t>
            </a:r>
            <a:endParaRPr lang="en-US" dirty="0"/>
          </a:p>
        </p:txBody>
      </p:sp>
      <p:pic>
        <p:nvPicPr>
          <p:cNvPr id="5" name="Picture 4" descr="PPT594.jpg"/>
          <p:cNvPicPr>
            <a:picLocks noChangeAspect="1"/>
          </p:cNvPicPr>
          <p:nvPr/>
        </p:nvPicPr>
        <p:blipFill>
          <a:blip r:embed="rId2" cstate="print"/>
          <a:stretch>
            <a:fillRect/>
          </a:stretch>
        </p:blipFill>
        <p:spPr>
          <a:xfrm>
            <a:off x="0" y="952501"/>
            <a:ext cx="9906000" cy="5398019"/>
          </a:xfrm>
          <a:prstGeom prst="rect">
            <a:avLst/>
          </a:prstGeom>
        </p:spPr>
      </p:pic>
      <p:sp>
        <p:nvSpPr>
          <p:cNvPr id="10" name="Right Arrow 9"/>
          <p:cNvSpPr/>
          <p:nvPr/>
        </p:nvSpPr>
        <p:spPr bwMode="auto">
          <a:xfrm rot="7707337">
            <a:off x="6834339" y="3511697"/>
            <a:ext cx="1059942" cy="548640"/>
          </a:xfrm>
          <a:prstGeom prst="rightArrow">
            <a:avLst/>
          </a:prstGeom>
          <a:solidFill>
            <a:srgbClr val="FFFF00"/>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smtClean="0"/>
              <a:t>Testing is always done within a context</a:t>
            </a:r>
            <a:endParaRPr lang="en-US"/>
          </a:p>
        </p:txBody>
      </p:sp>
      <p:sp>
        <p:nvSpPr>
          <p:cNvPr id="444419" name="Rectangle 3"/>
          <p:cNvSpPr>
            <a:spLocks noGrp="1" noChangeArrowheads="1"/>
          </p:cNvSpPr>
          <p:nvPr>
            <p:ph type="body" idx="1"/>
          </p:nvPr>
        </p:nvSpPr>
        <p:spPr>
          <a:xfrm>
            <a:off x="412752" y="914401"/>
            <a:ext cx="6562724" cy="5318125"/>
          </a:xfrm>
        </p:spPr>
        <p:txBody>
          <a:bodyPr/>
          <a:lstStyle/>
          <a:p>
            <a:pPr lvl="1"/>
            <a:r>
              <a:rPr lang="en-US" sz="2000" dirty="0" smtClean="0"/>
              <a:t>We test in the face of harsh constraints</a:t>
            </a:r>
          </a:p>
          <a:p>
            <a:pPr lvl="2"/>
            <a:r>
              <a:rPr lang="en-US" sz="2000" dirty="0" smtClean="0"/>
              <a:t>Complete testing is impossible</a:t>
            </a:r>
          </a:p>
          <a:p>
            <a:pPr lvl="2"/>
            <a:r>
              <a:rPr lang="en-US" sz="2000" dirty="0" smtClean="0"/>
              <a:t>Project schedules and budget are finite</a:t>
            </a:r>
          </a:p>
          <a:p>
            <a:pPr lvl="2"/>
            <a:r>
              <a:rPr lang="en-US" sz="2000" dirty="0" smtClean="0"/>
              <a:t>Skills of the testing group are limited</a:t>
            </a:r>
          </a:p>
          <a:p>
            <a:pPr lvl="1"/>
            <a:r>
              <a:rPr lang="en-US" sz="2000" dirty="0" smtClean="0"/>
              <a:t>Testing might be done before, during or after a release.</a:t>
            </a:r>
          </a:p>
          <a:p>
            <a:pPr lvl="1"/>
            <a:r>
              <a:rPr lang="en-US" sz="2000" dirty="0" smtClean="0"/>
              <a:t>Improvement of product or process might or might not be an objective of testing.</a:t>
            </a:r>
          </a:p>
          <a:p>
            <a:pPr lvl="1"/>
            <a:r>
              <a:rPr lang="en-US" sz="2000" dirty="0" smtClean="0"/>
              <a:t>We test on behalf of stakeholders</a:t>
            </a:r>
          </a:p>
          <a:p>
            <a:pPr lvl="2"/>
            <a:r>
              <a:rPr lang="en-US" sz="2000" dirty="0" smtClean="0"/>
              <a:t>Project manager, marketing manager, customer, programmer, competitor, attorney</a:t>
            </a:r>
          </a:p>
          <a:p>
            <a:pPr lvl="2"/>
            <a:r>
              <a:rPr lang="en-US" sz="2000" dirty="0" smtClean="0"/>
              <a:t>Which stakeholder(s) </a:t>
            </a:r>
            <a:r>
              <a:rPr lang="en-US" sz="2000" b="1" dirty="0" smtClean="0"/>
              <a:t>this time</a:t>
            </a:r>
            <a:r>
              <a:rPr lang="en-US" sz="2000" dirty="0" smtClean="0"/>
              <a:t>? </a:t>
            </a:r>
          </a:p>
          <a:p>
            <a:pPr lvl="3"/>
            <a:r>
              <a:rPr lang="en-US" sz="2000" dirty="0" smtClean="0"/>
              <a:t>What information are they interested in?</a:t>
            </a:r>
          </a:p>
          <a:p>
            <a:pPr lvl="3"/>
            <a:r>
              <a:rPr lang="en-US" sz="2000" dirty="0" smtClean="0"/>
              <a:t>What risks do they want to mitigate?</a:t>
            </a:r>
            <a:endParaRPr lang="en-US" sz="2000" dirty="0"/>
          </a:p>
        </p:txBody>
      </p:sp>
      <p:sp>
        <p:nvSpPr>
          <p:cNvPr id="444420" name="AutoShape 4"/>
          <p:cNvSpPr>
            <a:spLocks noChangeArrowheads="1"/>
          </p:cNvSpPr>
          <p:nvPr/>
        </p:nvSpPr>
        <p:spPr bwMode="auto">
          <a:xfrm>
            <a:off x="7016750" y="952500"/>
            <a:ext cx="2889250" cy="5295900"/>
          </a:xfrm>
          <a:prstGeom prst="cube">
            <a:avLst>
              <a:gd name="adj" fmla="val 6722"/>
            </a:avLst>
          </a:prstGeom>
          <a:solidFill>
            <a:schemeClr val="bg1"/>
          </a:solidFill>
          <a:ln w="25400">
            <a:solidFill>
              <a:schemeClr val="tx1"/>
            </a:solidFill>
            <a:miter lim="800000"/>
            <a:headEnd/>
            <a:tailEnd/>
          </a:ln>
          <a:effectLst/>
        </p:spPr>
        <p:txBody>
          <a:bodyPr lIns="274320" rIns="274320" anchor="ctr"/>
          <a:lstStyle/>
          <a:p>
            <a:r>
              <a:rPr lang="en-US" sz="2400" b="0" dirty="0"/>
              <a:t>As service providers, </a:t>
            </a:r>
            <a:r>
              <a:rPr lang="en-US" sz="2400" b="0" dirty="0" smtClean="0"/>
              <a:t> it </a:t>
            </a:r>
            <a:r>
              <a:rPr lang="en-US" sz="2400" b="0" dirty="0"/>
              <a:t>is our task to learn (or figure out) what services our clients want or need </a:t>
            </a:r>
            <a:r>
              <a:rPr lang="en-US" sz="2400" b="0" i="1" dirty="0"/>
              <a:t>this time</a:t>
            </a:r>
            <a:r>
              <a:rPr lang="en-US" sz="2400" b="0" dirty="0"/>
              <a:t>, and </a:t>
            </a:r>
            <a:r>
              <a:rPr lang="en-US" sz="2400" b="0" i="1" dirty="0"/>
              <a:t>under these circumstances.</a:t>
            </a:r>
            <a:endParaRPr lang="en-US" sz="2400" b="0"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Here's the Mixture (RBS 9/4/09)</a:t>
            </a:r>
            <a:endParaRPr lang="en-US" sz="2400" dirty="0"/>
          </a:p>
        </p:txBody>
      </p:sp>
      <p:pic>
        <p:nvPicPr>
          <p:cNvPr id="4" name="Content Placeholder 3" descr="PPT58F.jpg"/>
          <p:cNvPicPr>
            <a:picLocks noGrp="1" noChangeAspect="1"/>
          </p:cNvPicPr>
          <p:nvPr>
            <p:ph idx="1"/>
          </p:nvPr>
        </p:nvPicPr>
        <p:blipFill>
          <a:blip r:embed="rId2" cstate="print"/>
          <a:stretch>
            <a:fillRect/>
          </a:stretch>
        </p:blipFill>
        <p:spPr>
          <a:xfrm>
            <a:off x="0" y="876301"/>
            <a:ext cx="7800639" cy="4661435"/>
          </a:xfrm>
        </p:spPr>
      </p:pic>
      <p:sp>
        <p:nvSpPr>
          <p:cNvPr id="7" name="Rectangle 6"/>
          <p:cNvSpPr/>
          <p:nvPr/>
        </p:nvSpPr>
        <p:spPr bwMode="auto">
          <a:xfrm>
            <a:off x="7842250" y="513939"/>
            <a:ext cx="2063750" cy="5601533"/>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182880" tIns="182880" rIns="91440" bIns="182880" numCol="1" rtlCol="0" anchor="ctr" anchorCtr="0" compatLnSpc="1">
            <a:prstTxWarp prst="textNoShape">
              <a:avLst/>
            </a:prstTxWarp>
            <a:spAutoFit/>
          </a:bodyPr>
          <a:lstStyle/>
          <a:p>
            <a:pPr marL="0" marR="0" indent="0" defTabSz="914400" rtl="0" eaLnBrk="0" fontAlgn="base" latinLnBrk="0" hangingPunct="0">
              <a:lnSpc>
                <a:spcPts val="2200"/>
              </a:lnSpc>
              <a:spcBef>
                <a:spcPts val="12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rPr>
              <a:t>I got this note from IB at 4 am on 9/4. This news</a:t>
            </a:r>
            <a:r>
              <a:rPr kumimoji="0" lang="en-US" sz="2000" b="0" i="0" u="none" strike="noStrike" cap="none" normalizeH="0" dirty="0" smtClean="0">
                <a:ln>
                  <a:noFill/>
                </a:ln>
                <a:solidFill>
                  <a:schemeClr val="tx1"/>
                </a:solidFill>
                <a:effectLst/>
                <a:latin typeface="Arial Narrow" pitchFamily="34" charset="0"/>
              </a:rPr>
              <a:t> didn't show up on the RBS site or at several brokerage or news sites until end of day or next day (or later).</a:t>
            </a:r>
          </a:p>
          <a:p>
            <a:pPr marL="0" marR="0" indent="0" defTabSz="914400" rtl="0" eaLnBrk="0" fontAlgn="base" latinLnBrk="0" hangingPunct="0">
              <a:lnSpc>
                <a:spcPts val="2200"/>
              </a:lnSpc>
              <a:spcBef>
                <a:spcPts val="1200"/>
              </a:spcBef>
              <a:spcAft>
                <a:spcPct val="0"/>
              </a:spcAft>
              <a:buClrTx/>
              <a:buSzTx/>
              <a:buFontTx/>
              <a:buNone/>
              <a:tabLst/>
            </a:pPr>
            <a:r>
              <a:rPr lang="en-US" sz="2000" baseline="0" dirty="0" smtClean="0">
                <a:latin typeface="Arial Narrow" pitchFamily="34" charset="0"/>
              </a:rPr>
              <a:t>So, some people</a:t>
            </a:r>
            <a:r>
              <a:rPr lang="en-US" sz="2000" dirty="0" smtClean="0">
                <a:latin typeface="Arial Narrow" pitchFamily="34" charset="0"/>
              </a:rPr>
              <a:t> were buying on the news that dividends are coming. Others selling because they thought dividends were not coming.</a:t>
            </a:r>
            <a:endParaRPr kumimoji="0" lang="en-US" sz="20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we model this?</a:t>
            </a:r>
            <a:endParaRPr lang="en-US" dirty="0"/>
          </a:p>
        </p:txBody>
      </p:sp>
      <p:sp>
        <p:nvSpPr>
          <p:cNvPr id="3" name="Content Placeholder 2"/>
          <p:cNvSpPr>
            <a:spLocks noGrp="1"/>
          </p:cNvSpPr>
          <p:nvPr>
            <p:ph idx="1"/>
          </p:nvPr>
        </p:nvSpPr>
        <p:spPr/>
        <p:txBody>
          <a:bodyPr/>
          <a:lstStyle/>
          <a:p>
            <a:pPr lvl="1"/>
            <a:r>
              <a:rPr lang="en-US" sz="2400" dirty="0" smtClean="0"/>
              <a:t>My preference is to look at the fine grain of the data, for interactions among several variables that :</a:t>
            </a:r>
          </a:p>
          <a:p>
            <a:pPr lvl="2"/>
            <a:r>
              <a:rPr lang="en-US" sz="2400" dirty="0" smtClean="0"/>
              <a:t>haven't been studied well enough together (combine "fundamental" and "technical" variables)</a:t>
            </a:r>
          </a:p>
          <a:p>
            <a:pPr lvl="2"/>
            <a:r>
              <a:rPr lang="en-US" sz="2400" dirty="0" smtClean="0"/>
              <a:t>are predictive under a narrower set of circumstances than all stocks (or all stocks in a sector) or at all times</a:t>
            </a:r>
          </a:p>
          <a:p>
            <a:pPr lvl="1"/>
            <a:r>
              <a:rPr lang="en-US" sz="2400" dirty="0" smtClean="0"/>
              <a:t>We have hundreds of potentially available variables to work with.</a:t>
            </a:r>
          </a:p>
          <a:p>
            <a:pPr lvl="1"/>
            <a:r>
              <a:rPr lang="en-US" sz="2400" dirty="0" smtClean="0"/>
              <a:t>Their values are all probabilistic</a:t>
            </a:r>
          </a:p>
          <a:p>
            <a:pPr lvl="1"/>
            <a:r>
              <a:rPr lang="en-US" sz="2400" dirty="0" smtClean="0"/>
              <a:t>Some variables will be better predictors than others.</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we model this?</a:t>
            </a:r>
            <a:endParaRPr lang="en-US" dirty="0"/>
          </a:p>
        </p:txBody>
      </p:sp>
      <p:sp>
        <p:nvSpPr>
          <p:cNvPr id="3" name="Content Placeholder 2"/>
          <p:cNvSpPr>
            <a:spLocks noGrp="1"/>
          </p:cNvSpPr>
          <p:nvPr>
            <p:ph idx="1"/>
          </p:nvPr>
        </p:nvSpPr>
        <p:spPr/>
        <p:txBody>
          <a:bodyPr/>
          <a:lstStyle/>
          <a:p>
            <a:pPr lvl="1"/>
            <a:r>
              <a:rPr lang="en-US" sz="2400" dirty="0" smtClean="0"/>
              <a:t>So, how do we:</a:t>
            </a:r>
          </a:p>
          <a:p>
            <a:pPr lvl="2"/>
            <a:r>
              <a:rPr lang="en-US" sz="2400" dirty="0" smtClean="0"/>
              <a:t>decide which variables might be relevant?</a:t>
            </a:r>
          </a:p>
          <a:p>
            <a:pPr lvl="2"/>
            <a:r>
              <a:rPr lang="en-US" sz="2400" dirty="0" smtClean="0"/>
              <a:t>assess their effectiveness as predictors?</a:t>
            </a:r>
          </a:p>
          <a:p>
            <a:pPr lvl="2"/>
            <a:r>
              <a:rPr lang="en-US" sz="2400" dirty="0" smtClean="0"/>
              <a:t>distinguish between variability, </a:t>
            </a:r>
            <a:r>
              <a:rPr lang="en-US" sz="2400" dirty="0" err="1" smtClean="0"/>
              <a:t>covariation</a:t>
            </a:r>
            <a:r>
              <a:rPr lang="en-US" sz="2400" dirty="0" smtClean="0"/>
              <a:t> with other predictors, and irrelevance?</a:t>
            </a:r>
          </a:p>
          <a:p>
            <a:pPr lvl="1"/>
            <a:r>
              <a:rPr lang="en-US" sz="2400" dirty="0" smtClean="0"/>
              <a:t>We can get historical data for many of these variables from the public web, larger collections from </a:t>
            </a:r>
            <a:r>
              <a:rPr lang="en-US" sz="2400" dirty="0" err="1" smtClean="0"/>
              <a:t>VectorVest</a:t>
            </a:r>
            <a:r>
              <a:rPr lang="en-US" sz="2400" dirty="0" smtClean="0"/>
              <a:t> (very detailed collection of historical data), Fidelity </a:t>
            </a:r>
            <a:r>
              <a:rPr lang="en-US" sz="2400" dirty="0" err="1" smtClean="0"/>
              <a:t>WealthLab</a:t>
            </a:r>
            <a:r>
              <a:rPr lang="en-US" sz="2400" dirty="0" smtClean="0"/>
              <a:t> (an awesome collection) and probably other sites.</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2" y="152400"/>
            <a:ext cx="4994274" cy="1638300"/>
          </a:xfrm>
        </p:spPr>
        <p:txBody>
          <a:bodyPr/>
          <a:lstStyle/>
          <a:p>
            <a:pPr algn="l"/>
            <a:r>
              <a:rPr lang="en-US" sz="2400" dirty="0" smtClean="0"/>
              <a:t>Variables Available in Fidelity </a:t>
            </a:r>
            <a:r>
              <a:rPr lang="en-US" sz="2400" dirty="0" err="1" smtClean="0"/>
              <a:t>WealthLab</a:t>
            </a:r>
            <a:r>
              <a:rPr lang="en-US" sz="2400" dirty="0" smtClean="0"/>
              <a:t>: </a:t>
            </a:r>
            <a:r>
              <a:rPr lang="en-US" sz="2400" u="none" dirty="0" smtClean="0"/>
              <a:t/>
            </a:r>
            <a:br>
              <a:rPr lang="en-US" sz="2400" u="none" dirty="0" smtClean="0"/>
            </a:br>
            <a:r>
              <a:rPr lang="en-US" sz="2400" u="none" dirty="0" smtClean="0"/>
              <a:t>You can find values for almost any point in time</a:t>
            </a:r>
            <a:br>
              <a:rPr lang="en-US" sz="2400" u="none" dirty="0" smtClean="0"/>
            </a:br>
            <a:endParaRPr lang="en-US" sz="2400" dirty="0"/>
          </a:p>
        </p:txBody>
      </p:sp>
      <p:pic>
        <p:nvPicPr>
          <p:cNvPr id="4" name="Content Placeholder 3" descr="PPT4F4.jpg"/>
          <p:cNvPicPr>
            <a:picLocks noGrp="1" noChangeAspect="1"/>
          </p:cNvPicPr>
          <p:nvPr>
            <p:ph idx="1"/>
          </p:nvPr>
        </p:nvPicPr>
        <p:blipFill>
          <a:blip r:embed="rId2" cstate="print"/>
          <a:stretch>
            <a:fillRect/>
          </a:stretch>
        </p:blipFill>
        <p:spPr>
          <a:xfrm>
            <a:off x="1073150" y="1752600"/>
            <a:ext cx="3879850" cy="4550802"/>
          </a:xfrm>
        </p:spPr>
      </p:pic>
      <p:pic>
        <p:nvPicPr>
          <p:cNvPr id="5" name="Picture 4" descr="PPT4F5.jpg"/>
          <p:cNvPicPr>
            <a:picLocks noChangeAspect="1"/>
          </p:cNvPicPr>
          <p:nvPr/>
        </p:nvPicPr>
        <p:blipFill>
          <a:blip r:embed="rId3" cstate="print"/>
          <a:stretch>
            <a:fillRect/>
          </a:stretch>
        </p:blipFill>
        <p:spPr>
          <a:xfrm>
            <a:off x="5365750" y="33644"/>
            <a:ext cx="3632200" cy="6224821"/>
          </a:xfrm>
          <a:prstGeom prst="rect">
            <a:avLst/>
          </a:prstGeo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4F7.jpg"/>
          <p:cNvPicPr>
            <a:picLocks noChangeAspect="1"/>
          </p:cNvPicPr>
          <p:nvPr/>
        </p:nvPicPr>
        <p:blipFill>
          <a:blip r:embed="rId2" cstate="print"/>
          <a:stretch>
            <a:fillRect/>
          </a:stretch>
        </p:blipFill>
        <p:spPr>
          <a:xfrm>
            <a:off x="247650" y="83242"/>
            <a:ext cx="2724150" cy="6054108"/>
          </a:xfrm>
          <a:prstGeom prst="rect">
            <a:avLst/>
          </a:prstGeom>
        </p:spPr>
      </p:pic>
      <p:pic>
        <p:nvPicPr>
          <p:cNvPr id="7" name="Picture 6" descr="PPT4F8.jpg"/>
          <p:cNvPicPr>
            <a:picLocks noChangeAspect="1"/>
          </p:cNvPicPr>
          <p:nvPr/>
        </p:nvPicPr>
        <p:blipFill>
          <a:blip r:embed="rId3" cstate="print"/>
          <a:stretch>
            <a:fillRect/>
          </a:stretch>
        </p:blipFill>
        <p:spPr>
          <a:xfrm>
            <a:off x="2775743" y="173528"/>
            <a:ext cx="2682063" cy="5960573"/>
          </a:xfrm>
          <a:prstGeom prst="rect">
            <a:avLst/>
          </a:prstGeom>
        </p:spPr>
      </p:pic>
      <p:pic>
        <p:nvPicPr>
          <p:cNvPr id="8" name="Picture 7" descr="PPT4F9.jpg"/>
          <p:cNvPicPr>
            <a:picLocks noChangeAspect="1"/>
          </p:cNvPicPr>
          <p:nvPr/>
        </p:nvPicPr>
        <p:blipFill>
          <a:blip r:embed="rId4" cstate="print"/>
          <a:stretch>
            <a:fillRect/>
          </a:stretch>
        </p:blipFill>
        <p:spPr>
          <a:xfrm>
            <a:off x="5324475" y="3086100"/>
            <a:ext cx="2724150" cy="3181982"/>
          </a:xfrm>
          <a:prstGeom prst="rect">
            <a:avLst/>
          </a:prstGeom>
        </p:spPr>
      </p:pic>
      <p:sp>
        <p:nvSpPr>
          <p:cNvPr id="10" name="Title 1"/>
          <p:cNvSpPr txBox="1">
            <a:spLocks/>
          </p:cNvSpPr>
          <p:nvPr/>
        </p:nvSpPr>
        <p:spPr bwMode="auto">
          <a:xfrm>
            <a:off x="5489576" y="304800"/>
            <a:ext cx="4086224" cy="281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sng" strike="noStrike" kern="0" cap="none" spc="0" normalizeH="0" baseline="0" noProof="0" dirty="0" smtClean="0">
                <a:ln>
                  <a:noFill/>
                </a:ln>
                <a:solidFill>
                  <a:schemeClr val="tx1"/>
                </a:solidFill>
                <a:effectLst/>
                <a:uLnTx/>
                <a:uFillTx/>
                <a:latin typeface="Comic Sans MS" pitchFamily="66" charset="0"/>
                <a:ea typeface="+mj-ea"/>
                <a:cs typeface="+mj-cs"/>
              </a:rPr>
              <a:t>Variables </a:t>
            </a:r>
            <a:r>
              <a:rPr kumimoji="0" lang="en-US" sz="2400" b="0" i="0" u="none" strike="noStrike" kern="0" cap="none" spc="0" normalizeH="0" baseline="0" noProof="0" dirty="0" smtClean="0">
                <a:ln>
                  <a:noFill/>
                </a:ln>
                <a:solidFill>
                  <a:schemeClr val="tx1"/>
                </a:solidFill>
                <a:effectLst/>
                <a:uLnTx/>
                <a:uFillTx/>
                <a:latin typeface="Comic Sans MS" pitchFamily="66" charset="0"/>
                <a:ea typeface="+mj-ea"/>
                <a:cs typeface="+mj-cs"/>
              </a:rPr>
              <a:t/>
            </a:r>
            <a:br>
              <a:rPr kumimoji="0" lang="en-US" sz="2400" b="0" i="0" u="none" strike="noStrike" kern="0" cap="none" spc="0" normalizeH="0" baseline="0" noProof="0" dirty="0" smtClean="0">
                <a:ln>
                  <a:noFill/>
                </a:ln>
                <a:solidFill>
                  <a:schemeClr val="tx1"/>
                </a:solidFill>
                <a:effectLst/>
                <a:uLnTx/>
                <a:uFillTx/>
                <a:latin typeface="Comic Sans MS" pitchFamily="66" charset="0"/>
                <a:ea typeface="+mj-ea"/>
                <a:cs typeface="+mj-cs"/>
              </a:rPr>
            </a:br>
            <a:r>
              <a:rPr kumimoji="0" lang="en-US" sz="2400" b="0" i="0" u="none" strike="noStrike" kern="0" cap="none" spc="0" normalizeH="0" baseline="0" noProof="0" dirty="0" smtClean="0">
                <a:ln>
                  <a:noFill/>
                </a:ln>
                <a:solidFill>
                  <a:schemeClr val="tx1"/>
                </a:solidFill>
                <a:effectLst/>
                <a:uLnTx/>
                <a:uFillTx/>
                <a:latin typeface="Comic Sans MS" pitchFamily="66" charset="0"/>
                <a:ea typeface="+mj-ea"/>
                <a:cs typeface="+mj-cs"/>
              </a:rPr>
              <a:t>You </a:t>
            </a:r>
            <a:r>
              <a:rPr kumimoji="0" lang="en-US" sz="2400" b="0" i="0" u="none" strike="noStrike" kern="0" cap="none" spc="0" normalizeH="0" noProof="0" dirty="0" smtClean="0">
                <a:ln>
                  <a:noFill/>
                </a:ln>
                <a:solidFill>
                  <a:schemeClr val="tx1"/>
                </a:solidFill>
                <a:effectLst/>
                <a:uLnTx/>
                <a:uFillTx/>
                <a:latin typeface="Comic Sans MS" pitchFamily="66" charset="0"/>
                <a:ea typeface="+mj-ea"/>
                <a:cs typeface="+mj-cs"/>
              </a:rPr>
              <a:t>can calculate any delta over time or any delta of any ratio of these over time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kern="0" baseline="0" dirty="0" smtClean="0">
              <a:latin typeface="Comic Sans MS" pitchFamily="66"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smtClean="0">
                <a:ln>
                  <a:noFill/>
                </a:ln>
                <a:solidFill>
                  <a:schemeClr val="tx1"/>
                </a:solidFill>
                <a:effectLst/>
                <a:uLnTx/>
                <a:uFillTx/>
                <a:latin typeface="Comic Sans MS" pitchFamily="66" charset="0"/>
                <a:ea typeface="+mj-ea"/>
                <a:cs typeface="+mj-cs"/>
              </a:rPr>
              <a:t>Which should we look at?</a:t>
            </a:r>
            <a:r>
              <a:rPr kumimoji="0" lang="en-US" sz="2400" b="0" i="0" u="none" strike="noStrike" kern="0" cap="none" spc="0" normalizeH="0" baseline="0" noProof="0" dirty="0" smtClean="0">
                <a:ln>
                  <a:noFill/>
                </a:ln>
                <a:solidFill>
                  <a:schemeClr val="tx1"/>
                </a:solidFill>
                <a:effectLst/>
                <a:uLnTx/>
                <a:uFillTx/>
                <a:latin typeface="Comic Sans MS" pitchFamily="66" charset="0"/>
                <a:ea typeface="+mj-ea"/>
                <a:cs typeface="+mj-cs"/>
              </a:rPr>
              <a:t/>
            </a:r>
            <a:br>
              <a:rPr kumimoji="0" lang="en-US" sz="2400" b="0" i="0" u="none" strike="noStrike" kern="0" cap="none" spc="0" normalizeH="0" baseline="0" noProof="0" dirty="0" smtClean="0">
                <a:ln>
                  <a:noFill/>
                </a:ln>
                <a:solidFill>
                  <a:schemeClr val="tx1"/>
                </a:solidFill>
                <a:effectLst/>
                <a:uLnTx/>
                <a:uFillTx/>
                <a:latin typeface="Comic Sans MS" pitchFamily="66" charset="0"/>
                <a:ea typeface="+mj-ea"/>
                <a:cs typeface="+mj-cs"/>
              </a:rPr>
            </a:br>
            <a:endParaRPr kumimoji="0" lang="en-US" sz="2400" b="0" i="0" u="sng" strike="noStrike" kern="0" cap="none" spc="0" normalizeH="0" baseline="0" noProof="0" dirty="0">
              <a:ln>
                <a:noFill/>
              </a:ln>
              <a:solidFill>
                <a:schemeClr val="tx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PPT5D6.jpg"/>
          <p:cNvPicPr>
            <a:picLocks noGrp="1" noChangeAspect="1"/>
          </p:cNvPicPr>
          <p:nvPr>
            <p:ph idx="1"/>
          </p:nvPr>
        </p:nvPicPr>
        <p:blipFill>
          <a:blip r:embed="rId2" cstate="print"/>
          <a:stretch>
            <a:fillRect/>
          </a:stretch>
        </p:blipFill>
        <p:spPr>
          <a:xfrm>
            <a:off x="1403350" y="190500"/>
            <a:ext cx="8502650" cy="6029556"/>
          </a:xfrm>
        </p:spPr>
      </p:pic>
      <p:sp>
        <p:nvSpPr>
          <p:cNvPr id="2" name="Title 1"/>
          <p:cNvSpPr>
            <a:spLocks noGrp="1"/>
          </p:cNvSpPr>
          <p:nvPr>
            <p:ph type="title"/>
          </p:nvPr>
        </p:nvSpPr>
        <p:spPr>
          <a:xfrm>
            <a:off x="1" y="152400"/>
            <a:ext cx="1485900" cy="4305300"/>
          </a:xfrm>
        </p:spPr>
        <p:txBody>
          <a:bodyPr/>
          <a:lstStyle/>
          <a:p>
            <a:r>
              <a:rPr lang="en-US" sz="2400" dirty="0" smtClean="0"/>
              <a:t>Even more Wealth-Lab data</a:t>
            </a:r>
            <a:endParaRPr lang="en-US" sz="2400" dirty="0"/>
          </a:p>
        </p:txBody>
      </p:sp>
      <p:sp>
        <p:nvSpPr>
          <p:cNvPr id="7" name="Right Arrow 6"/>
          <p:cNvSpPr/>
          <p:nvPr/>
        </p:nvSpPr>
        <p:spPr bwMode="auto">
          <a:xfrm rot="9077758">
            <a:off x="4181425" y="3916526"/>
            <a:ext cx="1059942" cy="548640"/>
          </a:xfrm>
          <a:prstGeom prst="rightArrow">
            <a:avLst/>
          </a:prstGeom>
          <a:solidFill>
            <a:srgbClr val="FFFF00"/>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Narrow" pitchFamily="34" charset="0"/>
            </a:endParaRPr>
          </a:p>
        </p:txBody>
      </p:sp>
      <p:sp>
        <p:nvSpPr>
          <p:cNvPr id="8" name="Right Arrow 7"/>
          <p:cNvSpPr/>
          <p:nvPr/>
        </p:nvSpPr>
        <p:spPr bwMode="auto">
          <a:xfrm rot="9077758">
            <a:off x="3190824" y="1173326"/>
            <a:ext cx="1059942" cy="548640"/>
          </a:xfrm>
          <a:prstGeom prst="rightArrow">
            <a:avLst/>
          </a:prstGeom>
          <a:solidFill>
            <a:srgbClr val="FFFF00"/>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Choices</a:t>
            </a:r>
            <a:endParaRPr lang="en-US" dirty="0"/>
          </a:p>
        </p:txBody>
      </p:sp>
      <p:sp>
        <p:nvSpPr>
          <p:cNvPr id="3" name="Content Placeholder 2"/>
          <p:cNvSpPr>
            <a:spLocks noGrp="1"/>
          </p:cNvSpPr>
          <p:nvPr>
            <p:ph idx="1"/>
          </p:nvPr>
        </p:nvSpPr>
        <p:spPr/>
        <p:txBody>
          <a:bodyPr/>
          <a:lstStyle/>
          <a:p>
            <a:pPr lvl="1">
              <a:spcBef>
                <a:spcPts val="800"/>
              </a:spcBef>
            </a:pPr>
            <a:r>
              <a:rPr lang="en-US" dirty="0" smtClean="0"/>
              <a:t>If we select individual stocks, should we select ALL of them or some?</a:t>
            </a:r>
          </a:p>
          <a:p>
            <a:pPr lvl="1">
              <a:spcBef>
                <a:spcPts val="800"/>
              </a:spcBef>
            </a:pPr>
            <a:r>
              <a:rPr lang="en-US" dirty="0" smtClean="0"/>
              <a:t>If we want to check stratification across industries or sectors, should we compare all of them or some?</a:t>
            </a:r>
          </a:p>
          <a:p>
            <a:pPr lvl="1">
              <a:spcBef>
                <a:spcPts val="800"/>
              </a:spcBef>
            </a:pPr>
            <a:r>
              <a:rPr lang="en-US" dirty="0" smtClean="0"/>
              <a:t>If we test across dates, should we select all of them or some?</a:t>
            </a:r>
          </a:p>
          <a:p>
            <a:pPr lvl="1">
              <a:spcBef>
                <a:spcPts val="800"/>
              </a:spcBef>
            </a:pPr>
            <a:r>
              <a:rPr lang="en-US" dirty="0" smtClean="0"/>
              <a:t>If some, should we:</a:t>
            </a:r>
          </a:p>
          <a:p>
            <a:pPr lvl="2">
              <a:spcBef>
                <a:spcPts val="800"/>
              </a:spcBef>
            </a:pPr>
            <a:r>
              <a:rPr lang="en-US" dirty="0" smtClean="0"/>
              <a:t>handpick each case?</a:t>
            </a:r>
          </a:p>
          <a:p>
            <a:pPr lvl="2">
              <a:spcBef>
                <a:spcPts val="800"/>
              </a:spcBef>
            </a:pPr>
            <a:r>
              <a:rPr lang="en-US" dirty="0" smtClean="0"/>
              <a:t>lay out some criteria and sample randomly from them?</a:t>
            </a:r>
            <a:endParaRPr lang="en-US" sz="2000" dirty="0" smtClean="0"/>
          </a:p>
          <a:p>
            <a:pPr lvl="2" algn="ctr">
              <a:spcBef>
                <a:spcPts val="600"/>
              </a:spcBef>
              <a:buNone/>
            </a:pPr>
            <a:r>
              <a:rPr lang="en-US" sz="5400" dirty="0" smtClean="0">
                <a:ln w="19050">
                  <a:solidFill>
                    <a:schemeClr val="tx1"/>
                  </a:solidFill>
                </a:ln>
                <a:solidFill>
                  <a:srgbClr val="E20000"/>
                </a:solidFill>
                <a:effectLst>
                  <a:outerShdw blurRad="50800" dist="38100" dir="5400000" algn="t" rotWithShape="0">
                    <a:prstClr val="black">
                      <a:alpha val="40000"/>
                    </a:prstClr>
                  </a:outerShdw>
                </a:effectLst>
                <a:latin typeface="Chiller" pitchFamily="82" charset="0"/>
              </a:rPr>
              <a:t>Beware of experimenter effects</a:t>
            </a:r>
            <a:endParaRPr lang="en-US" sz="5400" dirty="0">
              <a:ln w="19050">
                <a:solidFill>
                  <a:schemeClr val="tx1"/>
                </a:solidFill>
              </a:ln>
              <a:solidFill>
                <a:srgbClr val="E20000"/>
              </a:solidFill>
              <a:effectLst>
                <a:outerShdw blurRad="50800" dist="38100" dir="5400000" algn="t" rotWithShape="0">
                  <a:prstClr val="black">
                    <a:alpha val="40000"/>
                  </a:prstClr>
                </a:outerShdw>
              </a:effectLst>
              <a:latin typeface="Chiller" pitchFamily="82"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Random Sampling</a:t>
            </a:r>
            <a:endParaRPr lang="en-US" dirty="0"/>
          </a:p>
        </p:txBody>
      </p:sp>
      <p:sp>
        <p:nvSpPr>
          <p:cNvPr id="3" name="Content Placeholder 2"/>
          <p:cNvSpPr>
            <a:spLocks noGrp="1"/>
          </p:cNvSpPr>
          <p:nvPr>
            <p:ph idx="1"/>
          </p:nvPr>
        </p:nvSpPr>
        <p:spPr/>
        <p:txBody>
          <a:bodyPr/>
          <a:lstStyle/>
          <a:p>
            <a:pPr lvl="1"/>
            <a:r>
              <a:rPr lang="en-US" dirty="0" smtClean="0"/>
              <a:t>protects against biased selection of individual ranges of data or individual stocks</a:t>
            </a:r>
          </a:p>
          <a:p>
            <a:pPr lvl="2"/>
            <a:r>
              <a:rPr lang="en-US" dirty="0" smtClean="0"/>
              <a:t>essential when dealing with historical data because you know what happened</a:t>
            </a:r>
          </a:p>
          <a:p>
            <a:pPr lvl="1"/>
            <a:r>
              <a:rPr lang="en-US" dirty="0" smtClean="0"/>
              <a:t>provides a rationale for replication on "essentially the same" data set </a:t>
            </a:r>
          </a:p>
          <a:p>
            <a:pPr lvl="1"/>
            <a:r>
              <a:rPr lang="en-US" dirty="0" smtClean="0"/>
              <a:t>allows computerized decision-making, i.e. rapid and automated selection, and then rapid replication</a:t>
            </a:r>
          </a:p>
          <a:p>
            <a:pPr lvl="2"/>
            <a:r>
              <a:rPr lang="en-US" dirty="0" smtClean="0"/>
              <a:t>you certainly need </a:t>
            </a:r>
            <a:r>
              <a:rPr lang="en-US" b="1" i="1" dirty="0" smtClean="0"/>
              <a:t>that</a:t>
            </a:r>
            <a:r>
              <a:rPr lang="en-US" i="1" dirty="0" smtClean="0"/>
              <a:t> </a:t>
            </a:r>
            <a:r>
              <a:rPr lang="en-US" dirty="0" smtClean="0"/>
              <a:t>if you're going to check the </a:t>
            </a:r>
            <a:r>
              <a:rPr lang="en-US" dirty="0" err="1" smtClean="0"/>
              <a:t>covariation</a:t>
            </a:r>
            <a:r>
              <a:rPr lang="en-US" dirty="0" smtClean="0"/>
              <a:t> between delta(close-open)) and each of </a:t>
            </a:r>
            <a:r>
              <a:rPr lang="en-US" dirty="0" err="1" smtClean="0"/>
              <a:t>umptybuzzilion</a:t>
            </a:r>
            <a:r>
              <a:rPr lang="en-US" dirty="0" smtClean="0"/>
              <a:t> other variables</a:t>
            </a:r>
            <a:r>
              <a:rPr lang="en-US" i="1" dirty="0" smtClean="0"/>
              <a:t> </a:t>
            </a:r>
            <a:endParaRPr lang="en-US" dirty="0" smtClean="0"/>
          </a:p>
          <a:p>
            <a:pPr lvl="2"/>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Probabilistic Overload</a:t>
            </a:r>
            <a:endParaRPr lang="en-US" dirty="0"/>
          </a:p>
        </p:txBody>
      </p:sp>
      <p:sp>
        <p:nvSpPr>
          <p:cNvPr id="3" name="Content Placeholder 2"/>
          <p:cNvSpPr>
            <a:spLocks noGrp="1"/>
          </p:cNvSpPr>
          <p:nvPr>
            <p:ph idx="1"/>
          </p:nvPr>
        </p:nvSpPr>
        <p:spPr/>
        <p:txBody>
          <a:bodyPr/>
          <a:lstStyle/>
          <a:p>
            <a:r>
              <a:rPr lang="en-US" dirty="0" smtClean="0"/>
              <a:t>Suppose we identified 100 variables of interest, and tested each to see whether values of that variable had a statistically significant relationship with the trading opportunity that we're studying (delta (open-close)). </a:t>
            </a:r>
          </a:p>
          <a:p>
            <a:r>
              <a:rPr lang="en-US" dirty="0" smtClean="0"/>
              <a:t>Parametric statistics are maybe not so good here (what are the distributions of the random variables of interest?), but there are plenty of distribution-free tests.</a:t>
            </a:r>
          </a:p>
          <a:p>
            <a:r>
              <a:rPr lang="en-US" dirty="0" smtClean="0"/>
              <a:t>Suppose there really is no delta(open-close) effect.</a:t>
            </a:r>
          </a:p>
          <a:p>
            <a:pPr lvl="1"/>
            <a:r>
              <a:rPr lang="en-US" dirty="0" smtClean="0"/>
              <a:t>How many variables should give us statistically significant  predictive patterns?</a:t>
            </a:r>
          </a:p>
          <a:p>
            <a:pPr lvl="1"/>
            <a:r>
              <a:rPr lang="en-US" dirty="0" smtClean="0"/>
              <a:t>(Answer: 5% at the p &lt;= 0.05 level)</a:t>
            </a:r>
          </a:p>
          <a:p>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Positives</a:t>
            </a:r>
            <a:endParaRPr lang="en-US" dirty="0"/>
          </a:p>
        </p:txBody>
      </p:sp>
      <p:sp>
        <p:nvSpPr>
          <p:cNvPr id="4" name="Content Placeholder 3"/>
          <p:cNvSpPr>
            <a:spLocks noGrp="1"/>
          </p:cNvSpPr>
          <p:nvPr>
            <p:ph sz="half" idx="1"/>
          </p:nvPr>
        </p:nvSpPr>
        <p:spPr>
          <a:xfrm>
            <a:off x="412750" y="914401"/>
            <a:ext cx="4490377" cy="2895600"/>
          </a:xfrm>
        </p:spPr>
        <p:txBody>
          <a:bodyPr/>
          <a:lstStyle/>
          <a:p>
            <a:r>
              <a:rPr lang="en-US" sz="3200" dirty="0" smtClean="0"/>
              <a:t>Type 1 Error: </a:t>
            </a:r>
          </a:p>
          <a:p>
            <a:pPr lvl="1"/>
            <a:r>
              <a:rPr lang="en-US" sz="2800" dirty="0" smtClean="0"/>
              <a:t>It looks like</a:t>
            </a:r>
          </a:p>
          <a:p>
            <a:pPr lvl="2"/>
            <a:r>
              <a:rPr lang="en-US" sz="2400" dirty="0" smtClean="0"/>
              <a:t>a highly predictive variable</a:t>
            </a:r>
          </a:p>
          <a:p>
            <a:pPr lvl="2"/>
            <a:r>
              <a:rPr lang="en-US" sz="2400" dirty="0" smtClean="0"/>
              <a:t>an awesome strategy</a:t>
            </a:r>
          </a:p>
          <a:p>
            <a:pPr lvl="1"/>
            <a:r>
              <a:rPr lang="en-US" sz="2800" dirty="0" smtClean="0"/>
              <a:t>but it isn't</a:t>
            </a:r>
          </a:p>
        </p:txBody>
      </p:sp>
      <p:sp>
        <p:nvSpPr>
          <p:cNvPr id="5" name="Content Placeholder 4"/>
          <p:cNvSpPr>
            <a:spLocks noGrp="1"/>
          </p:cNvSpPr>
          <p:nvPr>
            <p:ph sz="half" idx="2"/>
          </p:nvPr>
        </p:nvSpPr>
        <p:spPr>
          <a:xfrm>
            <a:off x="5068226" y="914401"/>
            <a:ext cx="4490376" cy="2667000"/>
          </a:xfrm>
        </p:spPr>
        <p:txBody>
          <a:bodyPr/>
          <a:lstStyle/>
          <a:p>
            <a:r>
              <a:rPr lang="en-US" sz="3200" dirty="0" smtClean="0"/>
              <a:t>Type 2 Error:</a:t>
            </a:r>
          </a:p>
          <a:p>
            <a:pPr lvl="1"/>
            <a:r>
              <a:rPr lang="en-US" sz="2800" dirty="0" smtClean="0"/>
              <a:t>It looks</a:t>
            </a:r>
          </a:p>
          <a:p>
            <a:pPr lvl="2"/>
            <a:r>
              <a:rPr lang="en-US" sz="2400" dirty="0" smtClean="0"/>
              <a:t>completely </a:t>
            </a:r>
            <a:r>
              <a:rPr lang="en-US" sz="2400" dirty="0" err="1" smtClean="0"/>
              <a:t>unpredictive</a:t>
            </a:r>
            <a:endParaRPr lang="en-US" sz="2400" dirty="0" smtClean="0"/>
          </a:p>
          <a:p>
            <a:pPr lvl="2"/>
            <a:r>
              <a:rPr lang="en-US" sz="2400" dirty="0" smtClean="0"/>
              <a:t>a losing strategy</a:t>
            </a:r>
          </a:p>
          <a:p>
            <a:pPr lvl="1"/>
            <a:r>
              <a:rPr lang="en-US" sz="2800" dirty="0" smtClean="0"/>
              <a:t>but we are missing the relationship that is actually there</a:t>
            </a:r>
            <a:endParaRPr lang="en-US" sz="2800" dirty="0"/>
          </a:p>
        </p:txBody>
      </p:sp>
      <p:sp>
        <p:nvSpPr>
          <p:cNvPr id="6" name="Rectangle 5"/>
          <p:cNvSpPr/>
          <p:nvPr/>
        </p:nvSpPr>
        <p:spPr bwMode="auto">
          <a:xfrm>
            <a:off x="1444625" y="4381620"/>
            <a:ext cx="6934200" cy="1169551"/>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182880" rIns="91440" bIns="18288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600" i="0" u="none" strike="noStrike" cap="none" normalizeH="0" baseline="0" dirty="0" smtClean="0">
                <a:ln>
                  <a:noFill/>
                </a:ln>
                <a:solidFill>
                  <a:schemeClr val="tx1"/>
                </a:solidFill>
                <a:effectLst/>
                <a:latin typeface="Comic Sans MS" pitchFamily="66" charset="0"/>
              </a:rPr>
              <a:t>Any screening</a:t>
            </a:r>
            <a:r>
              <a:rPr kumimoji="0" lang="en-US" sz="2600" i="0" u="none" strike="noStrike" cap="none" normalizeH="0" dirty="0" smtClean="0">
                <a:ln>
                  <a:noFill/>
                </a:ln>
                <a:solidFill>
                  <a:schemeClr val="tx1"/>
                </a:solidFill>
                <a:effectLst/>
                <a:latin typeface="Comic Sans MS" pitchFamily="66" charset="0"/>
              </a:rPr>
              <a:t> study </a:t>
            </a:r>
            <a:r>
              <a:rPr lang="en-US" sz="2600" dirty="0" smtClean="0">
                <a:latin typeface="Comic Sans MS" pitchFamily="66" charset="0"/>
              </a:rPr>
              <a:t>can </a:t>
            </a:r>
            <a:r>
              <a:rPr kumimoji="0" lang="en-US" sz="2600" i="0" u="none" strike="noStrike" cap="none" normalizeH="0" dirty="0" smtClean="0">
                <a:ln>
                  <a:noFill/>
                </a:ln>
                <a:solidFill>
                  <a:schemeClr val="tx1"/>
                </a:solidFill>
                <a:effectLst/>
                <a:latin typeface="Comic Sans MS" pitchFamily="66" charset="0"/>
              </a:rPr>
              <a:t>yield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600" i="0" u="none" strike="noStrike" cap="none" normalizeH="0" dirty="0" smtClean="0">
                <a:ln>
                  <a:noFill/>
                </a:ln>
                <a:solidFill>
                  <a:schemeClr val="tx1"/>
                </a:solidFill>
                <a:effectLst/>
                <a:latin typeface="Comic Sans MS" pitchFamily="66" charset="0"/>
              </a:rPr>
              <a:t>errors of both types.</a:t>
            </a:r>
            <a:endParaRPr kumimoji="0" lang="en-US" sz="2600" i="0" u="none" strike="noStrike" cap="none" normalizeH="0" baseline="0" dirty="0" smtClean="0">
              <a:ln>
                <a:noFill/>
              </a:ln>
              <a:solidFill>
                <a:schemeClr val="tx1"/>
              </a:solidFill>
              <a:effectLst/>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82550" y="0"/>
            <a:ext cx="9823450" cy="876300"/>
          </a:xfrm>
        </p:spPr>
        <p:txBody>
          <a:bodyPr/>
          <a:lstStyle/>
          <a:p>
            <a:r>
              <a:rPr lang="en-US" sz="2800" dirty="0"/>
              <a:t>Examples of </a:t>
            </a:r>
            <a:r>
              <a:rPr lang="en-US" sz="2800" dirty="0" smtClean="0"/>
              <a:t>context factors that </a:t>
            </a:r>
            <a:br>
              <a:rPr lang="en-US" sz="2800" dirty="0" smtClean="0"/>
            </a:br>
            <a:r>
              <a:rPr lang="en-US" sz="2800" dirty="0" smtClean="0"/>
              <a:t>drive and constrain testing </a:t>
            </a:r>
            <a:endParaRPr lang="en-US" sz="2000" dirty="0"/>
          </a:p>
        </p:txBody>
      </p:sp>
      <p:sp>
        <p:nvSpPr>
          <p:cNvPr id="488451" name="Rectangle 3"/>
          <p:cNvSpPr>
            <a:spLocks noGrp="1" noChangeArrowheads="1"/>
          </p:cNvSpPr>
          <p:nvPr>
            <p:ph sz="half" idx="1"/>
          </p:nvPr>
        </p:nvSpPr>
        <p:spPr>
          <a:xfrm>
            <a:off x="165101" y="917135"/>
            <a:ext cx="4304639" cy="5407465"/>
          </a:xfrm>
        </p:spPr>
        <p:txBody>
          <a:bodyPr/>
          <a:lstStyle/>
          <a:p>
            <a:pPr marL="176213" indent="-176213">
              <a:lnSpc>
                <a:spcPct val="75000"/>
              </a:lnSpc>
              <a:spcBef>
                <a:spcPct val="20000"/>
              </a:spcBef>
              <a:buFontTx/>
              <a:buChar char="•"/>
            </a:pPr>
            <a:r>
              <a:rPr lang="en-US" sz="2200" dirty="0"/>
              <a:t>Who are the stakeholders with influence</a:t>
            </a:r>
          </a:p>
          <a:p>
            <a:pPr marL="176213" indent="-176213">
              <a:lnSpc>
                <a:spcPct val="75000"/>
              </a:lnSpc>
              <a:spcBef>
                <a:spcPct val="20000"/>
              </a:spcBef>
              <a:buFontTx/>
              <a:buChar char="•"/>
            </a:pPr>
            <a:r>
              <a:rPr lang="en-US" sz="2200" dirty="0"/>
              <a:t>What are the goals and quality criteria for the project</a:t>
            </a:r>
          </a:p>
          <a:p>
            <a:pPr marL="176213" indent="-176213">
              <a:lnSpc>
                <a:spcPts val="2500"/>
              </a:lnSpc>
              <a:spcBef>
                <a:spcPct val="20000"/>
              </a:spcBef>
              <a:buFontTx/>
              <a:buChar char="•"/>
            </a:pPr>
            <a:r>
              <a:rPr lang="en-US" sz="2200" dirty="0"/>
              <a:t>What skills and resources are available to the project</a:t>
            </a:r>
          </a:p>
          <a:p>
            <a:pPr marL="176213" indent="-176213">
              <a:lnSpc>
                <a:spcPts val="2500"/>
              </a:lnSpc>
              <a:spcBef>
                <a:spcPct val="20000"/>
              </a:spcBef>
              <a:buFontTx/>
              <a:buChar char="•"/>
            </a:pPr>
            <a:r>
              <a:rPr lang="en-US" sz="2200" dirty="0"/>
              <a:t>What is in the product</a:t>
            </a:r>
          </a:p>
          <a:p>
            <a:pPr marL="176213" indent="-176213">
              <a:lnSpc>
                <a:spcPts val="2500"/>
              </a:lnSpc>
              <a:spcBef>
                <a:spcPct val="20000"/>
              </a:spcBef>
              <a:buFontTx/>
              <a:buChar char="•"/>
            </a:pPr>
            <a:r>
              <a:rPr lang="en-US" sz="2200" dirty="0"/>
              <a:t>How it could fail</a:t>
            </a:r>
          </a:p>
          <a:p>
            <a:pPr marL="176213" indent="-176213">
              <a:lnSpc>
                <a:spcPts val="2500"/>
              </a:lnSpc>
              <a:spcBef>
                <a:spcPct val="20000"/>
              </a:spcBef>
              <a:buFontTx/>
              <a:buChar char="•"/>
            </a:pPr>
            <a:r>
              <a:rPr lang="en-US" sz="2200" dirty="0"/>
              <a:t>Potential consequences of potential failures </a:t>
            </a:r>
          </a:p>
          <a:p>
            <a:pPr marL="176213" indent="-176213">
              <a:lnSpc>
                <a:spcPts val="2500"/>
              </a:lnSpc>
              <a:spcBef>
                <a:spcPct val="20000"/>
              </a:spcBef>
              <a:buFontTx/>
              <a:buChar char="•"/>
            </a:pPr>
            <a:r>
              <a:rPr lang="en-US" sz="2200" dirty="0"/>
              <a:t>Who might care about which consequence of what failure</a:t>
            </a:r>
          </a:p>
          <a:p>
            <a:pPr marL="176213" indent="-176213">
              <a:lnSpc>
                <a:spcPts val="2500"/>
              </a:lnSpc>
              <a:spcBef>
                <a:spcPct val="20000"/>
              </a:spcBef>
              <a:buFontTx/>
              <a:buChar char="•"/>
            </a:pPr>
            <a:r>
              <a:rPr lang="en-US" sz="2200" dirty="0"/>
              <a:t>How to trigger a fault that generates a failure we're seeking</a:t>
            </a:r>
          </a:p>
          <a:p>
            <a:pPr marL="176213" indent="-176213">
              <a:lnSpc>
                <a:spcPts val="2500"/>
              </a:lnSpc>
              <a:spcBef>
                <a:spcPct val="20000"/>
              </a:spcBef>
              <a:buFontTx/>
              <a:buChar char="•"/>
            </a:pPr>
            <a:r>
              <a:rPr lang="en-US" sz="2200" dirty="0"/>
              <a:t>How to recognize </a:t>
            </a:r>
            <a:r>
              <a:rPr lang="en-US" sz="2200" dirty="0" smtClean="0"/>
              <a:t>failure</a:t>
            </a:r>
            <a:endParaRPr lang="en-US" sz="2200" dirty="0"/>
          </a:p>
        </p:txBody>
      </p:sp>
      <p:sp>
        <p:nvSpPr>
          <p:cNvPr id="488452" name="Rectangle 4"/>
          <p:cNvSpPr>
            <a:spLocks noGrp="1" noChangeArrowheads="1"/>
          </p:cNvSpPr>
          <p:nvPr>
            <p:ph sz="half" idx="2"/>
          </p:nvPr>
        </p:nvSpPr>
        <p:spPr>
          <a:xfrm>
            <a:off x="4870451" y="914401"/>
            <a:ext cx="4758664" cy="5343525"/>
          </a:xfrm>
        </p:spPr>
        <p:txBody>
          <a:bodyPr/>
          <a:lstStyle/>
          <a:p>
            <a:pPr marL="176213" indent="-176213">
              <a:lnSpc>
                <a:spcPts val="2500"/>
              </a:lnSpc>
              <a:spcBef>
                <a:spcPct val="20000"/>
              </a:spcBef>
              <a:buFontTx/>
              <a:buChar char="•"/>
            </a:pPr>
            <a:r>
              <a:rPr lang="en-US" sz="2200" dirty="0" smtClean="0"/>
              <a:t>How to decide what result variables to attend to</a:t>
            </a:r>
          </a:p>
          <a:p>
            <a:pPr marL="176213" indent="-176213">
              <a:lnSpc>
                <a:spcPts val="2500"/>
              </a:lnSpc>
              <a:spcBef>
                <a:spcPct val="20000"/>
              </a:spcBef>
              <a:buFontTx/>
              <a:buChar char="•"/>
            </a:pPr>
            <a:r>
              <a:rPr lang="en-US" sz="2200" dirty="0" smtClean="0"/>
              <a:t>How </a:t>
            </a:r>
            <a:r>
              <a:rPr lang="en-US" sz="2200" dirty="0"/>
              <a:t>to decide what </a:t>
            </a:r>
            <a:r>
              <a:rPr lang="en-US" sz="2200" i="1" dirty="0"/>
              <a:t>other</a:t>
            </a:r>
            <a:r>
              <a:rPr lang="en-US" sz="2200" dirty="0"/>
              <a:t> result variables to attend to in the event of intermittent failure</a:t>
            </a:r>
          </a:p>
          <a:p>
            <a:pPr marL="176213" indent="-176213">
              <a:lnSpc>
                <a:spcPts val="2500"/>
              </a:lnSpc>
              <a:spcBef>
                <a:spcPct val="20000"/>
              </a:spcBef>
              <a:buFontTx/>
              <a:buChar char="•"/>
            </a:pPr>
            <a:r>
              <a:rPr lang="en-US" sz="2200" dirty="0"/>
              <a:t>How to troubleshoot and simplify a failure, so as to better </a:t>
            </a:r>
          </a:p>
          <a:p>
            <a:pPr marL="465138" lvl="1" indent="-174625">
              <a:lnSpc>
                <a:spcPts val="2500"/>
              </a:lnSpc>
              <a:spcBef>
                <a:spcPct val="20000"/>
              </a:spcBef>
            </a:pPr>
            <a:r>
              <a:rPr lang="en-US" sz="2200" dirty="0"/>
              <a:t>motivate a stakeholder who might advocate for a fix</a:t>
            </a:r>
          </a:p>
          <a:p>
            <a:pPr marL="465138" lvl="1" indent="-174625">
              <a:lnSpc>
                <a:spcPts val="2500"/>
              </a:lnSpc>
              <a:spcBef>
                <a:spcPct val="20000"/>
              </a:spcBef>
            </a:pPr>
            <a:r>
              <a:rPr lang="en-US" sz="2200" dirty="0"/>
              <a:t>enable a fixer to identify and stomp the bug more quickly</a:t>
            </a:r>
          </a:p>
          <a:p>
            <a:pPr marL="176213" indent="-176213">
              <a:lnSpc>
                <a:spcPts val="2500"/>
              </a:lnSpc>
              <a:spcBef>
                <a:spcPct val="20000"/>
              </a:spcBef>
              <a:buFontTx/>
              <a:buChar char="•"/>
            </a:pPr>
            <a:r>
              <a:rPr lang="en-US" sz="2200" dirty="0"/>
              <a:t>How to expose, and who to expose to, undelivered benefits, unsatisfied implications, traps, and missed opportunities.</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Screening for predictive quality</a:t>
            </a:r>
            <a:endParaRPr lang="en-US" dirty="0"/>
          </a:p>
        </p:txBody>
      </p:sp>
      <p:sp>
        <p:nvSpPr>
          <p:cNvPr id="6" name="Content Placeholder 5"/>
          <p:cNvSpPr>
            <a:spLocks noGrp="1"/>
          </p:cNvSpPr>
          <p:nvPr>
            <p:ph idx="1"/>
          </p:nvPr>
        </p:nvSpPr>
        <p:spPr/>
        <p:txBody>
          <a:bodyPr/>
          <a:lstStyle/>
          <a:p>
            <a:r>
              <a:rPr lang="en-US" dirty="0" smtClean="0"/>
              <a:t>Screening for predictive relationships is just screening, not proving. </a:t>
            </a:r>
          </a:p>
          <a:p>
            <a:r>
              <a:rPr lang="en-US" dirty="0" smtClean="0"/>
              <a:t>If we want a heuristic good enough to bet our money on, I think we need </a:t>
            </a:r>
          </a:p>
          <a:p>
            <a:pPr lvl="1"/>
            <a:r>
              <a:rPr lang="en-US" dirty="0" smtClean="0"/>
              <a:t>more extensive replication, </a:t>
            </a:r>
          </a:p>
          <a:p>
            <a:pPr lvl="1"/>
            <a:r>
              <a:rPr lang="en-US" dirty="0" smtClean="0"/>
              <a:t>discovery of conditions under which the variable (or strategy) is ineffective, and </a:t>
            </a:r>
          </a:p>
          <a:p>
            <a:pPr lvl="1"/>
            <a:r>
              <a:rPr lang="en-US" dirty="0" smtClean="0"/>
              <a:t>a rationale that allows us to make (and test) predictions that make sense.</a:t>
            </a:r>
          </a:p>
          <a:p>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1" y="0"/>
            <a:ext cx="9097698" cy="685800"/>
          </a:xfrm>
        </p:spPr>
        <p:txBody>
          <a:bodyPr/>
          <a:lstStyle/>
          <a:p>
            <a:r>
              <a:rPr lang="en-US" dirty="0" smtClean="0"/>
              <a:t>The investment example</a:t>
            </a:r>
            <a:endParaRPr lang="en-US" dirty="0"/>
          </a:p>
        </p:txBody>
      </p:sp>
      <p:sp>
        <p:nvSpPr>
          <p:cNvPr id="3" name="Content Placeholder 2"/>
          <p:cNvSpPr>
            <a:spLocks noGrp="1"/>
          </p:cNvSpPr>
          <p:nvPr>
            <p:ph idx="1"/>
          </p:nvPr>
        </p:nvSpPr>
        <p:spPr>
          <a:xfrm>
            <a:off x="412751" y="571501"/>
            <a:ext cx="9145852" cy="5661025"/>
          </a:xfrm>
        </p:spPr>
        <p:txBody>
          <a:bodyPr/>
          <a:lstStyle/>
          <a:p>
            <a:pPr lvl="1"/>
            <a:r>
              <a:rPr lang="en-US" sz="2200" dirty="0" smtClean="0"/>
              <a:t>When we study "computing" as a general field (or software testing) (or software engineering) we often abstract away the underlying complexities of the subject matter we are working in. </a:t>
            </a:r>
          </a:p>
          <a:p>
            <a:pPr lvl="1"/>
            <a:r>
              <a:rPr lang="en-US" sz="2200" dirty="0" smtClean="0"/>
              <a:t>A computer program is not just "a set of instructions for a computer." It is an attempt to help someone do something. The program:</a:t>
            </a:r>
          </a:p>
          <a:p>
            <a:pPr lvl="2"/>
            <a:r>
              <a:rPr lang="en-US" sz="2200" dirty="0" smtClean="0"/>
              <a:t>makes new things possible, or</a:t>
            </a:r>
          </a:p>
          <a:p>
            <a:pPr lvl="2"/>
            <a:r>
              <a:rPr lang="en-US" sz="2200" dirty="0" smtClean="0"/>
              <a:t>makes old things easier, or</a:t>
            </a:r>
          </a:p>
          <a:p>
            <a:pPr lvl="2"/>
            <a:r>
              <a:rPr lang="en-US" sz="2200" dirty="0" smtClean="0"/>
              <a:t>helps us gain new insights, or</a:t>
            </a:r>
          </a:p>
          <a:p>
            <a:pPr lvl="2"/>
            <a:r>
              <a:rPr lang="en-US" sz="2200" dirty="0" smtClean="0"/>
              <a:t>brings us new experiences (e.g. entertainment)</a:t>
            </a:r>
          </a:p>
          <a:p>
            <a:pPr lvl="1"/>
            <a:r>
              <a:rPr lang="en-US" sz="2200" dirty="0" smtClean="0"/>
              <a:t>Programs provide value to companies</a:t>
            </a:r>
          </a:p>
          <a:p>
            <a:pPr lvl="2"/>
            <a:r>
              <a:rPr lang="en-US" sz="2200" dirty="0" smtClean="0"/>
              <a:t>Some programs tie directly to the core value-generating or risk-mitigating activities in the company</a:t>
            </a:r>
          </a:p>
          <a:p>
            <a:pPr lvl="2"/>
            <a:r>
              <a:rPr lang="en-US" sz="2200" dirty="0" smtClean="0"/>
              <a:t>Especially in organizations that see computing as a technology rather than as a goal in itself, your value to the organization rises if your work actively supports the business value of the software.</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1" y="0"/>
            <a:ext cx="9097698" cy="533400"/>
          </a:xfrm>
        </p:spPr>
        <p:txBody>
          <a:bodyPr/>
          <a:lstStyle/>
          <a:p>
            <a:r>
              <a:rPr lang="en-US" dirty="0" smtClean="0"/>
              <a:t>Investment example</a:t>
            </a:r>
            <a:endParaRPr lang="en-US" dirty="0"/>
          </a:p>
        </p:txBody>
      </p:sp>
      <p:sp>
        <p:nvSpPr>
          <p:cNvPr id="3" name="Content Placeholder 2"/>
          <p:cNvSpPr>
            <a:spLocks noGrp="1"/>
          </p:cNvSpPr>
          <p:nvPr>
            <p:ph idx="1"/>
          </p:nvPr>
        </p:nvSpPr>
        <p:spPr>
          <a:xfrm>
            <a:off x="247650" y="685800"/>
            <a:ext cx="9493250" cy="5543550"/>
          </a:xfrm>
        </p:spPr>
        <p:txBody>
          <a:bodyPr/>
          <a:lstStyle/>
          <a:p>
            <a:pPr lvl="1"/>
            <a:r>
              <a:rPr lang="en-US" sz="2000" dirty="0" smtClean="0"/>
              <a:t>Every evaluative step in this example involved testing</a:t>
            </a:r>
          </a:p>
          <a:p>
            <a:pPr lvl="1"/>
            <a:r>
              <a:rPr lang="en-US" sz="2000" dirty="0" smtClean="0"/>
              <a:t>This work requires extensive technical knowledge, but </a:t>
            </a:r>
          </a:p>
          <a:p>
            <a:pPr lvl="2"/>
            <a:r>
              <a:rPr lang="en-US" sz="2000" dirty="0" smtClean="0"/>
              <a:t>"technical" = the conceptually difficult areas in the business domain</a:t>
            </a:r>
          </a:p>
          <a:p>
            <a:pPr lvl="2"/>
            <a:r>
              <a:rPr lang="en-US" sz="2000" dirty="0" smtClean="0"/>
              <a:t>"technical" ≠ programming</a:t>
            </a:r>
          </a:p>
          <a:p>
            <a:pPr lvl="1"/>
            <a:r>
              <a:rPr lang="en-US" sz="2000" dirty="0" smtClean="0"/>
              <a:t>For years, the highest paid testers on Adobe Illustrator were graphic artists</a:t>
            </a:r>
          </a:p>
          <a:p>
            <a:pPr lvl="1"/>
            <a:r>
              <a:rPr lang="en-US" sz="2000" dirty="0" smtClean="0"/>
              <a:t>For several years at WordStar, the most senior tester was a printer expert</a:t>
            </a:r>
          </a:p>
          <a:p>
            <a:pPr lvl="1"/>
            <a:r>
              <a:rPr lang="en-US" sz="2000" dirty="0" smtClean="0"/>
              <a:t>Consider what testing you could do if you deeply understood:</a:t>
            </a:r>
          </a:p>
          <a:p>
            <a:pPr lvl="2"/>
            <a:r>
              <a:rPr lang="en-US" sz="2000" dirty="0" smtClean="0"/>
              <a:t>actuarial mathematics (insurance risk modeling)</a:t>
            </a:r>
          </a:p>
          <a:p>
            <a:pPr lvl="2"/>
            <a:r>
              <a:rPr lang="en-US" sz="2000" dirty="0" smtClean="0"/>
              <a:t>the technology (e.g. data mining) and psychology of customer relationship management and sales prospecting</a:t>
            </a:r>
          </a:p>
          <a:p>
            <a:pPr lvl="2"/>
            <a:r>
              <a:rPr lang="en-US" sz="2000" dirty="0" smtClean="0"/>
              <a:t>taxation systems (e.g. as applied in employee compensation software)</a:t>
            </a:r>
          </a:p>
          <a:p>
            <a:pPr lvl="2"/>
            <a:r>
              <a:rPr lang="en-US" sz="2000" dirty="0" smtClean="0"/>
              <a:t>airline reservation systems</a:t>
            </a:r>
          </a:p>
          <a:p>
            <a:pPr lvl="2"/>
            <a:r>
              <a:rPr lang="en-US" sz="2000" dirty="0" smtClean="0"/>
              <a:t>the human factors of creative work (draw / video / text / music)</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1" y="0"/>
            <a:ext cx="9097698" cy="533400"/>
          </a:xfrm>
        </p:spPr>
        <p:txBody>
          <a:bodyPr/>
          <a:lstStyle/>
          <a:p>
            <a:r>
              <a:rPr lang="en-US" dirty="0" smtClean="0"/>
              <a:t>Now, Back to Automation</a:t>
            </a:r>
            <a:endParaRPr lang="en-US" dirty="0"/>
          </a:p>
        </p:txBody>
      </p:sp>
      <p:sp>
        <p:nvSpPr>
          <p:cNvPr id="3" name="Content Placeholder 2"/>
          <p:cNvSpPr>
            <a:spLocks noGrp="1"/>
          </p:cNvSpPr>
          <p:nvPr>
            <p:ph idx="1"/>
          </p:nvPr>
        </p:nvSpPr>
        <p:spPr>
          <a:xfrm>
            <a:off x="247650" y="571500"/>
            <a:ext cx="9493250" cy="6019800"/>
          </a:xfrm>
        </p:spPr>
        <p:txBody>
          <a:bodyPr/>
          <a:lstStyle/>
          <a:p>
            <a:pPr lvl="1"/>
            <a:r>
              <a:rPr lang="en-US" sz="2000" dirty="0" smtClean="0"/>
              <a:t>Many people get trapped in a mental box that says </a:t>
            </a:r>
          </a:p>
          <a:p>
            <a:pPr lvl="1" algn="ctr">
              <a:buNone/>
            </a:pPr>
            <a:r>
              <a:rPr lang="en-US" sz="2000" dirty="0" smtClean="0"/>
              <a:t>"test automation </a:t>
            </a:r>
            <a:r>
              <a:rPr lang="el-GR" sz="2000" dirty="0" smtClean="0">
                <a:cs typeface="Arial"/>
              </a:rPr>
              <a:t>Ξ</a:t>
            </a:r>
            <a:r>
              <a:rPr lang="en-US" sz="2000" dirty="0" smtClean="0"/>
              <a:t> automated execution of regression tests"</a:t>
            </a:r>
          </a:p>
          <a:p>
            <a:pPr lvl="1"/>
            <a:r>
              <a:rPr lang="en-US" sz="2000" dirty="0" smtClean="0"/>
              <a:t>In previous talks, I've emphasized "high volume test automation" as applied to such areas as telephony, printer firmware and other embedded control systems, and assessment of mathematical computations. </a:t>
            </a:r>
          </a:p>
          <a:p>
            <a:pPr lvl="2"/>
            <a:r>
              <a:rPr lang="en-US" sz="2000" dirty="0" smtClean="0"/>
              <a:t>Lots of test automation, but no regression testing</a:t>
            </a:r>
          </a:p>
          <a:p>
            <a:pPr lvl="1"/>
            <a:r>
              <a:rPr lang="en-US" sz="2000" dirty="0" smtClean="0"/>
              <a:t>In this talk, we see testing as an analytic activity that helps the other stakeholders understand the subject matter domain (here, investing), the models they are building in it, and the utility of those models and the code that expresses them</a:t>
            </a:r>
          </a:p>
          <a:p>
            <a:pPr lvl="2"/>
            <a:r>
              <a:rPr lang="en-US" sz="2000" dirty="0" smtClean="0"/>
              <a:t>Lots of test automation, but no regression testing</a:t>
            </a:r>
          </a:p>
          <a:p>
            <a:pPr lvl="1"/>
            <a:r>
              <a:rPr lang="en-US" sz="2000" dirty="0" smtClean="0"/>
              <a:t>Rather than letting yourself get stuck in an overstaffed, underpaid, low-skill area of our field, it makes more sense to ask how, in </a:t>
            </a:r>
            <a:r>
              <a:rPr lang="en-US" sz="2000" b="1" dirty="0" smtClean="0"/>
              <a:t>this application's </a:t>
            </a:r>
            <a:r>
              <a:rPr lang="en-US" sz="2000" dirty="0" smtClean="0"/>
              <a:t>particular domain, we can use tools to maximize value and minimize risk.</a:t>
            </a:r>
          </a:p>
          <a:p>
            <a:pPr lvl="2"/>
            <a:r>
              <a:rPr lang="en-US" sz="2000" dirty="0" smtClean="0"/>
              <a:t>High value test automation, probably not much regression testing.</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Long sequence regression</a:t>
            </a:r>
            <a:br>
              <a:rPr lang="en-US" dirty="0" smtClean="0">
                <a:solidFill>
                  <a:schemeClr val="tx1"/>
                </a:solidFill>
                <a:latin typeface="Comic Sans MS" pitchFamily="66" charset="0"/>
              </a:rPr>
            </a:b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6375" y="152400"/>
            <a:ext cx="9493250" cy="762000"/>
          </a:xfrm>
        </p:spPr>
        <p:txBody>
          <a:bodyPr/>
          <a:lstStyle/>
          <a:p>
            <a:r>
              <a:rPr lang="en-US" sz="3000" dirty="0" smtClean="0"/>
              <a:t>A second case study: Long-sequence regression</a:t>
            </a:r>
            <a:endParaRPr lang="en-US" sz="3000" dirty="0"/>
          </a:p>
        </p:txBody>
      </p:sp>
      <p:sp>
        <p:nvSpPr>
          <p:cNvPr id="5123" name="Rectangle 3"/>
          <p:cNvSpPr>
            <a:spLocks noGrp="1" noChangeArrowheads="1"/>
          </p:cNvSpPr>
          <p:nvPr>
            <p:ph type="body" idx="1"/>
          </p:nvPr>
        </p:nvSpPr>
        <p:spPr/>
        <p:txBody>
          <a:bodyPr/>
          <a:lstStyle/>
          <a:p>
            <a:pPr lvl="1"/>
            <a:r>
              <a:rPr lang="en-US" dirty="0" smtClean="0"/>
              <a:t>Welcome to “Mentsville”, a household-name manufacturer, widely respected for product quality, who chooses to remain anonymous.</a:t>
            </a:r>
          </a:p>
          <a:p>
            <a:pPr lvl="1"/>
            <a:r>
              <a:rPr lang="en-US" dirty="0" smtClean="0"/>
              <a:t>Mentsville applies wide range of tests to their products, including unit-level tests and system-level regression tests.</a:t>
            </a:r>
          </a:p>
          <a:p>
            <a:pPr lvl="2"/>
            <a:r>
              <a:rPr lang="en-US" dirty="0" smtClean="0"/>
              <a:t>We estimate &gt; 100,000 regression tests in “active” library</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6375" y="152400"/>
            <a:ext cx="9493250" cy="762000"/>
          </a:xfrm>
        </p:spPr>
        <p:txBody>
          <a:bodyPr/>
          <a:lstStyle/>
          <a:p>
            <a:r>
              <a:rPr lang="en-US" sz="3000" dirty="0" smtClean="0"/>
              <a:t>A second case study: Long-sequence regression</a:t>
            </a:r>
            <a:endParaRPr lang="en-US" sz="3000" dirty="0"/>
          </a:p>
        </p:txBody>
      </p:sp>
      <p:sp>
        <p:nvSpPr>
          <p:cNvPr id="5123" name="Rectangle 3"/>
          <p:cNvSpPr>
            <a:spLocks noGrp="1" noChangeArrowheads="1"/>
          </p:cNvSpPr>
          <p:nvPr>
            <p:ph type="body" idx="1"/>
          </p:nvPr>
        </p:nvSpPr>
        <p:spPr>
          <a:xfrm>
            <a:off x="412751" y="800101"/>
            <a:ext cx="9145852" cy="5432425"/>
          </a:xfrm>
        </p:spPr>
        <p:txBody>
          <a:bodyPr/>
          <a:lstStyle/>
          <a:p>
            <a:pPr lvl="1"/>
            <a:r>
              <a:rPr lang="en-US" dirty="0" smtClean="0"/>
              <a:t>Long-Sequence Regression Testing (LSRT)</a:t>
            </a:r>
          </a:p>
          <a:p>
            <a:pPr lvl="2"/>
            <a:r>
              <a:rPr lang="en-US" dirty="0" smtClean="0"/>
              <a:t>Tests taken from the pool of tests </a:t>
            </a:r>
            <a:r>
              <a:rPr lang="en-US" b="1" i="1" dirty="0" smtClean="0"/>
              <a:t>the program has passed in this build.</a:t>
            </a:r>
          </a:p>
          <a:p>
            <a:pPr lvl="2"/>
            <a:r>
              <a:rPr lang="en-US" dirty="0" smtClean="0"/>
              <a:t>The tests sampled are run in random order until the software under test fails (</a:t>
            </a:r>
            <a:r>
              <a:rPr lang="en-US" dirty="0" err="1" smtClean="0"/>
              <a:t>e.g</a:t>
            </a:r>
            <a:r>
              <a:rPr lang="en-US" dirty="0" smtClean="0"/>
              <a:t> crash).</a:t>
            </a:r>
          </a:p>
          <a:p>
            <a:pPr lvl="1"/>
            <a:r>
              <a:rPr lang="en-US" dirty="0" smtClean="0"/>
              <a:t>Note:</a:t>
            </a:r>
          </a:p>
          <a:p>
            <a:pPr lvl="2"/>
            <a:r>
              <a:rPr lang="en-US" dirty="0" smtClean="0"/>
              <a:t>these tests are no longer testing for the failures they were designed to expose.</a:t>
            </a:r>
          </a:p>
          <a:p>
            <a:pPr lvl="2"/>
            <a:r>
              <a:rPr lang="en-US" dirty="0" smtClean="0"/>
              <a:t>these tests add </a:t>
            </a:r>
            <a:r>
              <a:rPr lang="en-US" b="1" i="1" dirty="0" smtClean="0"/>
              <a:t>nothing</a:t>
            </a:r>
            <a:r>
              <a:rPr lang="en-US" dirty="0" smtClean="0"/>
              <a:t> to typical measures of coverage, because the statements, branches and </a:t>
            </a:r>
            <a:r>
              <a:rPr lang="en-US" dirty="0" err="1" smtClean="0"/>
              <a:t>subpaths</a:t>
            </a:r>
            <a:r>
              <a:rPr lang="en-US" dirty="0" smtClean="0"/>
              <a:t> within these tests were covered the first time these tests were run in this build.</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Long-sequence regression testing</a:t>
            </a:r>
            <a:endParaRPr lang="en-US" dirty="0"/>
          </a:p>
        </p:txBody>
      </p:sp>
      <p:sp>
        <p:nvSpPr>
          <p:cNvPr id="26627" name="Rectangle 3"/>
          <p:cNvSpPr>
            <a:spLocks noGrp="1" noChangeArrowheads="1"/>
          </p:cNvSpPr>
          <p:nvPr>
            <p:ph type="body" idx="1"/>
          </p:nvPr>
        </p:nvSpPr>
        <p:spPr/>
        <p:txBody>
          <a:bodyPr/>
          <a:lstStyle/>
          <a:p>
            <a:pPr lvl="1"/>
            <a:r>
              <a:rPr lang="en-US" dirty="0" smtClean="0"/>
              <a:t>Typical defects found include timing problems, memory corruption (including stack corruption), and memory leaks.</a:t>
            </a:r>
          </a:p>
          <a:p>
            <a:pPr lvl="1"/>
            <a:r>
              <a:rPr lang="en-US" dirty="0" smtClean="0"/>
              <a:t>Recent (2004) release: 293 reported failures exposed 74 distinct bugs, including 14 showstoppers. </a:t>
            </a:r>
          </a:p>
          <a:p>
            <a:pPr lvl="1"/>
            <a:r>
              <a:rPr lang="en-US" dirty="0" err="1" smtClean="0"/>
              <a:t>Mentsville’s</a:t>
            </a:r>
            <a:r>
              <a:rPr lang="en-US" dirty="0" smtClean="0"/>
              <a:t> assessment is that </a:t>
            </a:r>
            <a:r>
              <a:rPr lang="en-US" b="1" i="1" dirty="0" smtClean="0">
                <a:latin typeface="Times New Roman" pitchFamily="18" charset="0"/>
                <a:cs typeface="Times New Roman" pitchFamily="18" charset="0"/>
              </a:rPr>
              <a:t>LSRT exposes problems that can’t be found in less expensive ways.</a:t>
            </a:r>
          </a:p>
          <a:p>
            <a:pPr lvl="2"/>
            <a:r>
              <a:rPr lang="en-US" dirty="0" smtClean="0"/>
              <a:t>troubleshooting these failures can be very difficult and very expensive</a:t>
            </a:r>
          </a:p>
          <a:p>
            <a:pPr lvl="2"/>
            <a:r>
              <a:rPr lang="en-US" dirty="0" smtClean="0"/>
              <a:t>wouldn’t want to use LSRT for basic functional bugs or simple memory leaks--too expensive.</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04151" y="114300"/>
            <a:ext cx="9097698" cy="762000"/>
          </a:xfrm>
        </p:spPr>
        <p:txBody>
          <a:bodyPr/>
          <a:lstStyle/>
          <a:p>
            <a:r>
              <a:rPr lang="en-US" dirty="0" smtClean="0"/>
              <a:t>Long-sequence regression testing</a:t>
            </a:r>
            <a:endParaRPr lang="en-US" dirty="0"/>
          </a:p>
        </p:txBody>
      </p:sp>
      <p:sp>
        <p:nvSpPr>
          <p:cNvPr id="26627" name="Rectangle 3"/>
          <p:cNvSpPr>
            <a:spLocks noGrp="1" noChangeArrowheads="1"/>
          </p:cNvSpPr>
          <p:nvPr>
            <p:ph type="body" idx="1"/>
          </p:nvPr>
        </p:nvSpPr>
        <p:spPr>
          <a:xfrm>
            <a:off x="380074" y="731838"/>
            <a:ext cx="9145852" cy="5394325"/>
          </a:xfrm>
        </p:spPr>
        <p:txBody>
          <a:bodyPr/>
          <a:lstStyle/>
          <a:p>
            <a:pPr lvl="1"/>
            <a:r>
              <a:rPr lang="en-US" dirty="0" smtClean="0"/>
              <a:t>LSRT has gradually become one of the fundamental techniques relied on by Mentsville</a:t>
            </a:r>
          </a:p>
          <a:p>
            <a:pPr lvl="2"/>
            <a:r>
              <a:rPr lang="en-US" dirty="0" smtClean="0"/>
              <a:t>gates release from one milestone level to the next.</a:t>
            </a:r>
          </a:p>
          <a:p>
            <a:pPr lvl="1"/>
            <a:r>
              <a:rPr lang="en-US" dirty="0" smtClean="0"/>
              <a:t>Think about testing the firmware in your car, instead of the firmware in </a:t>
            </a:r>
            <a:r>
              <a:rPr lang="en-US" dirty="0" err="1" smtClean="0"/>
              <a:t>Mentsville's</a:t>
            </a:r>
            <a:r>
              <a:rPr lang="en-US" dirty="0" smtClean="0"/>
              <a:t> devices:</a:t>
            </a:r>
          </a:p>
          <a:p>
            <a:pPr lvl="2"/>
            <a:r>
              <a:rPr lang="en-US" dirty="0" smtClean="0"/>
              <a:t>fuel injectors, brakes, almost everything is computer controlled</a:t>
            </a:r>
          </a:p>
          <a:p>
            <a:pPr lvl="2"/>
            <a:r>
              <a:rPr lang="en-US" dirty="0" smtClean="0"/>
              <a:t>for how long a sequence would you want to run LSRT's to have confidence that you could drive the car 5000 miles without failure?</a:t>
            </a:r>
          </a:p>
          <a:p>
            <a:pPr lvl="1"/>
            <a:r>
              <a:rPr lang="en-US" dirty="0" smtClean="0"/>
              <a:t>what if your car's RAM was designed to be reset only after 100,000 miles, not when you turn the car off?</a:t>
            </a: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State models as a vehicle for long-sequence testing</a:t>
            </a:r>
            <a:br>
              <a:rPr lang="en-US" dirty="0" smtClean="0">
                <a:solidFill>
                  <a:schemeClr val="tx1"/>
                </a:solidFill>
                <a:latin typeface="Comic Sans MS" pitchFamily="66" charset="0"/>
              </a:rPr>
            </a:b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Rectangle 4"/>
          <p:cNvSpPr>
            <a:spLocks noGrp="1" noChangeArrowheads="1"/>
          </p:cNvSpPr>
          <p:nvPr>
            <p:ph type="title"/>
          </p:nvPr>
        </p:nvSpPr>
        <p:spPr/>
        <p:txBody>
          <a:bodyPr/>
          <a:lstStyle/>
          <a:p>
            <a:r>
              <a:rPr lang="en-US" dirty="0" smtClean="0"/>
              <a:t>What are we really testing for?</a:t>
            </a:r>
            <a:endParaRPr lang="en-US" dirty="0"/>
          </a:p>
        </p:txBody>
      </p:sp>
      <p:sp>
        <p:nvSpPr>
          <p:cNvPr id="486405" name="Rectangle 5"/>
          <p:cNvSpPr>
            <a:spLocks noGrp="1" noChangeArrowheads="1"/>
          </p:cNvSpPr>
          <p:nvPr>
            <p:ph idx="1"/>
          </p:nvPr>
        </p:nvSpPr>
        <p:spPr>
          <a:xfrm>
            <a:off x="165100" y="2743201"/>
            <a:ext cx="5076825" cy="2803525"/>
          </a:xfrm>
        </p:spPr>
        <p:txBody>
          <a:bodyPr/>
          <a:lstStyle/>
          <a:p>
            <a:r>
              <a:rPr lang="en-US" dirty="0" smtClean="0"/>
              <a:t>Quality is inherently subjective</a:t>
            </a:r>
          </a:p>
          <a:p>
            <a:r>
              <a:rPr lang="en-US" dirty="0" smtClean="0"/>
              <a:t>Different stakeholders will perceive </a:t>
            </a:r>
          </a:p>
          <a:p>
            <a:pPr lvl="1"/>
            <a:r>
              <a:rPr lang="en-US" dirty="0" smtClean="0"/>
              <a:t>the same product </a:t>
            </a:r>
          </a:p>
          <a:p>
            <a:pPr lvl="1"/>
            <a:r>
              <a:rPr lang="en-US" dirty="0" smtClean="0"/>
              <a:t>as having </a:t>
            </a:r>
          </a:p>
          <a:p>
            <a:pPr lvl="1"/>
            <a:r>
              <a:rPr lang="en-US" dirty="0" smtClean="0"/>
              <a:t>different levels of quality</a:t>
            </a:r>
            <a:endParaRPr lang="en-US" dirty="0"/>
          </a:p>
        </p:txBody>
      </p:sp>
      <p:sp>
        <p:nvSpPr>
          <p:cNvPr id="486406" name="AutoShape 6"/>
          <p:cNvSpPr>
            <a:spLocks noChangeArrowheads="1"/>
          </p:cNvSpPr>
          <p:nvPr/>
        </p:nvSpPr>
        <p:spPr bwMode="auto">
          <a:xfrm>
            <a:off x="949325" y="990600"/>
            <a:ext cx="8007350" cy="1409700"/>
          </a:xfrm>
          <a:prstGeom prst="roundRect">
            <a:avLst>
              <a:gd name="adj" fmla="val 16667"/>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noAutofit/>
          </a:bodyPr>
          <a:lstStyle/>
          <a:p>
            <a:pPr algn="ctr" eaLnBrk="0" fontAlgn="base" hangingPunct="0">
              <a:spcBef>
                <a:spcPct val="0"/>
              </a:spcBef>
              <a:spcAft>
                <a:spcPct val="0"/>
              </a:spcAft>
            </a:pPr>
            <a:r>
              <a:rPr lang="en-US" sz="3200" dirty="0">
                <a:latin typeface="Arial Narrow" pitchFamily="34" charset="0"/>
              </a:rPr>
              <a:t>Quality is value to some person</a:t>
            </a:r>
          </a:p>
          <a:p>
            <a:pPr algn="ctr" eaLnBrk="0" fontAlgn="base" hangingPunct="0">
              <a:lnSpc>
                <a:spcPct val="95000"/>
              </a:lnSpc>
              <a:spcBef>
                <a:spcPct val="0"/>
              </a:spcBef>
              <a:spcAft>
                <a:spcPct val="0"/>
              </a:spcAft>
            </a:pPr>
            <a:r>
              <a:rPr lang="en-US" sz="3200" dirty="0">
                <a:latin typeface="Arial Narrow" pitchFamily="34" charset="0"/>
              </a:rPr>
              <a:t>		</a:t>
            </a:r>
            <a:r>
              <a:rPr lang="en-US" sz="3200" dirty="0" smtClean="0">
                <a:latin typeface="Arial Narrow" pitchFamily="34" charset="0"/>
              </a:rPr>
              <a:t>-- </a:t>
            </a:r>
            <a:r>
              <a:rPr lang="en-US" sz="3200" dirty="0">
                <a:latin typeface="Arial Narrow" pitchFamily="34" charset="0"/>
              </a:rPr>
              <a:t>Jerry Weinberg</a:t>
            </a:r>
          </a:p>
        </p:txBody>
      </p:sp>
      <p:sp>
        <p:nvSpPr>
          <p:cNvPr id="486407" name="AutoShape 7"/>
          <p:cNvSpPr>
            <a:spLocks noChangeArrowheads="1"/>
          </p:cNvSpPr>
          <p:nvPr/>
        </p:nvSpPr>
        <p:spPr bwMode="auto">
          <a:xfrm>
            <a:off x="5324475" y="2933700"/>
            <a:ext cx="4457700" cy="3352800"/>
          </a:xfrm>
          <a:prstGeom prst="cube">
            <a:avLst>
              <a:gd name="adj" fmla="val 69"/>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noAutofit/>
          </a:bodyPr>
          <a:lstStyle/>
          <a:p>
            <a:pPr eaLnBrk="0" fontAlgn="base" hangingPunct="0">
              <a:spcBef>
                <a:spcPct val="0"/>
              </a:spcBef>
              <a:spcAft>
                <a:spcPct val="0"/>
              </a:spcAft>
            </a:pPr>
            <a:r>
              <a:rPr lang="en-US" sz="3200" dirty="0">
                <a:latin typeface="Arial Narrow" pitchFamily="34" charset="0"/>
              </a:rPr>
              <a:t>Testers look for </a:t>
            </a:r>
            <a:endParaRPr lang="en-US" sz="3200" dirty="0" smtClean="0">
              <a:latin typeface="Arial Narrow" pitchFamily="34" charset="0"/>
            </a:endParaRPr>
          </a:p>
          <a:p>
            <a:pPr eaLnBrk="0" fontAlgn="base" hangingPunct="0">
              <a:spcBef>
                <a:spcPct val="0"/>
              </a:spcBef>
              <a:spcAft>
                <a:spcPct val="0"/>
              </a:spcAft>
            </a:pPr>
            <a:r>
              <a:rPr lang="en-US" sz="3200" dirty="0" smtClean="0">
                <a:latin typeface="Arial Narrow" pitchFamily="34" charset="0"/>
              </a:rPr>
              <a:t>different </a:t>
            </a:r>
            <a:r>
              <a:rPr lang="en-US" sz="3200" dirty="0">
                <a:latin typeface="Arial Narrow" pitchFamily="34" charset="0"/>
              </a:rPr>
              <a:t>things …</a:t>
            </a:r>
          </a:p>
          <a:p>
            <a:pPr algn="r" eaLnBrk="0" fontAlgn="base" hangingPunct="0">
              <a:spcBef>
                <a:spcPct val="0"/>
              </a:spcBef>
              <a:spcAft>
                <a:spcPct val="0"/>
              </a:spcAft>
            </a:pPr>
            <a:r>
              <a:rPr lang="en-US" sz="3200" dirty="0">
                <a:latin typeface="Arial Narrow" pitchFamily="34" charset="0"/>
              </a:rPr>
              <a:t>… for different stakeholders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Function equivalence testing</a:t>
            </a: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7924800" y="6400800"/>
            <a:ext cx="1238250" cy="304800"/>
          </a:xfrm>
          <a:prstGeom prst="rect">
            <a:avLst/>
          </a:prstGeom>
        </p:spPr>
        <p:txBody>
          <a:bodyPr/>
          <a:lstStyle/>
          <a:p>
            <a:fld id="{1FC306D8-A0EA-4080-9DB4-225C51FF5670}" type="slidenum">
              <a:rPr lang="en-US"/>
              <a:pPr/>
              <a:t>171</a:t>
            </a:fld>
            <a:endParaRPr lang="en-US" sz="1400">
              <a:latin typeface="Times New Roman" pitchFamily="18" charset="0"/>
            </a:endParaRPr>
          </a:p>
        </p:txBody>
      </p:sp>
      <p:sp>
        <p:nvSpPr>
          <p:cNvPr id="47106" name="Rectangle 2"/>
          <p:cNvSpPr>
            <a:spLocks noChangeArrowheads="1"/>
          </p:cNvSpPr>
          <p:nvPr/>
        </p:nvSpPr>
        <p:spPr bwMode="auto">
          <a:xfrm>
            <a:off x="770467" y="6229350"/>
            <a:ext cx="1981200" cy="514350"/>
          </a:xfrm>
          <a:prstGeom prst="rect">
            <a:avLst/>
          </a:prstGeom>
          <a:noFill/>
          <a:ln w="9525">
            <a:noFill/>
            <a:miter lim="800000"/>
            <a:headEnd/>
            <a:tailEnd/>
          </a:ln>
          <a:effectLst/>
        </p:spPr>
        <p:txBody>
          <a:bodyPr wrap="none" anchor="ctr"/>
          <a:lstStyle/>
          <a:p>
            <a:endParaRPr lang="en-US"/>
          </a:p>
        </p:txBody>
      </p:sp>
      <p:sp>
        <p:nvSpPr>
          <p:cNvPr id="47107" name="Rectangle 3"/>
          <p:cNvSpPr>
            <a:spLocks noChangeArrowheads="1"/>
          </p:cNvSpPr>
          <p:nvPr/>
        </p:nvSpPr>
        <p:spPr bwMode="auto">
          <a:xfrm>
            <a:off x="3412067" y="6229350"/>
            <a:ext cx="3081867" cy="514350"/>
          </a:xfrm>
          <a:prstGeom prst="rect">
            <a:avLst/>
          </a:prstGeom>
          <a:noFill/>
          <a:ln w="9525">
            <a:noFill/>
            <a:miter lim="800000"/>
            <a:headEnd/>
            <a:tailEnd/>
          </a:ln>
          <a:effectLst/>
        </p:spPr>
        <p:txBody>
          <a:bodyPr wrap="none" anchor="ctr"/>
          <a:lstStyle/>
          <a:p>
            <a:endParaRPr lang="en-US"/>
          </a:p>
        </p:txBody>
      </p:sp>
      <p:sp>
        <p:nvSpPr>
          <p:cNvPr id="47110" name="Rectangle 6"/>
          <p:cNvSpPr>
            <a:spLocks noGrp="1" noChangeArrowheads="1"/>
          </p:cNvSpPr>
          <p:nvPr>
            <p:ph type="title"/>
          </p:nvPr>
        </p:nvSpPr>
        <p:spPr/>
        <p:txBody>
          <a:bodyPr/>
          <a:lstStyle/>
          <a:p>
            <a:r>
              <a:rPr lang="en-US" dirty="0" smtClean="0"/>
              <a:t>Function Equivalence Testing</a:t>
            </a:r>
            <a:endParaRPr lang="en-US" dirty="0"/>
          </a:p>
        </p:txBody>
      </p:sp>
      <p:sp>
        <p:nvSpPr>
          <p:cNvPr id="47111" name="Rectangle 7"/>
          <p:cNvSpPr>
            <a:spLocks noGrp="1" noChangeArrowheads="1"/>
          </p:cNvSpPr>
          <p:nvPr>
            <p:ph type="body" idx="1"/>
          </p:nvPr>
        </p:nvSpPr>
        <p:spPr>
          <a:xfrm>
            <a:off x="412750" y="1143000"/>
            <a:ext cx="9080500" cy="4953000"/>
          </a:xfrm>
        </p:spPr>
        <p:txBody>
          <a:bodyPr/>
          <a:lstStyle/>
          <a:p>
            <a:r>
              <a:rPr lang="en-US" dirty="0"/>
              <a:t>Doug Hoffman worked for MASPAR (the Massively Parallel computer, 64K parallel processors). </a:t>
            </a:r>
          </a:p>
          <a:p>
            <a:r>
              <a:rPr lang="en-US" dirty="0"/>
              <a:t>The MASPAR computer has several built-in mathematical functions. We’re going to consider the Integer square root.</a:t>
            </a:r>
          </a:p>
          <a:p>
            <a:r>
              <a:rPr lang="en-US" dirty="0"/>
              <a:t>This function takes a 32-bit word as an input. Any bit pattern in that word can be interpreted as an integer whose value is between 0 and 2</a:t>
            </a:r>
            <a:r>
              <a:rPr lang="en-US" baseline="30000" dirty="0"/>
              <a:t>32</a:t>
            </a:r>
            <a:r>
              <a:rPr lang="en-US" dirty="0"/>
              <a:t>-1. There are 4,294,967,296 possible inputs to this function. </a:t>
            </a:r>
          </a:p>
          <a:p>
            <a:pPr lvl="1"/>
            <a:r>
              <a:rPr lang="en-US" dirty="0"/>
              <a:t>How many of them should we test? </a:t>
            </a:r>
          </a:p>
          <a:p>
            <a:pPr lvl="1"/>
            <a:r>
              <a:rPr lang="en-US" dirty="0"/>
              <a:t>How many would you test?</a:t>
            </a:r>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dirty="0" smtClean="0"/>
              <a:t>It's a life-critical system...</a:t>
            </a:r>
            <a:endParaRPr lang="en-US" dirty="0"/>
          </a:p>
        </p:txBody>
      </p:sp>
      <p:sp>
        <p:nvSpPr>
          <p:cNvPr id="394245" name="Rectangle 5"/>
          <p:cNvSpPr>
            <a:spLocks noGrp="1" noChangeArrowheads="1"/>
          </p:cNvSpPr>
          <p:nvPr>
            <p:ph type="body" idx="1"/>
          </p:nvPr>
        </p:nvSpPr>
        <p:spPr/>
        <p:txBody>
          <a:bodyPr/>
          <a:lstStyle/>
          <a:p>
            <a:pPr lvl="1"/>
            <a:r>
              <a:rPr lang="en-US" dirty="0" smtClean="0"/>
              <a:t>To test the 32-bit integer square root function, Hoffman checked all values (all 4,294,967,296 of them). This took the computer about 6 minutes to run the tests and compare the results to an oracle. </a:t>
            </a:r>
          </a:p>
          <a:p>
            <a:pPr lvl="1"/>
            <a:r>
              <a:rPr lang="en-US" dirty="0" smtClean="0"/>
              <a:t>There were 2 (two) errors, neither of them near any boundary. (The underlying error was that a bit was sometimes </a:t>
            </a:r>
            <a:r>
              <a:rPr lang="en-US" dirty="0" err="1" smtClean="0"/>
              <a:t>mis</a:t>
            </a:r>
            <a:r>
              <a:rPr lang="en-US" dirty="0" smtClean="0"/>
              <a:t>-set, but in most error cases, there was no effect on the final calculated result.) Without an exhaustive test, these errors probably wouldn’t have shown up. </a:t>
            </a:r>
          </a:p>
          <a:p>
            <a:pPr lvl="1"/>
            <a:r>
              <a:rPr lang="en-US" dirty="0" smtClean="0"/>
              <a:t>What about the 64-bit integer square root? How could we find the time to run all of these? If we don't run them all, don't we risk missing some bugs?</a:t>
            </a:r>
            <a:endParaRPr lang="en-US" dirty="0"/>
          </a:p>
        </p:txBody>
      </p:sp>
      <p:sp>
        <p:nvSpPr>
          <p:cNvPr id="6" name="Slide Number Placeholder 3"/>
          <p:cNvSpPr>
            <a:spLocks noGrp="1"/>
          </p:cNvSpPr>
          <p:nvPr>
            <p:ph type="sldNum" sz="quarter" idx="4294967295"/>
          </p:nvPr>
        </p:nvSpPr>
        <p:spPr>
          <a:xfrm>
            <a:off x="8667750" y="6400800"/>
            <a:ext cx="1238250" cy="304800"/>
          </a:xfrm>
          <a:prstGeom prst="rect">
            <a:avLst/>
          </a:prstGeom>
        </p:spPr>
        <p:txBody>
          <a:bodyPr/>
          <a:lstStyle/>
          <a:p>
            <a:fld id="{7035895A-76AA-44A6-A89D-402E0D60531C}" type="slidenum">
              <a:rPr lang="en-US"/>
              <a:pPr/>
              <a:t>172</a:t>
            </a:fld>
            <a:endParaRPr lang="en-US" sz="1400">
              <a:latin typeface="Times New Roman" pitchFamily="18" charset="0"/>
            </a:endParaRPr>
          </a:p>
        </p:txBody>
      </p:sp>
      <p:sp>
        <p:nvSpPr>
          <p:cNvPr id="394242" name="Rectangle 2"/>
          <p:cNvSpPr>
            <a:spLocks noChangeArrowheads="1"/>
          </p:cNvSpPr>
          <p:nvPr/>
        </p:nvSpPr>
        <p:spPr bwMode="auto">
          <a:xfrm>
            <a:off x="770467" y="6229350"/>
            <a:ext cx="1981200" cy="514350"/>
          </a:xfrm>
          <a:prstGeom prst="rect">
            <a:avLst/>
          </a:prstGeom>
          <a:noFill/>
          <a:ln w="9525">
            <a:noFill/>
            <a:miter lim="800000"/>
            <a:headEnd/>
            <a:tailEnd/>
          </a:ln>
          <a:effectLst/>
        </p:spPr>
        <p:txBody>
          <a:bodyPr wrap="none" anchor="ctr"/>
          <a:lstStyle/>
          <a:p>
            <a:endParaRPr lang="en-US"/>
          </a:p>
        </p:txBody>
      </p:sp>
      <p:sp>
        <p:nvSpPr>
          <p:cNvPr id="394243" name="Rectangle 3"/>
          <p:cNvSpPr>
            <a:spLocks noChangeArrowheads="1"/>
          </p:cNvSpPr>
          <p:nvPr/>
        </p:nvSpPr>
        <p:spPr bwMode="auto">
          <a:xfrm>
            <a:off x="3412067" y="6229350"/>
            <a:ext cx="3081867" cy="514350"/>
          </a:xfrm>
          <a:prstGeom prst="rect">
            <a:avLst/>
          </a:prstGeom>
          <a:noFill/>
          <a:ln w="9525">
            <a:noFill/>
            <a:miter lim="800000"/>
            <a:headEnd/>
            <a:tailEnd/>
          </a:ln>
          <a:effectLst/>
        </p:spPr>
        <p:txBody>
          <a:bodyPr wrap="none" anchor="ctr"/>
          <a:lstStyle/>
          <a:p>
            <a:endParaRPr lang="en-US"/>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12751" y="209550"/>
            <a:ext cx="9097698" cy="762000"/>
          </a:xfrm>
        </p:spPr>
        <p:txBody>
          <a:bodyPr/>
          <a:lstStyle/>
          <a:p>
            <a:pPr eaLnBrk="1" hangingPunct="1"/>
            <a:r>
              <a:rPr lang="en-US" sz="2800" dirty="0" smtClean="0">
                <a:solidFill>
                  <a:schemeClr val="tx1"/>
                </a:solidFill>
              </a:rPr>
              <a:t>This </a:t>
            </a:r>
            <a:r>
              <a:rPr lang="en-US" sz="2800" dirty="0" smtClean="0"/>
              <a:t>tests for equivalence of functions, </a:t>
            </a:r>
            <a:br>
              <a:rPr lang="en-US" sz="2800" dirty="0" smtClean="0"/>
            </a:br>
            <a:r>
              <a:rPr lang="en-US" sz="2800" dirty="0" smtClean="0"/>
              <a:t>but it is less exhaustive than it looks</a:t>
            </a:r>
            <a:endParaRPr lang="en-US" sz="2800" dirty="0" smtClean="0">
              <a:solidFill>
                <a:schemeClr val="tx1"/>
              </a:solidFill>
            </a:endParaRPr>
          </a:p>
        </p:txBody>
      </p:sp>
      <p:grpSp>
        <p:nvGrpSpPr>
          <p:cNvPr id="2" name="Group 55"/>
          <p:cNvGrpSpPr/>
          <p:nvPr/>
        </p:nvGrpSpPr>
        <p:grpSpPr>
          <a:xfrm>
            <a:off x="123825" y="1352550"/>
            <a:ext cx="9658350" cy="5076140"/>
            <a:chOff x="152400" y="1000125"/>
            <a:chExt cx="8915400" cy="5076140"/>
          </a:xfrm>
        </p:grpSpPr>
        <p:grpSp>
          <p:nvGrpSpPr>
            <p:cNvPr id="3" name="Group 49"/>
            <p:cNvGrpSpPr>
              <a:grpSpLocks/>
            </p:cNvGrpSpPr>
            <p:nvPr/>
          </p:nvGrpSpPr>
          <p:grpSpPr bwMode="auto">
            <a:xfrm>
              <a:off x="152400" y="3571875"/>
              <a:ext cx="8915400" cy="2162175"/>
              <a:chOff x="48" y="2346"/>
              <a:chExt cx="5616" cy="1362"/>
            </a:xfrm>
          </p:grpSpPr>
          <p:sp>
            <p:nvSpPr>
              <p:cNvPr id="21517" name="Text Box 17"/>
              <p:cNvSpPr txBox="1">
                <a:spLocks noChangeArrowheads="1"/>
              </p:cNvSpPr>
              <p:nvPr/>
            </p:nvSpPr>
            <p:spPr bwMode="auto">
              <a:xfrm>
                <a:off x="48" y="2352"/>
                <a:ext cx="684" cy="204"/>
              </a:xfrm>
              <a:prstGeom prst="rect">
                <a:avLst/>
              </a:prstGeom>
              <a:solidFill>
                <a:srgbClr val="3366FF">
                  <a:alpha val="79999"/>
                </a:srgbClr>
              </a:solidFill>
              <a:ln w="9525">
                <a:solidFill>
                  <a:srgbClr val="3366FF"/>
                </a:solidFill>
                <a:miter lim="800000"/>
                <a:headEnd/>
                <a:tailEnd/>
              </a:ln>
            </p:spPr>
            <p:txBody>
              <a:bodyPr wrap="none">
                <a:spAutoFit/>
              </a:bodyPr>
              <a:lstStyle/>
              <a:p>
                <a:pPr algn="l"/>
                <a:r>
                  <a:rPr lang="en-US" sz="1500">
                    <a:latin typeface="Arial Narrow" pitchFamily="34" charset="0"/>
                  </a:rPr>
                  <a:t>Program state</a:t>
                </a:r>
              </a:p>
            </p:txBody>
          </p:sp>
          <p:sp>
            <p:nvSpPr>
              <p:cNvPr id="21518" name="Text Box 19"/>
              <p:cNvSpPr txBox="1">
                <a:spLocks noChangeArrowheads="1"/>
              </p:cNvSpPr>
              <p:nvPr/>
            </p:nvSpPr>
            <p:spPr bwMode="auto">
              <a:xfrm>
                <a:off x="48" y="2640"/>
                <a:ext cx="637" cy="204"/>
              </a:xfrm>
              <a:prstGeom prst="rect">
                <a:avLst/>
              </a:prstGeom>
              <a:solidFill>
                <a:srgbClr val="3366FF">
                  <a:alpha val="79999"/>
                </a:srgbClr>
              </a:solidFill>
              <a:ln w="9525">
                <a:solidFill>
                  <a:srgbClr val="3366FF"/>
                </a:solidFill>
                <a:miter lim="800000"/>
                <a:headEnd/>
                <a:tailEnd/>
              </a:ln>
            </p:spPr>
            <p:txBody>
              <a:bodyPr wrap="none">
                <a:spAutoFit/>
              </a:bodyPr>
              <a:lstStyle/>
              <a:p>
                <a:pPr algn="l"/>
                <a:r>
                  <a:rPr lang="en-US" sz="1500">
                    <a:latin typeface="Arial Narrow" pitchFamily="34" charset="0"/>
                  </a:rPr>
                  <a:t>System state</a:t>
                </a:r>
              </a:p>
            </p:txBody>
          </p:sp>
          <p:sp>
            <p:nvSpPr>
              <p:cNvPr id="21519" name="Text Box 20"/>
              <p:cNvSpPr txBox="1">
                <a:spLocks noChangeArrowheads="1"/>
              </p:cNvSpPr>
              <p:nvPr/>
            </p:nvSpPr>
            <p:spPr bwMode="auto">
              <a:xfrm>
                <a:off x="48" y="3216"/>
                <a:ext cx="1728" cy="204"/>
              </a:xfrm>
              <a:prstGeom prst="rect">
                <a:avLst/>
              </a:prstGeom>
              <a:solidFill>
                <a:srgbClr val="3366FF">
                  <a:alpha val="79999"/>
                </a:srgbClr>
              </a:solidFill>
              <a:ln w="9525">
                <a:solidFill>
                  <a:srgbClr val="3366FF"/>
                </a:solidFill>
                <a:miter lim="800000"/>
                <a:headEnd/>
                <a:tailEnd/>
              </a:ln>
            </p:spPr>
            <p:txBody>
              <a:bodyPr>
                <a:spAutoFit/>
              </a:bodyPr>
              <a:lstStyle/>
              <a:p>
                <a:pPr algn="l"/>
                <a:r>
                  <a:rPr lang="en-US" sz="1500">
                    <a:latin typeface="Arial Narrow" pitchFamily="34" charset="0"/>
                  </a:rPr>
                  <a:t>Configuration and system resources</a:t>
                </a:r>
              </a:p>
            </p:txBody>
          </p:sp>
          <p:sp>
            <p:nvSpPr>
              <p:cNvPr id="21520" name="Text Box 21"/>
              <p:cNvSpPr txBox="1">
                <a:spLocks noChangeArrowheads="1"/>
              </p:cNvSpPr>
              <p:nvPr/>
            </p:nvSpPr>
            <p:spPr bwMode="auto">
              <a:xfrm>
                <a:off x="48" y="3504"/>
                <a:ext cx="1968" cy="204"/>
              </a:xfrm>
              <a:prstGeom prst="rect">
                <a:avLst/>
              </a:prstGeom>
              <a:solidFill>
                <a:srgbClr val="3366FF">
                  <a:alpha val="79999"/>
                </a:srgbClr>
              </a:solidFill>
              <a:ln w="9525">
                <a:solidFill>
                  <a:srgbClr val="3366FF"/>
                </a:solidFill>
                <a:miter lim="800000"/>
                <a:headEnd/>
                <a:tailEnd/>
              </a:ln>
            </p:spPr>
            <p:txBody>
              <a:bodyPr>
                <a:spAutoFit/>
              </a:bodyPr>
              <a:lstStyle/>
              <a:p>
                <a:pPr algn="l"/>
                <a:r>
                  <a:rPr lang="en-US" sz="1500">
                    <a:latin typeface="Arial Narrow" pitchFamily="34" charset="0"/>
                  </a:rPr>
                  <a:t>Cooperating processes, clients or servers</a:t>
                </a:r>
              </a:p>
            </p:txBody>
          </p:sp>
          <p:cxnSp>
            <p:nvCxnSpPr>
              <p:cNvPr id="21521" name="AutoShape 27"/>
              <p:cNvCxnSpPr>
                <a:cxnSpLocks noChangeShapeType="1"/>
              </p:cNvCxnSpPr>
              <p:nvPr/>
            </p:nvCxnSpPr>
            <p:spPr bwMode="auto">
              <a:xfrm>
                <a:off x="789" y="2397"/>
                <a:ext cx="1491" cy="579"/>
              </a:xfrm>
              <a:prstGeom prst="bentConnector3">
                <a:avLst>
                  <a:gd name="adj1" fmla="val 49968"/>
                </a:avLst>
              </a:prstGeom>
              <a:noFill/>
              <a:ln w="38100">
                <a:solidFill>
                  <a:srgbClr val="3366FF"/>
                </a:solidFill>
                <a:miter lim="800000"/>
                <a:headEnd/>
                <a:tailEnd type="triangle" w="lg" len="med"/>
              </a:ln>
            </p:spPr>
          </p:cxnSp>
          <p:cxnSp>
            <p:nvCxnSpPr>
              <p:cNvPr id="21522" name="AutoShape 28"/>
              <p:cNvCxnSpPr>
                <a:cxnSpLocks noChangeShapeType="1"/>
              </p:cNvCxnSpPr>
              <p:nvPr/>
            </p:nvCxnSpPr>
            <p:spPr bwMode="auto">
              <a:xfrm>
                <a:off x="738" y="2685"/>
                <a:ext cx="1542" cy="291"/>
              </a:xfrm>
              <a:prstGeom prst="bentConnector3">
                <a:avLst>
                  <a:gd name="adj1" fmla="val 50000"/>
                </a:avLst>
              </a:prstGeom>
              <a:noFill/>
              <a:ln w="38100">
                <a:solidFill>
                  <a:srgbClr val="3366FF"/>
                </a:solidFill>
                <a:miter lim="800000"/>
                <a:headEnd/>
                <a:tailEnd type="triangle" w="lg" len="med"/>
              </a:ln>
            </p:spPr>
          </p:cxnSp>
          <p:cxnSp>
            <p:nvCxnSpPr>
              <p:cNvPr id="21523" name="AutoShape 30"/>
              <p:cNvCxnSpPr>
                <a:cxnSpLocks noChangeShapeType="1"/>
              </p:cNvCxnSpPr>
              <p:nvPr/>
            </p:nvCxnSpPr>
            <p:spPr bwMode="auto">
              <a:xfrm flipV="1">
                <a:off x="1776" y="2976"/>
                <a:ext cx="504" cy="285"/>
              </a:xfrm>
              <a:prstGeom prst="bentConnector3">
                <a:avLst>
                  <a:gd name="adj1" fmla="val 50000"/>
                </a:avLst>
              </a:prstGeom>
              <a:noFill/>
              <a:ln w="38100">
                <a:solidFill>
                  <a:srgbClr val="3366FF"/>
                </a:solidFill>
                <a:miter lim="800000"/>
                <a:headEnd/>
                <a:tailEnd type="triangle" w="lg" len="med"/>
              </a:ln>
            </p:spPr>
          </p:cxnSp>
          <p:cxnSp>
            <p:nvCxnSpPr>
              <p:cNvPr id="21524" name="AutoShape 31"/>
              <p:cNvCxnSpPr>
                <a:cxnSpLocks noChangeShapeType="1"/>
              </p:cNvCxnSpPr>
              <p:nvPr/>
            </p:nvCxnSpPr>
            <p:spPr bwMode="auto">
              <a:xfrm flipV="1">
                <a:off x="2016" y="2976"/>
                <a:ext cx="264" cy="573"/>
              </a:xfrm>
              <a:prstGeom prst="bentConnector3">
                <a:avLst>
                  <a:gd name="adj1" fmla="val 50000"/>
                </a:avLst>
              </a:prstGeom>
              <a:noFill/>
              <a:ln w="38100">
                <a:solidFill>
                  <a:srgbClr val="3366FF"/>
                </a:solidFill>
                <a:miter lim="800000"/>
                <a:headEnd/>
                <a:tailEnd type="triangle" w="lg" len="med"/>
              </a:ln>
            </p:spPr>
          </p:cxnSp>
          <p:sp>
            <p:nvSpPr>
              <p:cNvPr id="21526" name="Text Box 34"/>
              <p:cNvSpPr txBox="1">
                <a:spLocks noChangeArrowheads="1"/>
              </p:cNvSpPr>
              <p:nvPr/>
            </p:nvSpPr>
            <p:spPr bwMode="auto">
              <a:xfrm>
                <a:off x="4974" y="2634"/>
                <a:ext cx="690" cy="204"/>
              </a:xfrm>
              <a:prstGeom prst="rect">
                <a:avLst/>
              </a:prstGeom>
              <a:solidFill>
                <a:srgbClr val="FF0000">
                  <a:alpha val="79999"/>
                </a:srgbClr>
              </a:solidFill>
              <a:ln w="9525">
                <a:solidFill>
                  <a:srgbClr val="FF0000"/>
                </a:solidFill>
                <a:miter lim="800000"/>
                <a:headEnd/>
                <a:tailEnd/>
              </a:ln>
            </p:spPr>
            <p:txBody>
              <a:bodyPr>
                <a:spAutoFit/>
              </a:bodyPr>
              <a:lstStyle/>
              <a:p>
                <a:pPr algn="l"/>
                <a:r>
                  <a:rPr lang="en-US" sz="1500">
                    <a:latin typeface="Arial Narrow" pitchFamily="34" charset="0"/>
                  </a:rPr>
                  <a:t>System state</a:t>
                </a:r>
              </a:p>
            </p:txBody>
          </p:sp>
          <p:sp>
            <p:nvSpPr>
              <p:cNvPr id="21527" name="Text Box 35"/>
              <p:cNvSpPr txBox="1">
                <a:spLocks noChangeArrowheads="1"/>
              </p:cNvSpPr>
              <p:nvPr/>
            </p:nvSpPr>
            <p:spPr bwMode="auto">
              <a:xfrm>
                <a:off x="3504" y="3210"/>
                <a:ext cx="2160" cy="204"/>
              </a:xfrm>
              <a:prstGeom prst="rect">
                <a:avLst/>
              </a:prstGeom>
              <a:solidFill>
                <a:srgbClr val="FF0000">
                  <a:alpha val="79999"/>
                </a:srgbClr>
              </a:solidFill>
              <a:ln w="9525">
                <a:solidFill>
                  <a:srgbClr val="FF0000"/>
                </a:solidFill>
                <a:miter lim="800000"/>
                <a:headEnd/>
                <a:tailEnd/>
              </a:ln>
            </p:spPr>
            <p:txBody>
              <a:bodyPr>
                <a:spAutoFit/>
              </a:bodyPr>
              <a:lstStyle/>
              <a:p>
                <a:pPr algn="l"/>
                <a:r>
                  <a:rPr lang="en-US" sz="1500">
                    <a:latin typeface="Arial Narrow" pitchFamily="34" charset="0"/>
                  </a:rPr>
                  <a:t>Impacts on connected devices / resources</a:t>
                </a:r>
              </a:p>
            </p:txBody>
          </p:sp>
          <p:sp>
            <p:nvSpPr>
              <p:cNvPr id="21528" name="Text Box 36"/>
              <p:cNvSpPr txBox="1">
                <a:spLocks noChangeArrowheads="1"/>
              </p:cNvSpPr>
              <p:nvPr/>
            </p:nvSpPr>
            <p:spPr bwMode="auto">
              <a:xfrm>
                <a:off x="3532" y="3498"/>
                <a:ext cx="2132" cy="204"/>
              </a:xfrm>
              <a:prstGeom prst="rect">
                <a:avLst/>
              </a:prstGeom>
              <a:solidFill>
                <a:srgbClr val="FF0000">
                  <a:alpha val="79999"/>
                </a:srgbClr>
              </a:solidFill>
              <a:ln w="9525">
                <a:solidFill>
                  <a:srgbClr val="FF0000"/>
                </a:solidFill>
                <a:miter lim="800000"/>
                <a:headEnd/>
                <a:tailEnd/>
              </a:ln>
            </p:spPr>
            <p:txBody>
              <a:bodyPr>
                <a:spAutoFit/>
              </a:bodyPr>
              <a:lstStyle/>
              <a:p>
                <a:pPr algn="l"/>
                <a:r>
                  <a:rPr lang="en-US" sz="1500">
                    <a:latin typeface="Arial Narrow" pitchFamily="34" charset="0"/>
                  </a:rPr>
                  <a:t>To cooperating processes, clients or servers</a:t>
                </a:r>
              </a:p>
            </p:txBody>
          </p:sp>
          <p:cxnSp>
            <p:nvCxnSpPr>
              <p:cNvPr id="21529" name="AutoShape 43"/>
              <p:cNvCxnSpPr>
                <a:cxnSpLocks noChangeShapeType="1"/>
                <a:endCxn id="21525" idx="1"/>
              </p:cNvCxnSpPr>
              <p:nvPr/>
            </p:nvCxnSpPr>
            <p:spPr bwMode="auto">
              <a:xfrm rot="5400000" flipH="1" flipV="1">
                <a:off x="3313" y="2494"/>
                <a:ext cx="429" cy="336"/>
              </a:xfrm>
              <a:prstGeom prst="bentConnector2">
                <a:avLst/>
              </a:prstGeom>
              <a:noFill/>
              <a:ln w="38100">
                <a:solidFill>
                  <a:srgbClr val="FF0000"/>
                </a:solidFill>
                <a:miter lim="800000"/>
                <a:headEnd/>
                <a:tailEnd type="triangle" w="med" len="med"/>
              </a:ln>
            </p:spPr>
          </p:cxnSp>
          <p:cxnSp>
            <p:nvCxnSpPr>
              <p:cNvPr id="21530" name="AutoShape 44"/>
              <p:cNvCxnSpPr>
                <a:cxnSpLocks noChangeShapeType="1"/>
                <a:stCxn id="21510" idx="5"/>
                <a:endCxn id="21526" idx="1"/>
              </p:cNvCxnSpPr>
              <p:nvPr/>
            </p:nvCxnSpPr>
            <p:spPr bwMode="auto">
              <a:xfrm flipV="1">
                <a:off x="3384" y="2736"/>
                <a:ext cx="1590" cy="150"/>
              </a:xfrm>
              <a:prstGeom prst="bentConnector3">
                <a:avLst>
                  <a:gd name="adj1" fmla="val 50000"/>
                </a:avLst>
              </a:prstGeom>
              <a:noFill/>
              <a:ln w="38100">
                <a:solidFill>
                  <a:srgbClr val="FF0000"/>
                </a:solidFill>
                <a:miter lim="800000"/>
                <a:headEnd/>
                <a:tailEnd type="triangle" w="med" len="med"/>
              </a:ln>
            </p:spPr>
          </p:cxnSp>
          <p:cxnSp>
            <p:nvCxnSpPr>
              <p:cNvPr id="21531" name="AutoShape 46"/>
              <p:cNvCxnSpPr>
                <a:cxnSpLocks noChangeShapeType="1"/>
                <a:stCxn id="21510" idx="5"/>
                <a:endCxn id="21527" idx="1"/>
              </p:cNvCxnSpPr>
              <p:nvPr/>
            </p:nvCxnSpPr>
            <p:spPr bwMode="auto">
              <a:xfrm>
                <a:off x="3384" y="2886"/>
                <a:ext cx="120" cy="426"/>
              </a:xfrm>
              <a:prstGeom prst="bentConnector3">
                <a:avLst>
                  <a:gd name="adj1" fmla="val 50000"/>
                </a:avLst>
              </a:prstGeom>
              <a:noFill/>
              <a:ln w="38100">
                <a:solidFill>
                  <a:srgbClr val="FF0000"/>
                </a:solidFill>
                <a:miter lim="800000"/>
                <a:headEnd/>
                <a:tailEnd type="triangle" w="med" len="med"/>
              </a:ln>
            </p:spPr>
          </p:cxnSp>
          <p:cxnSp>
            <p:nvCxnSpPr>
              <p:cNvPr id="21532" name="AutoShape 47"/>
              <p:cNvCxnSpPr>
                <a:cxnSpLocks noChangeShapeType="1"/>
              </p:cNvCxnSpPr>
              <p:nvPr/>
            </p:nvCxnSpPr>
            <p:spPr bwMode="auto">
              <a:xfrm>
                <a:off x="3360" y="2832"/>
                <a:ext cx="148" cy="819"/>
              </a:xfrm>
              <a:prstGeom prst="bentConnector3">
                <a:avLst>
                  <a:gd name="adj1" fmla="val 50000"/>
                </a:avLst>
              </a:prstGeom>
              <a:noFill/>
              <a:ln w="38100">
                <a:solidFill>
                  <a:srgbClr val="FF0000"/>
                </a:solidFill>
                <a:miter lim="800000"/>
                <a:headEnd/>
                <a:tailEnd type="triangle" w="med" len="med"/>
              </a:ln>
            </p:spPr>
          </p:cxnSp>
          <p:sp>
            <p:nvSpPr>
              <p:cNvPr id="21525" name="Text Box 33"/>
              <p:cNvSpPr txBox="1">
                <a:spLocks noChangeArrowheads="1"/>
              </p:cNvSpPr>
              <p:nvPr/>
            </p:nvSpPr>
            <p:spPr bwMode="auto">
              <a:xfrm>
                <a:off x="3696" y="2346"/>
                <a:ext cx="1968" cy="204"/>
              </a:xfrm>
              <a:prstGeom prst="rect">
                <a:avLst/>
              </a:prstGeom>
              <a:solidFill>
                <a:srgbClr val="FF0000">
                  <a:alpha val="79999"/>
                </a:srgbClr>
              </a:solidFill>
              <a:ln w="9525">
                <a:solidFill>
                  <a:srgbClr val="FF0000"/>
                </a:solidFill>
                <a:miter lim="800000"/>
                <a:headEnd/>
                <a:tailEnd/>
              </a:ln>
            </p:spPr>
            <p:txBody>
              <a:bodyPr>
                <a:spAutoFit/>
              </a:bodyPr>
              <a:lstStyle/>
              <a:p>
                <a:pPr algn="l"/>
                <a:r>
                  <a:rPr lang="en-US" sz="1500" dirty="0">
                    <a:latin typeface="Arial Narrow" pitchFamily="34" charset="0"/>
                  </a:rPr>
                  <a:t>Program state, (and uninspected outputs)</a:t>
                </a:r>
              </a:p>
            </p:txBody>
          </p:sp>
        </p:grpSp>
        <p:sp>
          <p:nvSpPr>
            <p:cNvPr id="21508" name="AutoShape 3"/>
            <p:cNvSpPr>
              <a:spLocks noChangeArrowheads="1"/>
            </p:cNvSpPr>
            <p:nvPr/>
          </p:nvSpPr>
          <p:spPr bwMode="auto">
            <a:xfrm>
              <a:off x="3695700" y="1066800"/>
              <a:ext cx="1752600" cy="1600200"/>
            </a:xfrm>
            <a:prstGeom prst="cube">
              <a:avLst>
                <a:gd name="adj" fmla="val 25000"/>
              </a:avLst>
            </a:prstGeom>
            <a:solidFill>
              <a:srgbClr val="232323"/>
            </a:solidFill>
            <a:ln w="9525">
              <a:solidFill>
                <a:schemeClr val="tx1"/>
              </a:solidFill>
              <a:miter lim="800000"/>
              <a:headEnd/>
              <a:tailEnd/>
            </a:ln>
          </p:spPr>
          <p:txBody>
            <a:bodyPr wrap="none" anchor="ctr"/>
            <a:lstStyle/>
            <a:p>
              <a:pPr algn="ctr"/>
              <a:r>
                <a:rPr lang="en-US" sz="2000" dirty="0">
                  <a:solidFill>
                    <a:schemeClr val="bg1"/>
                  </a:solidFill>
                  <a:latin typeface="Times New Roman" pitchFamily="18" charset="0"/>
                </a:rPr>
                <a:t>System </a:t>
              </a:r>
            </a:p>
            <a:p>
              <a:pPr algn="ctr"/>
              <a:r>
                <a:rPr lang="en-US" sz="2000" dirty="0">
                  <a:solidFill>
                    <a:schemeClr val="bg1"/>
                  </a:solidFill>
                  <a:latin typeface="Times New Roman" pitchFamily="18" charset="0"/>
                </a:rPr>
                <a:t>under </a:t>
              </a:r>
            </a:p>
            <a:p>
              <a:pPr algn="ctr"/>
              <a:r>
                <a:rPr lang="en-US" sz="2000" dirty="0">
                  <a:solidFill>
                    <a:schemeClr val="bg1"/>
                  </a:solidFill>
                  <a:latin typeface="Times New Roman" pitchFamily="18" charset="0"/>
                </a:rPr>
                <a:t>test</a:t>
              </a:r>
              <a:endParaRPr lang="en-US" sz="2000" dirty="0">
                <a:latin typeface="Times New Roman" pitchFamily="18" charset="0"/>
              </a:endParaRPr>
            </a:p>
          </p:txBody>
        </p:sp>
        <p:sp>
          <p:nvSpPr>
            <p:cNvPr id="21509" name="Rectangle 9"/>
            <p:cNvSpPr>
              <a:spLocks noChangeArrowheads="1"/>
            </p:cNvSpPr>
            <p:nvPr/>
          </p:nvSpPr>
          <p:spPr bwMode="auto">
            <a:xfrm>
              <a:off x="5457825" y="1985963"/>
              <a:ext cx="170521" cy="323165"/>
            </a:xfrm>
            <a:prstGeom prst="rect">
              <a:avLst/>
            </a:prstGeom>
            <a:noFill/>
            <a:ln w="9525">
              <a:noFill/>
              <a:miter lim="800000"/>
              <a:headEnd/>
              <a:tailEnd/>
            </a:ln>
          </p:spPr>
          <p:txBody>
            <a:bodyPr wrap="none">
              <a:spAutoFit/>
            </a:bodyPr>
            <a:lstStyle/>
            <a:p>
              <a:pPr algn="l"/>
              <a:endParaRPr lang="en-US" sz="1500">
                <a:latin typeface="Times New Roman" pitchFamily="18" charset="0"/>
              </a:endParaRPr>
            </a:p>
          </p:txBody>
        </p:sp>
        <p:sp>
          <p:nvSpPr>
            <p:cNvPr id="21510" name="AutoShape 16"/>
            <p:cNvSpPr>
              <a:spLocks noChangeArrowheads="1"/>
            </p:cNvSpPr>
            <p:nvPr/>
          </p:nvSpPr>
          <p:spPr bwMode="auto">
            <a:xfrm>
              <a:off x="3695700" y="4000500"/>
              <a:ext cx="1752600" cy="1143000"/>
            </a:xfrm>
            <a:prstGeom prst="cube">
              <a:avLst>
                <a:gd name="adj" fmla="val 25000"/>
              </a:avLst>
            </a:prstGeom>
            <a:solidFill>
              <a:srgbClr val="232323"/>
            </a:solidFill>
            <a:ln w="9525">
              <a:solidFill>
                <a:schemeClr val="tx1"/>
              </a:solidFill>
              <a:miter lim="800000"/>
              <a:headEnd/>
              <a:tailEnd/>
            </a:ln>
          </p:spPr>
          <p:txBody>
            <a:bodyPr wrap="none" anchor="ctr"/>
            <a:lstStyle/>
            <a:p>
              <a:pPr algn="ctr"/>
              <a:r>
                <a:rPr lang="en-US" sz="2000" dirty="0" smtClean="0">
                  <a:solidFill>
                    <a:schemeClr val="bg1"/>
                  </a:solidFill>
                  <a:latin typeface="Times New Roman" pitchFamily="18" charset="0"/>
                </a:rPr>
                <a:t>Reference </a:t>
              </a:r>
            </a:p>
            <a:p>
              <a:pPr algn="ctr"/>
              <a:r>
                <a:rPr lang="en-US" sz="2000" dirty="0" smtClean="0">
                  <a:solidFill>
                    <a:schemeClr val="bg1"/>
                  </a:solidFill>
                  <a:latin typeface="Times New Roman" pitchFamily="18" charset="0"/>
                </a:rPr>
                <a:t>function</a:t>
              </a:r>
              <a:endParaRPr lang="en-US" sz="2000" dirty="0">
                <a:latin typeface="Times New Roman" pitchFamily="18" charset="0"/>
              </a:endParaRPr>
            </a:p>
          </p:txBody>
        </p:sp>
        <p:grpSp>
          <p:nvGrpSpPr>
            <p:cNvPr id="4" name="Group 52"/>
            <p:cNvGrpSpPr>
              <a:grpSpLocks/>
            </p:cNvGrpSpPr>
            <p:nvPr/>
          </p:nvGrpSpPr>
          <p:grpSpPr bwMode="auto">
            <a:xfrm>
              <a:off x="5448300" y="1666875"/>
              <a:ext cx="3619500" cy="561975"/>
              <a:chOff x="3384" y="1146"/>
              <a:chExt cx="2280" cy="354"/>
            </a:xfrm>
          </p:grpSpPr>
          <p:sp>
            <p:nvSpPr>
              <p:cNvPr id="21558" name="Text Box 10"/>
              <p:cNvSpPr txBox="1">
                <a:spLocks noChangeArrowheads="1"/>
              </p:cNvSpPr>
              <p:nvPr/>
            </p:nvSpPr>
            <p:spPr bwMode="auto">
              <a:xfrm>
                <a:off x="4740" y="1296"/>
                <a:ext cx="924" cy="204"/>
              </a:xfrm>
              <a:prstGeom prst="rect">
                <a:avLst/>
              </a:prstGeom>
              <a:solidFill>
                <a:srgbClr val="00FF00">
                  <a:alpha val="79999"/>
                </a:srgbClr>
              </a:solidFill>
              <a:ln w="9525">
                <a:noFill/>
                <a:miter lim="800000"/>
                <a:headEnd/>
                <a:tailEnd/>
              </a:ln>
            </p:spPr>
            <p:txBody>
              <a:bodyPr>
                <a:spAutoFit/>
              </a:bodyPr>
              <a:lstStyle/>
              <a:p>
                <a:pPr algn="l"/>
                <a:r>
                  <a:rPr lang="en-US" sz="1500">
                    <a:latin typeface="Arial Narrow" pitchFamily="34" charset="0"/>
                  </a:rPr>
                  <a:t>Monitored outputs</a:t>
                </a:r>
              </a:p>
            </p:txBody>
          </p:sp>
          <p:cxnSp>
            <p:nvCxnSpPr>
              <p:cNvPr id="21559" name="AutoShape 39"/>
              <p:cNvCxnSpPr>
                <a:cxnSpLocks noChangeShapeType="1"/>
                <a:stCxn id="21508" idx="5"/>
                <a:endCxn id="21558" idx="1"/>
              </p:cNvCxnSpPr>
              <p:nvPr/>
            </p:nvCxnSpPr>
            <p:spPr bwMode="auto">
              <a:xfrm>
                <a:off x="3384" y="1146"/>
                <a:ext cx="1356" cy="252"/>
              </a:xfrm>
              <a:prstGeom prst="bentConnector3">
                <a:avLst>
                  <a:gd name="adj1" fmla="val 50000"/>
                </a:avLst>
              </a:prstGeom>
              <a:noFill/>
              <a:ln w="38100">
                <a:solidFill>
                  <a:srgbClr val="00FF00"/>
                </a:solidFill>
                <a:miter lim="800000"/>
                <a:headEnd/>
                <a:tailEnd type="triangle" w="med" len="med"/>
              </a:ln>
            </p:spPr>
          </p:cxnSp>
        </p:grpSp>
        <p:grpSp>
          <p:nvGrpSpPr>
            <p:cNvPr id="5" name="Group 77"/>
            <p:cNvGrpSpPr>
              <a:grpSpLocks/>
            </p:cNvGrpSpPr>
            <p:nvPr/>
          </p:nvGrpSpPr>
          <p:grpSpPr bwMode="auto">
            <a:xfrm>
              <a:off x="190500" y="1219200"/>
              <a:ext cx="3505200" cy="2152650"/>
              <a:chOff x="72" y="1104"/>
              <a:chExt cx="2208" cy="1356"/>
            </a:xfrm>
          </p:grpSpPr>
          <p:grpSp>
            <p:nvGrpSpPr>
              <p:cNvPr id="6" name="Group 51"/>
              <p:cNvGrpSpPr>
                <a:grpSpLocks/>
              </p:cNvGrpSpPr>
              <p:nvPr/>
            </p:nvGrpSpPr>
            <p:grpSpPr bwMode="auto">
              <a:xfrm>
                <a:off x="72" y="1638"/>
                <a:ext cx="2208" cy="246"/>
                <a:chOff x="48" y="1254"/>
                <a:chExt cx="2208" cy="246"/>
              </a:xfrm>
            </p:grpSpPr>
            <p:sp>
              <p:nvSpPr>
                <p:cNvPr id="21556" name="Text Box 5"/>
                <p:cNvSpPr txBox="1">
                  <a:spLocks noChangeArrowheads="1"/>
                </p:cNvSpPr>
                <p:nvPr/>
              </p:nvSpPr>
              <p:spPr bwMode="auto">
                <a:xfrm>
                  <a:off x="48" y="1296"/>
                  <a:ext cx="816" cy="204"/>
                </a:xfrm>
                <a:prstGeom prst="rect">
                  <a:avLst/>
                </a:prstGeom>
                <a:solidFill>
                  <a:srgbClr val="00FF00">
                    <a:alpha val="79999"/>
                  </a:srgbClr>
                </a:solidFill>
                <a:ln w="9525">
                  <a:noFill/>
                  <a:miter lim="800000"/>
                  <a:headEnd/>
                  <a:tailEnd/>
                </a:ln>
              </p:spPr>
              <p:txBody>
                <a:bodyPr>
                  <a:spAutoFit/>
                </a:bodyPr>
                <a:lstStyle/>
                <a:p>
                  <a:pPr algn="l"/>
                  <a:r>
                    <a:rPr lang="en-US" sz="1500">
                      <a:latin typeface="Arial Narrow" pitchFamily="34" charset="0"/>
                    </a:rPr>
                    <a:t>Intended inputs</a:t>
                  </a:r>
                </a:p>
              </p:txBody>
            </p:sp>
            <p:cxnSp>
              <p:nvCxnSpPr>
                <p:cNvPr id="21557" name="AutoShape 24"/>
                <p:cNvCxnSpPr>
                  <a:cxnSpLocks noChangeShapeType="1"/>
                  <a:stCxn id="21556" idx="3"/>
                  <a:endCxn id="21508" idx="2"/>
                </p:cNvCxnSpPr>
                <p:nvPr/>
              </p:nvCxnSpPr>
              <p:spPr bwMode="auto">
                <a:xfrm flipV="1">
                  <a:off x="864" y="1254"/>
                  <a:ext cx="1392" cy="144"/>
                </a:xfrm>
                <a:prstGeom prst="bentConnector3">
                  <a:avLst>
                    <a:gd name="adj1" fmla="val 50000"/>
                  </a:avLst>
                </a:prstGeom>
                <a:noFill/>
                <a:ln w="38100">
                  <a:solidFill>
                    <a:srgbClr val="00FF00"/>
                  </a:solidFill>
                  <a:miter lim="800000"/>
                  <a:headEnd/>
                  <a:tailEnd type="triangle" w="lg" len="med"/>
                </a:ln>
              </p:spPr>
            </p:cxnSp>
          </p:grpSp>
          <p:grpSp>
            <p:nvGrpSpPr>
              <p:cNvPr id="7" name="Group 54"/>
              <p:cNvGrpSpPr>
                <a:grpSpLocks/>
              </p:cNvGrpSpPr>
              <p:nvPr/>
            </p:nvGrpSpPr>
            <p:grpSpPr bwMode="auto">
              <a:xfrm>
                <a:off x="72" y="1104"/>
                <a:ext cx="2208" cy="1356"/>
                <a:chOff x="48" y="720"/>
                <a:chExt cx="2208" cy="1356"/>
              </a:xfrm>
            </p:grpSpPr>
            <p:sp>
              <p:nvSpPr>
                <p:cNvPr id="21548" name="Text Box 4"/>
                <p:cNvSpPr txBox="1">
                  <a:spLocks noChangeArrowheads="1"/>
                </p:cNvSpPr>
                <p:nvPr/>
              </p:nvSpPr>
              <p:spPr bwMode="auto">
                <a:xfrm>
                  <a:off x="48" y="720"/>
                  <a:ext cx="684" cy="204"/>
                </a:xfrm>
                <a:prstGeom prst="rect">
                  <a:avLst/>
                </a:prstGeom>
                <a:solidFill>
                  <a:srgbClr val="3366FF">
                    <a:alpha val="79999"/>
                  </a:srgbClr>
                </a:solidFill>
                <a:ln w="9525">
                  <a:solidFill>
                    <a:srgbClr val="3366FF"/>
                  </a:solidFill>
                  <a:miter lim="800000"/>
                  <a:headEnd/>
                  <a:tailEnd/>
                </a:ln>
              </p:spPr>
              <p:txBody>
                <a:bodyPr wrap="none">
                  <a:spAutoFit/>
                </a:bodyPr>
                <a:lstStyle/>
                <a:p>
                  <a:pPr algn="l"/>
                  <a:r>
                    <a:rPr lang="en-US" sz="1500" dirty="0">
                      <a:latin typeface="Arial Narrow" pitchFamily="34" charset="0"/>
                    </a:rPr>
                    <a:t>Program state</a:t>
                  </a:r>
                </a:p>
              </p:txBody>
            </p:sp>
            <p:sp>
              <p:nvSpPr>
                <p:cNvPr id="21549" name="Text Box 6"/>
                <p:cNvSpPr txBox="1">
                  <a:spLocks noChangeArrowheads="1"/>
                </p:cNvSpPr>
                <p:nvPr/>
              </p:nvSpPr>
              <p:spPr bwMode="auto">
                <a:xfrm>
                  <a:off x="48" y="1008"/>
                  <a:ext cx="637" cy="204"/>
                </a:xfrm>
                <a:prstGeom prst="rect">
                  <a:avLst/>
                </a:prstGeom>
                <a:solidFill>
                  <a:srgbClr val="3366FF">
                    <a:alpha val="79999"/>
                  </a:srgbClr>
                </a:solidFill>
                <a:ln w="9525">
                  <a:solidFill>
                    <a:srgbClr val="3366FF"/>
                  </a:solidFill>
                  <a:miter lim="800000"/>
                  <a:headEnd/>
                  <a:tailEnd/>
                </a:ln>
              </p:spPr>
              <p:txBody>
                <a:bodyPr wrap="none">
                  <a:spAutoFit/>
                </a:bodyPr>
                <a:lstStyle/>
                <a:p>
                  <a:pPr algn="l"/>
                  <a:r>
                    <a:rPr lang="en-US" sz="1500">
                      <a:latin typeface="Arial Narrow" pitchFamily="34" charset="0"/>
                    </a:rPr>
                    <a:t>System state</a:t>
                  </a:r>
                </a:p>
              </p:txBody>
            </p:sp>
            <p:sp>
              <p:nvSpPr>
                <p:cNvPr id="21550" name="Text Box 7"/>
                <p:cNvSpPr txBox="1">
                  <a:spLocks noChangeArrowheads="1"/>
                </p:cNvSpPr>
                <p:nvPr/>
              </p:nvSpPr>
              <p:spPr bwMode="auto">
                <a:xfrm>
                  <a:off x="48" y="1584"/>
                  <a:ext cx="1728" cy="204"/>
                </a:xfrm>
                <a:prstGeom prst="rect">
                  <a:avLst/>
                </a:prstGeom>
                <a:solidFill>
                  <a:srgbClr val="3366FF">
                    <a:alpha val="79999"/>
                  </a:srgbClr>
                </a:solidFill>
                <a:ln w="9525">
                  <a:solidFill>
                    <a:srgbClr val="3366FF"/>
                  </a:solidFill>
                  <a:miter lim="800000"/>
                  <a:headEnd/>
                  <a:tailEnd/>
                </a:ln>
              </p:spPr>
              <p:txBody>
                <a:bodyPr>
                  <a:spAutoFit/>
                </a:bodyPr>
                <a:lstStyle/>
                <a:p>
                  <a:pPr algn="l"/>
                  <a:r>
                    <a:rPr lang="en-US" sz="1500">
                      <a:latin typeface="Arial Narrow" pitchFamily="34" charset="0"/>
                    </a:rPr>
                    <a:t>Configuration and system resources</a:t>
                  </a:r>
                </a:p>
              </p:txBody>
            </p:sp>
            <p:sp>
              <p:nvSpPr>
                <p:cNvPr id="21551" name="Text Box 8"/>
                <p:cNvSpPr txBox="1">
                  <a:spLocks noChangeArrowheads="1"/>
                </p:cNvSpPr>
                <p:nvPr/>
              </p:nvSpPr>
              <p:spPr bwMode="auto">
                <a:xfrm>
                  <a:off x="48" y="1872"/>
                  <a:ext cx="1968" cy="204"/>
                </a:xfrm>
                <a:prstGeom prst="rect">
                  <a:avLst/>
                </a:prstGeom>
                <a:solidFill>
                  <a:srgbClr val="3366FF">
                    <a:alpha val="79999"/>
                  </a:srgbClr>
                </a:solidFill>
                <a:ln w="9525">
                  <a:solidFill>
                    <a:srgbClr val="3366FF"/>
                  </a:solidFill>
                  <a:miter lim="800000"/>
                  <a:headEnd/>
                  <a:tailEnd/>
                </a:ln>
              </p:spPr>
              <p:txBody>
                <a:bodyPr>
                  <a:spAutoFit/>
                </a:bodyPr>
                <a:lstStyle/>
                <a:p>
                  <a:pPr algn="l"/>
                  <a:r>
                    <a:rPr lang="en-US" sz="1500">
                      <a:latin typeface="Arial Narrow" pitchFamily="34" charset="0"/>
                    </a:rPr>
                    <a:t>Cooperating processes, clients or servers</a:t>
                  </a:r>
                </a:p>
              </p:txBody>
            </p:sp>
            <p:cxnSp>
              <p:nvCxnSpPr>
                <p:cNvPr id="21552" name="AutoShape 22"/>
                <p:cNvCxnSpPr>
                  <a:cxnSpLocks noChangeShapeType="1"/>
                  <a:stCxn id="21548" idx="3"/>
                  <a:endCxn id="21508" idx="2"/>
                </p:cNvCxnSpPr>
                <p:nvPr/>
              </p:nvCxnSpPr>
              <p:spPr bwMode="auto">
                <a:xfrm>
                  <a:off x="732" y="822"/>
                  <a:ext cx="1524" cy="432"/>
                </a:xfrm>
                <a:prstGeom prst="bentConnector3">
                  <a:avLst>
                    <a:gd name="adj1" fmla="val 50000"/>
                  </a:avLst>
                </a:prstGeom>
                <a:noFill/>
                <a:ln w="38100">
                  <a:solidFill>
                    <a:srgbClr val="3366FF"/>
                  </a:solidFill>
                  <a:miter lim="800000"/>
                  <a:headEnd/>
                  <a:tailEnd type="triangle" w="lg" len="med"/>
                </a:ln>
              </p:spPr>
            </p:cxnSp>
            <p:cxnSp>
              <p:nvCxnSpPr>
                <p:cNvPr id="21553" name="AutoShape 23"/>
                <p:cNvCxnSpPr>
                  <a:cxnSpLocks noChangeShapeType="1"/>
                  <a:stCxn id="21549" idx="3"/>
                  <a:endCxn id="21508" idx="2"/>
                </p:cNvCxnSpPr>
                <p:nvPr/>
              </p:nvCxnSpPr>
              <p:spPr bwMode="auto">
                <a:xfrm>
                  <a:off x="685" y="1110"/>
                  <a:ext cx="1571" cy="144"/>
                </a:xfrm>
                <a:prstGeom prst="bentConnector3">
                  <a:avLst>
                    <a:gd name="adj1" fmla="val 50000"/>
                  </a:avLst>
                </a:prstGeom>
                <a:noFill/>
                <a:ln w="38100">
                  <a:solidFill>
                    <a:srgbClr val="3366FF"/>
                  </a:solidFill>
                  <a:miter lim="800000"/>
                  <a:headEnd/>
                  <a:tailEnd type="triangle" w="lg" len="med"/>
                </a:ln>
              </p:spPr>
            </p:cxnSp>
            <p:cxnSp>
              <p:nvCxnSpPr>
                <p:cNvPr id="21554" name="AutoShape 25"/>
                <p:cNvCxnSpPr>
                  <a:cxnSpLocks noChangeShapeType="1"/>
                  <a:stCxn id="21550" idx="3"/>
                  <a:endCxn id="21508" idx="2"/>
                </p:cNvCxnSpPr>
                <p:nvPr/>
              </p:nvCxnSpPr>
              <p:spPr bwMode="auto">
                <a:xfrm flipV="1">
                  <a:off x="1776" y="1254"/>
                  <a:ext cx="480" cy="432"/>
                </a:xfrm>
                <a:prstGeom prst="bentConnector3">
                  <a:avLst>
                    <a:gd name="adj1" fmla="val 50000"/>
                  </a:avLst>
                </a:prstGeom>
                <a:noFill/>
                <a:ln w="38100">
                  <a:solidFill>
                    <a:srgbClr val="3366FF"/>
                  </a:solidFill>
                  <a:miter lim="800000"/>
                  <a:headEnd/>
                  <a:tailEnd type="triangle" w="lg" len="med"/>
                </a:ln>
              </p:spPr>
            </p:cxnSp>
            <p:cxnSp>
              <p:nvCxnSpPr>
                <p:cNvPr id="21555" name="AutoShape 26"/>
                <p:cNvCxnSpPr>
                  <a:cxnSpLocks noChangeShapeType="1"/>
                  <a:stCxn id="21551" idx="3"/>
                  <a:endCxn id="21508" idx="2"/>
                </p:cNvCxnSpPr>
                <p:nvPr/>
              </p:nvCxnSpPr>
              <p:spPr bwMode="auto">
                <a:xfrm flipV="1">
                  <a:off x="2016" y="1254"/>
                  <a:ext cx="240" cy="720"/>
                </a:xfrm>
                <a:prstGeom prst="bentConnector3">
                  <a:avLst>
                    <a:gd name="adj1" fmla="val 50000"/>
                  </a:avLst>
                </a:prstGeom>
                <a:noFill/>
                <a:ln w="38100">
                  <a:solidFill>
                    <a:srgbClr val="3366FF"/>
                  </a:solidFill>
                  <a:miter lim="800000"/>
                  <a:headEnd/>
                  <a:tailEnd type="triangle" w="lg" len="med"/>
                </a:ln>
              </p:spPr>
            </p:cxnSp>
          </p:grpSp>
        </p:grpSp>
        <p:grpSp>
          <p:nvGrpSpPr>
            <p:cNvPr id="8" name="Group 56"/>
            <p:cNvGrpSpPr>
              <a:grpSpLocks/>
            </p:cNvGrpSpPr>
            <p:nvPr/>
          </p:nvGrpSpPr>
          <p:grpSpPr bwMode="auto">
            <a:xfrm>
              <a:off x="5448300" y="1000125"/>
              <a:ext cx="3619500" cy="2133600"/>
              <a:chOff x="3384" y="726"/>
              <a:chExt cx="2280" cy="1344"/>
            </a:xfrm>
          </p:grpSpPr>
          <p:cxnSp>
            <p:nvCxnSpPr>
              <p:cNvPr id="21537" name="AutoShape 37"/>
              <p:cNvCxnSpPr>
                <a:cxnSpLocks noChangeShapeType="1"/>
                <a:stCxn id="21508" idx="5"/>
                <a:endCxn id="21539" idx="1"/>
              </p:cNvCxnSpPr>
              <p:nvPr/>
            </p:nvCxnSpPr>
            <p:spPr bwMode="auto">
              <a:xfrm flipV="1">
                <a:off x="3384" y="828"/>
                <a:ext cx="312" cy="318"/>
              </a:xfrm>
              <a:prstGeom prst="bentConnector3">
                <a:avLst>
                  <a:gd name="adj1" fmla="val 50000"/>
                </a:avLst>
              </a:prstGeom>
              <a:noFill/>
              <a:ln w="38100">
                <a:solidFill>
                  <a:srgbClr val="FF0000"/>
                </a:solidFill>
                <a:miter lim="800000"/>
                <a:headEnd/>
                <a:tailEnd type="triangle" w="med" len="med"/>
              </a:ln>
            </p:spPr>
          </p:cxnSp>
          <p:grpSp>
            <p:nvGrpSpPr>
              <p:cNvPr id="9" name="Group 55"/>
              <p:cNvGrpSpPr>
                <a:grpSpLocks/>
              </p:cNvGrpSpPr>
              <p:nvPr/>
            </p:nvGrpSpPr>
            <p:grpSpPr bwMode="auto">
              <a:xfrm>
                <a:off x="3384" y="726"/>
                <a:ext cx="2280" cy="1344"/>
                <a:chOff x="3384" y="726"/>
                <a:chExt cx="2280" cy="1344"/>
              </a:xfrm>
            </p:grpSpPr>
            <p:cxnSp>
              <p:nvCxnSpPr>
                <p:cNvPr id="21543" name="AutoShape 38"/>
                <p:cNvCxnSpPr>
                  <a:cxnSpLocks noChangeShapeType="1"/>
                  <a:stCxn id="21508" idx="5"/>
                  <a:endCxn id="21540" idx="1"/>
                </p:cNvCxnSpPr>
                <p:nvPr/>
              </p:nvCxnSpPr>
              <p:spPr bwMode="auto">
                <a:xfrm flipV="1">
                  <a:off x="3384" y="1110"/>
                  <a:ext cx="1590" cy="36"/>
                </a:xfrm>
                <a:prstGeom prst="bentConnector3">
                  <a:avLst>
                    <a:gd name="adj1" fmla="val 50000"/>
                  </a:avLst>
                </a:prstGeom>
                <a:noFill/>
                <a:ln w="38100">
                  <a:solidFill>
                    <a:srgbClr val="FF0000"/>
                  </a:solidFill>
                  <a:miter lim="800000"/>
                  <a:headEnd/>
                  <a:tailEnd type="triangle" w="med" len="med"/>
                </a:ln>
              </p:spPr>
            </p:cxnSp>
            <p:sp>
              <p:nvSpPr>
                <p:cNvPr id="21539" name="Text Box 11"/>
                <p:cNvSpPr txBox="1">
                  <a:spLocks noChangeArrowheads="1"/>
                </p:cNvSpPr>
                <p:nvPr/>
              </p:nvSpPr>
              <p:spPr bwMode="auto">
                <a:xfrm>
                  <a:off x="3696" y="726"/>
                  <a:ext cx="1968" cy="204"/>
                </a:xfrm>
                <a:prstGeom prst="rect">
                  <a:avLst/>
                </a:prstGeom>
                <a:solidFill>
                  <a:srgbClr val="FF0000">
                    <a:alpha val="79999"/>
                  </a:srgbClr>
                </a:solidFill>
                <a:ln w="9525">
                  <a:solidFill>
                    <a:srgbClr val="FF0000"/>
                  </a:solidFill>
                  <a:miter lim="800000"/>
                  <a:headEnd/>
                  <a:tailEnd/>
                </a:ln>
              </p:spPr>
              <p:txBody>
                <a:bodyPr>
                  <a:spAutoFit/>
                </a:bodyPr>
                <a:lstStyle/>
                <a:p>
                  <a:pPr algn="l"/>
                  <a:r>
                    <a:rPr lang="en-US" sz="1500" dirty="0">
                      <a:latin typeface="Arial Narrow" pitchFamily="34" charset="0"/>
                    </a:rPr>
                    <a:t>Program state, (and uninspected outputs)</a:t>
                  </a:r>
                </a:p>
              </p:txBody>
            </p:sp>
            <p:sp>
              <p:nvSpPr>
                <p:cNvPr id="21540" name="Text Box 12"/>
                <p:cNvSpPr txBox="1">
                  <a:spLocks noChangeArrowheads="1"/>
                </p:cNvSpPr>
                <p:nvPr/>
              </p:nvSpPr>
              <p:spPr bwMode="auto">
                <a:xfrm>
                  <a:off x="4974" y="1008"/>
                  <a:ext cx="690" cy="204"/>
                </a:xfrm>
                <a:prstGeom prst="rect">
                  <a:avLst/>
                </a:prstGeom>
                <a:solidFill>
                  <a:srgbClr val="FF0000"/>
                </a:solidFill>
                <a:ln w="9525">
                  <a:solidFill>
                    <a:srgbClr val="FF0000"/>
                  </a:solidFill>
                  <a:miter lim="800000"/>
                  <a:headEnd/>
                  <a:tailEnd/>
                </a:ln>
              </p:spPr>
              <p:txBody>
                <a:bodyPr>
                  <a:spAutoFit/>
                </a:bodyPr>
                <a:lstStyle/>
                <a:p>
                  <a:pPr algn="l"/>
                  <a:r>
                    <a:rPr lang="en-US" sz="1500">
                      <a:latin typeface="Arial Narrow" pitchFamily="34" charset="0"/>
                    </a:rPr>
                    <a:t>System state</a:t>
                  </a:r>
                </a:p>
              </p:txBody>
            </p:sp>
            <p:sp>
              <p:nvSpPr>
                <p:cNvPr id="21541" name="Text Box 13"/>
                <p:cNvSpPr txBox="1">
                  <a:spLocks noChangeArrowheads="1"/>
                </p:cNvSpPr>
                <p:nvPr/>
              </p:nvSpPr>
              <p:spPr bwMode="auto">
                <a:xfrm>
                  <a:off x="3504" y="1584"/>
                  <a:ext cx="2160" cy="204"/>
                </a:xfrm>
                <a:prstGeom prst="rect">
                  <a:avLst/>
                </a:prstGeom>
                <a:solidFill>
                  <a:srgbClr val="FF0000">
                    <a:alpha val="79999"/>
                  </a:srgbClr>
                </a:solidFill>
                <a:ln w="9525">
                  <a:solidFill>
                    <a:srgbClr val="FF0000"/>
                  </a:solidFill>
                  <a:miter lim="800000"/>
                  <a:headEnd/>
                  <a:tailEnd/>
                </a:ln>
              </p:spPr>
              <p:txBody>
                <a:bodyPr>
                  <a:spAutoFit/>
                </a:bodyPr>
                <a:lstStyle/>
                <a:p>
                  <a:pPr algn="l"/>
                  <a:r>
                    <a:rPr lang="en-US" sz="1500">
                      <a:latin typeface="Arial Narrow" pitchFamily="34" charset="0"/>
                    </a:rPr>
                    <a:t>Impacts on connected devices / resources</a:t>
                  </a:r>
                </a:p>
              </p:txBody>
            </p:sp>
            <p:sp>
              <p:nvSpPr>
                <p:cNvPr id="21542" name="Text Box 14"/>
                <p:cNvSpPr txBox="1">
                  <a:spLocks noChangeArrowheads="1"/>
                </p:cNvSpPr>
                <p:nvPr/>
              </p:nvSpPr>
              <p:spPr bwMode="auto">
                <a:xfrm>
                  <a:off x="3532" y="1866"/>
                  <a:ext cx="2132" cy="204"/>
                </a:xfrm>
                <a:prstGeom prst="rect">
                  <a:avLst/>
                </a:prstGeom>
                <a:solidFill>
                  <a:srgbClr val="FF0000">
                    <a:alpha val="79999"/>
                  </a:srgbClr>
                </a:solidFill>
                <a:ln w="9525">
                  <a:solidFill>
                    <a:srgbClr val="FF0000"/>
                  </a:solidFill>
                  <a:miter lim="800000"/>
                  <a:headEnd/>
                  <a:tailEnd/>
                </a:ln>
              </p:spPr>
              <p:txBody>
                <a:bodyPr>
                  <a:spAutoFit/>
                </a:bodyPr>
                <a:lstStyle/>
                <a:p>
                  <a:pPr algn="l"/>
                  <a:r>
                    <a:rPr lang="en-US" sz="1500">
                      <a:latin typeface="Arial Narrow" pitchFamily="34" charset="0"/>
                    </a:rPr>
                    <a:t>To cooperating processes, clients or servers</a:t>
                  </a:r>
                </a:p>
              </p:txBody>
            </p:sp>
            <p:cxnSp>
              <p:nvCxnSpPr>
                <p:cNvPr id="21544" name="AutoShape 40"/>
                <p:cNvCxnSpPr>
                  <a:cxnSpLocks noChangeShapeType="1"/>
                  <a:stCxn id="21508" idx="5"/>
                  <a:endCxn id="21541" idx="1"/>
                </p:cNvCxnSpPr>
                <p:nvPr/>
              </p:nvCxnSpPr>
              <p:spPr bwMode="auto">
                <a:xfrm>
                  <a:off x="3384" y="1146"/>
                  <a:ext cx="120" cy="540"/>
                </a:xfrm>
                <a:prstGeom prst="bentConnector3">
                  <a:avLst>
                    <a:gd name="adj1" fmla="val 50000"/>
                  </a:avLst>
                </a:prstGeom>
                <a:noFill/>
                <a:ln w="38100">
                  <a:solidFill>
                    <a:srgbClr val="FF0000"/>
                  </a:solidFill>
                  <a:miter lim="800000"/>
                  <a:headEnd/>
                  <a:tailEnd type="triangle" w="med" len="med"/>
                </a:ln>
              </p:spPr>
            </p:cxnSp>
            <p:cxnSp>
              <p:nvCxnSpPr>
                <p:cNvPr id="21545" name="AutoShape 41"/>
                <p:cNvCxnSpPr>
                  <a:cxnSpLocks noChangeShapeType="1"/>
                </p:cNvCxnSpPr>
                <p:nvPr/>
              </p:nvCxnSpPr>
              <p:spPr bwMode="auto">
                <a:xfrm>
                  <a:off x="3384" y="1152"/>
                  <a:ext cx="148" cy="819"/>
                </a:xfrm>
                <a:prstGeom prst="bentConnector3">
                  <a:avLst>
                    <a:gd name="adj1" fmla="val 50000"/>
                  </a:avLst>
                </a:prstGeom>
                <a:noFill/>
                <a:ln w="38100">
                  <a:solidFill>
                    <a:srgbClr val="FF0000"/>
                  </a:solidFill>
                  <a:miter lim="800000"/>
                  <a:headEnd/>
                  <a:tailEnd type="triangle" w="med" len="med"/>
                </a:ln>
              </p:spPr>
            </p:cxnSp>
          </p:grpSp>
        </p:grpSp>
        <p:sp>
          <p:nvSpPr>
            <p:cNvPr id="21514" name="Rectangle 42"/>
            <p:cNvSpPr>
              <a:spLocks noChangeArrowheads="1"/>
            </p:cNvSpPr>
            <p:nvPr/>
          </p:nvSpPr>
          <p:spPr bwMode="auto">
            <a:xfrm>
              <a:off x="5419725" y="4510088"/>
              <a:ext cx="170521" cy="323165"/>
            </a:xfrm>
            <a:prstGeom prst="rect">
              <a:avLst/>
            </a:prstGeom>
            <a:noFill/>
            <a:ln w="9525">
              <a:noFill/>
              <a:miter lim="800000"/>
              <a:headEnd/>
              <a:tailEnd/>
            </a:ln>
          </p:spPr>
          <p:txBody>
            <a:bodyPr wrap="none">
              <a:spAutoFit/>
            </a:bodyPr>
            <a:lstStyle/>
            <a:p>
              <a:pPr algn="l"/>
              <a:endParaRPr lang="en-US" sz="1500">
                <a:latin typeface="Times New Roman" pitchFamily="18" charset="0"/>
              </a:endParaRPr>
            </a:p>
          </p:txBody>
        </p:sp>
        <p:grpSp>
          <p:nvGrpSpPr>
            <p:cNvPr id="10" name="Group 50"/>
            <p:cNvGrpSpPr>
              <a:grpSpLocks/>
            </p:cNvGrpSpPr>
            <p:nvPr/>
          </p:nvGrpSpPr>
          <p:grpSpPr bwMode="auto">
            <a:xfrm>
              <a:off x="152400" y="4419600"/>
              <a:ext cx="8915400" cy="400050"/>
              <a:chOff x="48" y="2880"/>
              <a:chExt cx="5616" cy="252"/>
            </a:xfrm>
          </p:grpSpPr>
          <p:sp>
            <p:nvSpPr>
              <p:cNvPr id="21533" name="Text Box 18"/>
              <p:cNvSpPr txBox="1">
                <a:spLocks noChangeArrowheads="1"/>
              </p:cNvSpPr>
              <p:nvPr/>
            </p:nvSpPr>
            <p:spPr bwMode="auto">
              <a:xfrm>
                <a:off x="48" y="2928"/>
                <a:ext cx="816" cy="204"/>
              </a:xfrm>
              <a:prstGeom prst="rect">
                <a:avLst/>
              </a:prstGeom>
              <a:solidFill>
                <a:srgbClr val="00FF00">
                  <a:alpha val="79999"/>
                </a:srgbClr>
              </a:solidFill>
              <a:ln w="9525">
                <a:noFill/>
                <a:miter lim="800000"/>
                <a:headEnd/>
                <a:tailEnd/>
              </a:ln>
            </p:spPr>
            <p:txBody>
              <a:bodyPr>
                <a:spAutoFit/>
              </a:bodyPr>
              <a:lstStyle/>
              <a:p>
                <a:pPr algn="l"/>
                <a:r>
                  <a:rPr lang="en-US" sz="1500">
                    <a:latin typeface="Arial Narrow" pitchFamily="34" charset="0"/>
                  </a:rPr>
                  <a:t>Intended inputs</a:t>
                </a:r>
              </a:p>
            </p:txBody>
          </p:sp>
          <p:cxnSp>
            <p:nvCxnSpPr>
              <p:cNvPr id="21534" name="AutoShape 29"/>
              <p:cNvCxnSpPr>
                <a:cxnSpLocks noChangeShapeType="1"/>
              </p:cNvCxnSpPr>
              <p:nvPr/>
            </p:nvCxnSpPr>
            <p:spPr bwMode="auto">
              <a:xfrm>
                <a:off x="864" y="2970"/>
                <a:ext cx="1416" cy="6"/>
              </a:xfrm>
              <a:prstGeom prst="bentConnector3">
                <a:avLst>
                  <a:gd name="adj1" fmla="val 50000"/>
                </a:avLst>
              </a:prstGeom>
              <a:noFill/>
              <a:ln w="38100">
                <a:solidFill>
                  <a:srgbClr val="00FF00"/>
                </a:solidFill>
                <a:miter lim="800000"/>
                <a:headEnd/>
                <a:tailEnd type="triangle" w="lg" len="med"/>
              </a:ln>
            </p:spPr>
          </p:cxnSp>
          <p:sp>
            <p:nvSpPr>
              <p:cNvPr id="21535" name="Text Box 32"/>
              <p:cNvSpPr txBox="1">
                <a:spLocks noChangeArrowheads="1"/>
              </p:cNvSpPr>
              <p:nvPr/>
            </p:nvSpPr>
            <p:spPr bwMode="auto">
              <a:xfrm>
                <a:off x="4740" y="2928"/>
                <a:ext cx="924" cy="204"/>
              </a:xfrm>
              <a:prstGeom prst="rect">
                <a:avLst/>
              </a:prstGeom>
              <a:solidFill>
                <a:srgbClr val="00FF00">
                  <a:alpha val="79999"/>
                </a:srgbClr>
              </a:solidFill>
              <a:ln w="9525">
                <a:noFill/>
                <a:miter lim="800000"/>
                <a:headEnd/>
                <a:tailEnd/>
              </a:ln>
            </p:spPr>
            <p:txBody>
              <a:bodyPr>
                <a:spAutoFit/>
              </a:bodyPr>
              <a:lstStyle/>
              <a:p>
                <a:pPr algn="l"/>
                <a:r>
                  <a:rPr lang="en-US" sz="1500">
                    <a:latin typeface="Arial Narrow" pitchFamily="34" charset="0"/>
                  </a:rPr>
                  <a:t>Monitored outputs</a:t>
                </a:r>
              </a:p>
            </p:txBody>
          </p:sp>
          <p:cxnSp>
            <p:nvCxnSpPr>
              <p:cNvPr id="21536" name="AutoShape 45"/>
              <p:cNvCxnSpPr>
                <a:cxnSpLocks noChangeShapeType="1"/>
                <a:endCxn id="21535" idx="1"/>
              </p:cNvCxnSpPr>
              <p:nvPr/>
            </p:nvCxnSpPr>
            <p:spPr bwMode="auto">
              <a:xfrm>
                <a:off x="3360" y="2880"/>
                <a:ext cx="1380" cy="150"/>
              </a:xfrm>
              <a:prstGeom prst="bentConnector3">
                <a:avLst>
                  <a:gd name="adj1" fmla="val 50000"/>
                </a:avLst>
              </a:prstGeom>
              <a:noFill/>
              <a:ln w="38100">
                <a:solidFill>
                  <a:srgbClr val="00FF00"/>
                </a:solidFill>
                <a:miter lim="800000"/>
                <a:headEnd/>
                <a:tailEnd type="triangle" w="med" len="med"/>
              </a:ln>
            </p:spPr>
          </p:cxnSp>
        </p:grpSp>
        <p:sp>
          <p:nvSpPr>
            <p:cNvPr id="68" name="TextBox 67"/>
            <p:cNvSpPr txBox="1"/>
            <p:nvPr/>
          </p:nvSpPr>
          <p:spPr>
            <a:xfrm>
              <a:off x="171450" y="5753100"/>
              <a:ext cx="8801100" cy="323165"/>
            </a:xfrm>
            <a:prstGeom prst="rect">
              <a:avLst/>
            </a:prstGeom>
            <a:noFill/>
          </p:spPr>
          <p:txBody>
            <a:bodyPr wrap="square" rtlCol="0">
              <a:spAutoFit/>
            </a:bodyPr>
            <a:lstStyle/>
            <a:p>
              <a:endParaRPr lang="en-US" sz="1500" dirty="0"/>
            </a:p>
          </p:txBody>
        </p:sp>
      </p:gr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521450" cy="647700"/>
          </a:xfrm>
        </p:spPr>
        <p:txBody>
          <a:bodyPr/>
          <a:lstStyle/>
          <a:p>
            <a:r>
              <a:rPr lang="en-US" sz="2400" b="1" i="1" dirty="0" smtClean="0">
                <a:latin typeface="Times New Roman" pitchFamily="18" charset="0"/>
                <a:cs typeface="Times New Roman" pitchFamily="18" charset="0"/>
              </a:rPr>
              <a:t>Can you </a:t>
            </a:r>
            <a:r>
              <a:rPr lang="en-US" sz="2400" dirty="0" smtClean="0"/>
              <a:t>specify </a:t>
            </a:r>
            <a:r>
              <a:rPr lang="en-US" sz="2400" b="1" i="1" dirty="0" smtClean="0">
                <a:latin typeface="Times New Roman" pitchFamily="18" charset="0"/>
                <a:cs typeface="Times New Roman" pitchFamily="18" charset="0"/>
              </a:rPr>
              <a:t>your</a:t>
            </a:r>
            <a:r>
              <a:rPr lang="en-US" sz="2400" dirty="0" smtClean="0"/>
              <a:t> test configuration?</a:t>
            </a:r>
            <a:endParaRPr lang="en-US" sz="2400" dirty="0"/>
          </a:p>
        </p:txBody>
      </p:sp>
      <p:sp>
        <p:nvSpPr>
          <p:cNvPr id="3" name="Content Placeholder 2"/>
          <p:cNvSpPr>
            <a:spLocks noGrp="1"/>
          </p:cNvSpPr>
          <p:nvPr>
            <p:ph idx="1"/>
          </p:nvPr>
        </p:nvSpPr>
        <p:spPr>
          <a:xfrm>
            <a:off x="206375" y="742950"/>
            <a:ext cx="6232525" cy="5372100"/>
          </a:xfrm>
        </p:spPr>
        <p:txBody>
          <a:bodyPr/>
          <a:lstStyle/>
          <a:p>
            <a:r>
              <a:rPr lang="en-US" sz="2000" dirty="0" smtClean="0"/>
              <a:t>Comparison to a reference function is fallible. We only control some inputs and observe some results (outputs). </a:t>
            </a:r>
          </a:p>
          <a:p>
            <a:r>
              <a:rPr lang="en-US" sz="2000" dirty="0" smtClean="0"/>
              <a:t>For example, do you know whether test &amp; reference systems are equivalently configured?</a:t>
            </a:r>
          </a:p>
          <a:p>
            <a:pPr lvl="1">
              <a:buFont typeface="Arial" pitchFamily="34" charset="0"/>
              <a:buChar char="•"/>
            </a:pPr>
            <a:r>
              <a:rPr lang="en-US" sz="2000" dirty="0" smtClean="0"/>
              <a:t>Does your test documentation specify ALL the processes running on your computer?</a:t>
            </a:r>
          </a:p>
          <a:p>
            <a:pPr lvl="1">
              <a:buFont typeface="Arial" pitchFamily="34" charset="0"/>
              <a:buChar char="•"/>
            </a:pPr>
            <a:r>
              <a:rPr lang="en-US" sz="2000" dirty="0" smtClean="0"/>
              <a:t>Does it specify what version of each one?</a:t>
            </a:r>
          </a:p>
          <a:p>
            <a:pPr lvl="1">
              <a:buFont typeface="Arial" pitchFamily="34" charset="0"/>
              <a:buChar char="•"/>
            </a:pPr>
            <a:r>
              <a:rPr lang="en-US" sz="2000" b="1" dirty="0" smtClean="0"/>
              <a:t>Do you even know how to tell: </a:t>
            </a:r>
          </a:p>
          <a:p>
            <a:pPr lvl="2"/>
            <a:r>
              <a:rPr lang="en-US" sz="2000" dirty="0" smtClean="0"/>
              <a:t>What version of each of these you are running?</a:t>
            </a:r>
          </a:p>
          <a:p>
            <a:pPr lvl="2"/>
            <a:r>
              <a:rPr lang="en-US" sz="2000" dirty="0" smtClean="0"/>
              <a:t>When you (or your system) last updated each one?</a:t>
            </a:r>
          </a:p>
          <a:p>
            <a:pPr lvl="2"/>
            <a:r>
              <a:rPr lang="en-US" sz="2000" dirty="0" smtClean="0"/>
              <a:t>Whether there is a later update?</a:t>
            </a:r>
            <a:endParaRPr lang="en-US" sz="2000" dirty="0"/>
          </a:p>
        </p:txBody>
      </p:sp>
      <p:pic>
        <p:nvPicPr>
          <p:cNvPr id="4" name="Picture 3" descr="PPT33.png"/>
          <p:cNvPicPr>
            <a:picLocks noChangeAspect="1"/>
          </p:cNvPicPr>
          <p:nvPr/>
        </p:nvPicPr>
        <p:blipFill>
          <a:blip r:embed="rId3" cstate="print"/>
          <a:stretch>
            <a:fillRect/>
          </a:stretch>
        </p:blipFill>
        <p:spPr>
          <a:xfrm>
            <a:off x="6552349" y="0"/>
            <a:ext cx="3353651" cy="6388100"/>
          </a:xfrm>
          <a:prstGeom prst="rect">
            <a:avLst/>
          </a:prstGeom>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of</a:t>
            </a:r>
            <a:br>
              <a:rPr lang="en-US" dirty="0" smtClean="0"/>
            </a:br>
            <a:r>
              <a:rPr lang="en-US" dirty="0" smtClean="0"/>
              <a:t>function equivalence testing</a:t>
            </a:r>
            <a:endParaRPr lang="en-US" dirty="0"/>
          </a:p>
        </p:txBody>
      </p:sp>
      <p:sp>
        <p:nvSpPr>
          <p:cNvPr id="3" name="Content Placeholder 2"/>
          <p:cNvSpPr>
            <a:spLocks noGrp="1"/>
          </p:cNvSpPr>
          <p:nvPr>
            <p:ph idx="1"/>
          </p:nvPr>
        </p:nvSpPr>
        <p:spPr/>
        <p:txBody>
          <a:bodyPr/>
          <a:lstStyle/>
          <a:p>
            <a:endParaRPr lang="en-US" sz="2400" dirty="0" smtClean="0"/>
          </a:p>
          <a:p>
            <a:r>
              <a:rPr lang="en-US" sz="2400" dirty="0" smtClean="0"/>
              <a:t>Hoffman's work is described in his paper, Exhausting Your Testing Options, at http://www.softwarequalitymethods.com/H-Papers.html#maspar</a:t>
            </a:r>
          </a:p>
          <a:p>
            <a:endParaRPr lang="en-US" sz="2400" dirty="0" smtClean="0"/>
          </a:p>
          <a:p>
            <a:r>
              <a:rPr lang="en-US" sz="2400" dirty="0" smtClean="0"/>
              <a:t>Another instance of a bug that could have been found with this type of testing is Intel's Pentium FDIV bug (http://en.wikipedia.org/wiki/Pentium_FDIV_bug )</a:t>
            </a:r>
            <a:endParaRPr lang="en-US" sz="2400"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The Telenova simulator: probes as a vehicle for discovery</a:t>
            </a: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1026"/>
          <p:cNvSpPr>
            <a:spLocks noGrp="1" noChangeArrowheads="1"/>
          </p:cNvSpPr>
          <p:nvPr>
            <p:ph type="title"/>
          </p:nvPr>
        </p:nvSpPr>
        <p:spPr>
          <a:xfrm>
            <a:off x="404151" y="0"/>
            <a:ext cx="9097698" cy="762000"/>
          </a:xfrm>
        </p:spPr>
        <p:txBody>
          <a:bodyPr/>
          <a:lstStyle/>
          <a:p>
            <a:r>
              <a:rPr lang="en-US" sz="3200" dirty="0" smtClean="0">
                <a:solidFill>
                  <a:schemeClr val="tx1"/>
                </a:solidFill>
              </a:rPr>
              <a:t>The </a:t>
            </a:r>
            <a:r>
              <a:rPr lang="en-US" sz="3200" dirty="0">
                <a:solidFill>
                  <a:schemeClr val="tx1"/>
                </a:solidFill>
              </a:rPr>
              <a:t>Telenova </a:t>
            </a:r>
            <a:r>
              <a:rPr lang="en-US" sz="3200" dirty="0" smtClean="0">
                <a:solidFill>
                  <a:schemeClr val="tx1"/>
                </a:solidFill>
              </a:rPr>
              <a:t>Station Set</a:t>
            </a:r>
            <a:endParaRPr lang="en-US" sz="3200" dirty="0">
              <a:solidFill>
                <a:schemeClr val="tx1"/>
              </a:solidFill>
            </a:endParaRPr>
          </a:p>
        </p:txBody>
      </p:sp>
      <p:pic>
        <p:nvPicPr>
          <p:cNvPr id="375811" name="Picture 1027"/>
          <p:cNvPicPr>
            <a:picLocks noChangeAspect="1" noChangeArrowheads="1"/>
          </p:cNvPicPr>
          <p:nvPr/>
        </p:nvPicPr>
        <p:blipFill>
          <a:blip r:embed="rId3" cstate="print"/>
          <a:srcRect/>
          <a:stretch>
            <a:fillRect/>
          </a:stretch>
        </p:blipFill>
        <p:spPr bwMode="auto">
          <a:xfrm>
            <a:off x="601447" y="1561196"/>
            <a:ext cx="7488453" cy="4839604"/>
          </a:xfrm>
          <a:prstGeom prst="rect">
            <a:avLst/>
          </a:prstGeom>
          <a:noFill/>
        </p:spPr>
      </p:pic>
      <p:sp>
        <p:nvSpPr>
          <p:cNvPr id="375812" name="Text Box 1028"/>
          <p:cNvSpPr txBox="1">
            <a:spLocks noChangeArrowheads="1"/>
          </p:cNvSpPr>
          <p:nvPr/>
        </p:nvSpPr>
        <p:spPr bwMode="auto">
          <a:xfrm>
            <a:off x="495300" y="559021"/>
            <a:ext cx="8997950" cy="1056835"/>
          </a:xfrm>
          <a:prstGeom prst="rect">
            <a:avLst/>
          </a:prstGeom>
          <a:noFill/>
          <a:ln w="9525">
            <a:noFill/>
            <a:miter lim="800000"/>
            <a:headEnd/>
            <a:tailEnd/>
          </a:ln>
          <a:effectLst/>
        </p:spPr>
        <p:txBody>
          <a:bodyPr wrap="square" lIns="86493" tIns="43247" rIns="86493" bIns="43247" anchor="ctr">
            <a:spAutoFit/>
          </a:bodyPr>
          <a:lstStyle/>
          <a:p>
            <a:pPr defTabSz="865188"/>
            <a:r>
              <a:rPr lang="en-US" sz="2100" dirty="0" smtClean="0"/>
              <a:t>1984. First phone on the market with an LCD display. </a:t>
            </a:r>
          </a:p>
          <a:p>
            <a:pPr defTabSz="865188"/>
            <a:r>
              <a:rPr lang="en-US" sz="2100" dirty="0" smtClean="0"/>
              <a:t>One of the first PBX's with integrated </a:t>
            </a:r>
            <a:r>
              <a:rPr lang="en-US" sz="2100" dirty="0"/>
              <a:t>voice and data</a:t>
            </a:r>
            <a:r>
              <a:rPr lang="en-US" sz="2100" dirty="0" smtClean="0"/>
              <a:t>. </a:t>
            </a:r>
          </a:p>
          <a:p>
            <a:pPr defTabSz="865188"/>
            <a:r>
              <a:rPr lang="en-US" sz="2100" dirty="0" smtClean="0"/>
              <a:t>108 </a:t>
            </a:r>
            <a:r>
              <a:rPr lang="en-US" sz="2100" dirty="0"/>
              <a:t>voice features, 110 data features</a:t>
            </a:r>
            <a:r>
              <a:rPr lang="en-US" sz="2100" dirty="0" smtClean="0"/>
              <a:t>. accessible through the station set </a:t>
            </a:r>
            <a:endParaRPr lang="en-US" sz="2300"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1026"/>
          <p:cNvSpPr>
            <a:spLocks noGrp="1" noChangeArrowheads="1"/>
          </p:cNvSpPr>
          <p:nvPr>
            <p:ph type="title"/>
          </p:nvPr>
        </p:nvSpPr>
        <p:spPr>
          <a:xfrm>
            <a:off x="0" y="114300"/>
            <a:ext cx="4127500" cy="762000"/>
          </a:xfrm>
        </p:spPr>
        <p:txBody>
          <a:bodyPr/>
          <a:lstStyle/>
          <a:p>
            <a:r>
              <a:rPr lang="en-US" dirty="0">
                <a:solidFill>
                  <a:schemeClr val="tx1"/>
                </a:solidFill>
              </a:rPr>
              <a:t>The </a:t>
            </a:r>
            <a:r>
              <a:rPr lang="en-US" dirty="0" smtClean="0">
                <a:solidFill>
                  <a:schemeClr val="tx1"/>
                </a:solidFill>
              </a:rPr>
              <a:t>Telenova stack failure</a:t>
            </a:r>
            <a:endParaRPr lang="en-US" dirty="0">
              <a:solidFill>
                <a:schemeClr val="tx1"/>
              </a:solidFill>
            </a:endParaRPr>
          </a:p>
        </p:txBody>
      </p:sp>
      <p:grpSp>
        <p:nvGrpSpPr>
          <p:cNvPr id="2" name="Group 1031"/>
          <p:cNvGrpSpPr>
            <a:grpSpLocks/>
          </p:cNvGrpSpPr>
          <p:nvPr/>
        </p:nvGrpSpPr>
        <p:grpSpPr bwMode="auto">
          <a:xfrm>
            <a:off x="1" y="1"/>
            <a:ext cx="9906000" cy="6442075"/>
            <a:chOff x="160" y="-39"/>
            <a:chExt cx="5760" cy="4058"/>
          </a:xfrm>
        </p:grpSpPr>
        <p:pic>
          <p:nvPicPr>
            <p:cNvPr id="376835" name="Picture 1027"/>
            <p:cNvPicPr>
              <a:picLocks noChangeAspect="1" noChangeArrowheads="1"/>
            </p:cNvPicPr>
            <p:nvPr/>
          </p:nvPicPr>
          <p:blipFill>
            <a:blip r:embed="rId3" cstate="print">
              <a:lum bright="-30000" contrast="64000"/>
            </a:blip>
            <a:srcRect r="50000"/>
            <a:stretch>
              <a:fillRect/>
            </a:stretch>
          </p:blipFill>
          <p:spPr bwMode="auto">
            <a:xfrm>
              <a:off x="167" y="561"/>
              <a:ext cx="2446" cy="1748"/>
            </a:xfrm>
            <a:prstGeom prst="rect">
              <a:avLst/>
            </a:prstGeom>
            <a:noFill/>
            <a:ln w="9525">
              <a:noFill/>
              <a:miter lim="800000"/>
              <a:headEnd/>
              <a:tailEnd/>
            </a:ln>
          </p:spPr>
        </p:pic>
        <p:pic>
          <p:nvPicPr>
            <p:cNvPr id="376836" name="Picture 1028"/>
            <p:cNvPicPr>
              <a:picLocks noChangeAspect="1" noChangeArrowheads="1"/>
            </p:cNvPicPr>
            <p:nvPr/>
          </p:nvPicPr>
          <p:blipFill>
            <a:blip r:embed="rId4" cstate="print"/>
            <a:srcRect l="14340" r="3409" b="9334"/>
            <a:stretch>
              <a:fillRect/>
            </a:stretch>
          </p:blipFill>
          <p:spPr bwMode="auto">
            <a:xfrm>
              <a:off x="2614" y="-39"/>
              <a:ext cx="3306" cy="2766"/>
            </a:xfrm>
            <a:prstGeom prst="rect">
              <a:avLst/>
            </a:prstGeom>
            <a:noFill/>
          </p:spPr>
        </p:pic>
        <p:pic>
          <p:nvPicPr>
            <p:cNvPr id="376837" name="Picture 1029"/>
            <p:cNvPicPr>
              <a:picLocks noChangeAspect="1" noChangeArrowheads="1"/>
            </p:cNvPicPr>
            <p:nvPr/>
          </p:nvPicPr>
          <p:blipFill>
            <a:blip r:embed="rId5" cstate="print">
              <a:clrChange>
                <a:clrFrom>
                  <a:srgbClr val="FFFFFE"/>
                </a:clrFrom>
                <a:clrTo>
                  <a:srgbClr val="FFFFFE">
                    <a:alpha val="0"/>
                  </a:srgbClr>
                </a:clrTo>
              </a:clrChange>
              <a:lum bright="-30000" contrast="64000"/>
            </a:blip>
            <a:srcRect/>
            <a:stretch>
              <a:fillRect/>
            </a:stretch>
          </p:blipFill>
          <p:spPr bwMode="auto">
            <a:xfrm>
              <a:off x="160" y="2271"/>
              <a:ext cx="2453" cy="1748"/>
            </a:xfrm>
            <a:prstGeom prst="rect">
              <a:avLst/>
            </a:prstGeom>
            <a:noFill/>
            <a:ln w="9525">
              <a:noFill/>
              <a:miter lim="800000"/>
              <a:headEnd/>
              <a:tailEnd/>
            </a:ln>
          </p:spPr>
        </p:pic>
      </p:grpSp>
      <p:sp>
        <p:nvSpPr>
          <p:cNvPr id="376838" name="Text Box 1030"/>
          <p:cNvSpPr txBox="1">
            <a:spLocks noChangeArrowheads="1"/>
          </p:cNvSpPr>
          <p:nvPr/>
        </p:nvSpPr>
        <p:spPr bwMode="auto">
          <a:xfrm>
            <a:off x="4953000" y="4648200"/>
            <a:ext cx="4540250" cy="1149168"/>
          </a:xfrm>
          <a:prstGeom prst="rect">
            <a:avLst/>
          </a:prstGeom>
          <a:solidFill>
            <a:srgbClr val="F1F3AF"/>
          </a:solidFill>
          <a:ln w="9525">
            <a:noFill/>
            <a:miter lim="800000"/>
            <a:headEnd/>
            <a:tailEnd/>
          </a:ln>
          <a:effectLst/>
        </p:spPr>
        <p:txBody>
          <a:bodyPr wrap="square" lIns="86493" tIns="43247" rIns="86493" bIns="43247" anchor="ctr">
            <a:spAutoFit/>
          </a:bodyPr>
          <a:lstStyle/>
          <a:p>
            <a:pPr algn="ctr" defTabSz="865188"/>
            <a:r>
              <a:rPr lang="en-US" sz="2300" dirty="0"/>
              <a:t>Context-sensitive display</a:t>
            </a:r>
          </a:p>
          <a:p>
            <a:pPr algn="ctr" defTabSz="865188"/>
            <a:r>
              <a:rPr lang="en-US" sz="2300" dirty="0"/>
              <a:t>10-deep hold queue</a:t>
            </a:r>
          </a:p>
          <a:p>
            <a:pPr algn="ctr" defTabSz="865188"/>
            <a:r>
              <a:rPr lang="en-US" sz="2300" dirty="0"/>
              <a:t>10-deep wait queue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1026"/>
          <p:cNvSpPr>
            <a:spLocks noGrp="1" noChangeArrowheads="1"/>
          </p:cNvSpPr>
          <p:nvPr>
            <p:ph type="title"/>
          </p:nvPr>
        </p:nvSpPr>
        <p:spPr>
          <a:xfrm>
            <a:off x="412751" y="152400"/>
            <a:ext cx="9097698" cy="647700"/>
          </a:xfrm>
        </p:spPr>
        <p:txBody>
          <a:bodyPr/>
          <a:lstStyle/>
          <a:p>
            <a:r>
              <a:rPr lang="en-US" sz="2800" dirty="0" smtClean="0"/>
              <a:t>Stack Failure</a:t>
            </a:r>
            <a:endParaRPr lang="en-US" sz="2800" dirty="0"/>
          </a:p>
        </p:txBody>
      </p:sp>
      <p:sp>
        <p:nvSpPr>
          <p:cNvPr id="377859" name="Rectangle 1027"/>
          <p:cNvSpPr>
            <a:spLocks noGrp="1" noChangeArrowheads="1"/>
          </p:cNvSpPr>
          <p:nvPr>
            <p:ph type="body" idx="1"/>
          </p:nvPr>
        </p:nvSpPr>
        <p:spPr>
          <a:xfrm>
            <a:off x="412751" y="931863"/>
            <a:ext cx="9145852" cy="5300663"/>
          </a:xfrm>
        </p:spPr>
        <p:txBody>
          <a:bodyPr/>
          <a:lstStyle/>
          <a:p>
            <a:pPr lvl="1"/>
            <a:r>
              <a:rPr lang="en-US" sz="1800" dirty="0" smtClean="0"/>
              <a:t>System allowed up to 10 calls on hold</a:t>
            </a:r>
          </a:p>
          <a:p>
            <a:pPr lvl="1"/>
            <a:r>
              <a:rPr lang="en-US" sz="1800" dirty="0" smtClean="0"/>
              <a:t>Stored call-related data on a held-call stack</a:t>
            </a:r>
          </a:p>
          <a:p>
            <a:pPr lvl="1"/>
            <a:r>
              <a:rPr lang="en-US" sz="1800" dirty="0" smtClean="0"/>
              <a:t>Under a rare circumstance, held call could be terminated but the stack entry not cleared</a:t>
            </a:r>
          </a:p>
          <a:p>
            <a:pPr lvl="2"/>
            <a:r>
              <a:rPr lang="en-US" sz="1800" dirty="0" smtClean="0"/>
              <a:t>If the number of </a:t>
            </a:r>
          </a:p>
          <a:p>
            <a:pPr lvl="3"/>
            <a:r>
              <a:rPr lang="en-US" sz="1800" dirty="0" smtClean="0"/>
              <a:t>calls actually on hold, plus</a:t>
            </a:r>
          </a:p>
          <a:p>
            <a:pPr lvl="3"/>
            <a:r>
              <a:rPr lang="en-US" sz="1800" dirty="0" smtClean="0"/>
              <a:t>not-cleared terminated calls</a:t>
            </a:r>
          </a:p>
          <a:p>
            <a:pPr lvl="3"/>
            <a:r>
              <a:rPr lang="en-US" sz="1800" dirty="0" smtClean="0"/>
              <a:t>exceeded 20</a:t>
            </a:r>
          </a:p>
          <a:p>
            <a:pPr lvl="2"/>
            <a:r>
              <a:rPr lang="en-US" sz="1800" dirty="0" smtClean="0"/>
              <a:t>the phone rebooted due to stack overflow</a:t>
            </a:r>
          </a:p>
          <a:p>
            <a:pPr lvl="1"/>
            <a:r>
              <a:rPr lang="en-US" sz="1800" dirty="0" smtClean="0"/>
              <a:t>In testing in the lab:</a:t>
            </a:r>
          </a:p>
          <a:p>
            <a:pPr lvl="2"/>
            <a:r>
              <a:rPr lang="en-US" sz="1800" dirty="0" smtClean="0"/>
              <a:t>this bug never showed up even though testing achieved 100% statement and branch coverage in the relevant parts of the code (stack cleanup methods masked the error and </a:t>
            </a:r>
            <a:r>
              <a:rPr lang="en-US" sz="1800" u="sng" dirty="0" smtClean="0"/>
              <a:t>usually</a:t>
            </a:r>
            <a:r>
              <a:rPr lang="en-US" sz="1800" dirty="0" smtClean="0"/>
              <a:t> avoided failure in the field from this bug)</a:t>
            </a:r>
          </a:p>
          <a:p>
            <a:pPr lvl="1"/>
            <a:r>
              <a:rPr lang="en-US" sz="1800" dirty="0" smtClean="0"/>
              <a:t>In the field, this required a long sequence of calls to a continuously-active phone.</a:t>
            </a:r>
          </a:p>
          <a:p>
            <a:pPr lvl="1"/>
            <a:r>
              <a:rPr lang="en-US" sz="1800" dirty="0" smtClean="0"/>
              <a:t>Failure was </a:t>
            </a:r>
            <a:r>
              <a:rPr lang="en-US" sz="1800" dirty="0" err="1" smtClean="0"/>
              <a:t>irreproducble</a:t>
            </a:r>
            <a:r>
              <a:rPr lang="en-US" sz="1800" dirty="0" smtClean="0"/>
              <a:t> unless you considered the last 1-3 hours of activity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smtClean="0"/>
              <a:t>Software error (aka bug)</a:t>
            </a:r>
            <a:endParaRPr lang="en-US" dirty="0"/>
          </a:p>
        </p:txBody>
      </p:sp>
      <p:sp>
        <p:nvSpPr>
          <p:cNvPr id="479235" name="Rectangle 3"/>
          <p:cNvSpPr>
            <a:spLocks noGrp="1" noChangeArrowheads="1"/>
          </p:cNvSpPr>
          <p:nvPr>
            <p:ph idx="1"/>
          </p:nvPr>
        </p:nvSpPr>
        <p:spPr>
          <a:xfrm>
            <a:off x="206375" y="914401"/>
            <a:ext cx="5819775" cy="5318125"/>
          </a:xfrm>
        </p:spPr>
        <p:txBody>
          <a:bodyPr/>
          <a:lstStyle/>
          <a:p>
            <a:r>
              <a:rPr lang="en-US" sz="2800" dirty="0" smtClean="0"/>
              <a:t>An attribute of a software product </a:t>
            </a:r>
          </a:p>
          <a:p>
            <a:pPr lvl="1"/>
            <a:r>
              <a:rPr lang="en-US" sz="2800" dirty="0" smtClean="0"/>
              <a:t>that reduces its value to a favored stakeholder </a:t>
            </a:r>
          </a:p>
          <a:p>
            <a:pPr lvl="1"/>
            <a:r>
              <a:rPr lang="en-US" sz="2800" dirty="0" smtClean="0"/>
              <a:t>or increases its value to a disfavored stakeholder</a:t>
            </a:r>
          </a:p>
          <a:p>
            <a:pPr lvl="1"/>
            <a:r>
              <a:rPr lang="en-US" sz="2800" dirty="0" smtClean="0"/>
              <a:t>without a sufficiently large countervailing benefit.</a:t>
            </a:r>
          </a:p>
          <a:p>
            <a:r>
              <a:rPr lang="en-US" sz="2800" dirty="0" smtClean="0"/>
              <a:t>An error:</a:t>
            </a:r>
          </a:p>
          <a:p>
            <a:pPr lvl="1"/>
            <a:r>
              <a:rPr lang="en-US" sz="2800" dirty="0" smtClean="0"/>
              <a:t>May or may not be a coding error, or a functional error</a:t>
            </a:r>
            <a:endParaRPr lang="en-US" sz="2800" dirty="0"/>
          </a:p>
        </p:txBody>
      </p:sp>
      <p:sp>
        <p:nvSpPr>
          <p:cNvPr id="479236" name="AutoShape 4"/>
          <p:cNvSpPr>
            <a:spLocks noChangeArrowheads="1"/>
          </p:cNvSpPr>
          <p:nvPr/>
        </p:nvSpPr>
        <p:spPr bwMode="auto">
          <a:xfrm>
            <a:off x="6273800" y="1028700"/>
            <a:ext cx="3632200" cy="5219700"/>
          </a:xfrm>
          <a:prstGeom prst="cube">
            <a:avLst>
              <a:gd name="adj" fmla="val 0"/>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noAutofit/>
          </a:bodyPr>
          <a:lstStyle/>
          <a:p>
            <a:pPr algn="ctr" eaLnBrk="0" fontAlgn="base" hangingPunct="0">
              <a:spcBef>
                <a:spcPct val="0"/>
              </a:spcBef>
              <a:spcAft>
                <a:spcPct val="0"/>
              </a:spcAft>
            </a:pPr>
            <a:r>
              <a:rPr lang="en-US" sz="3200" dirty="0" smtClean="0">
                <a:latin typeface="Arial Narrow" pitchFamily="34" charset="0"/>
              </a:rPr>
              <a:t>Any threat to the</a:t>
            </a:r>
          </a:p>
          <a:p>
            <a:pPr algn="ctr" eaLnBrk="0" fontAlgn="base" hangingPunct="0">
              <a:spcBef>
                <a:spcPct val="0"/>
              </a:spcBef>
              <a:spcAft>
                <a:spcPct val="0"/>
              </a:spcAft>
            </a:pPr>
            <a:endParaRPr lang="en-US" sz="3200" dirty="0" smtClean="0">
              <a:latin typeface="Arial Narrow" pitchFamily="34" charset="0"/>
            </a:endParaRPr>
          </a:p>
          <a:p>
            <a:pPr algn="ctr" eaLnBrk="0" fontAlgn="base" hangingPunct="0">
              <a:spcBef>
                <a:spcPct val="0"/>
              </a:spcBef>
              <a:spcAft>
                <a:spcPct val="0"/>
              </a:spcAft>
            </a:pPr>
            <a:r>
              <a:rPr lang="en-US" sz="3200" dirty="0" smtClean="0">
                <a:latin typeface="Arial Narrow" pitchFamily="34" charset="0"/>
              </a:rPr>
              <a:t> value of the product</a:t>
            </a:r>
          </a:p>
          <a:p>
            <a:pPr algn="ctr" eaLnBrk="0" fontAlgn="base" hangingPunct="0">
              <a:spcBef>
                <a:spcPct val="0"/>
              </a:spcBef>
              <a:spcAft>
                <a:spcPct val="0"/>
              </a:spcAft>
            </a:pPr>
            <a:endParaRPr lang="en-US" sz="3200" dirty="0" smtClean="0">
              <a:latin typeface="Arial Narrow" pitchFamily="34" charset="0"/>
            </a:endParaRPr>
          </a:p>
          <a:p>
            <a:pPr algn="ctr" eaLnBrk="0" fontAlgn="base" hangingPunct="0">
              <a:spcBef>
                <a:spcPct val="0"/>
              </a:spcBef>
              <a:spcAft>
                <a:spcPct val="0"/>
              </a:spcAft>
            </a:pPr>
            <a:r>
              <a:rPr lang="en-US" sz="3200" dirty="0" smtClean="0">
                <a:latin typeface="Arial Narrow" pitchFamily="34" charset="0"/>
              </a:rPr>
              <a:t> to any stakeholder</a:t>
            </a:r>
          </a:p>
          <a:p>
            <a:pPr algn="ctr" eaLnBrk="0" fontAlgn="base" hangingPunct="0">
              <a:spcBef>
                <a:spcPct val="0"/>
              </a:spcBef>
              <a:spcAft>
                <a:spcPct val="0"/>
              </a:spcAft>
            </a:pPr>
            <a:endParaRPr lang="en-US" sz="3200" dirty="0" smtClean="0">
              <a:latin typeface="Arial Narrow" pitchFamily="34" charset="0"/>
            </a:endParaRPr>
          </a:p>
          <a:p>
            <a:pPr algn="ctr" eaLnBrk="0" fontAlgn="base" hangingPunct="0">
              <a:spcBef>
                <a:spcPct val="0"/>
              </a:spcBef>
              <a:spcAft>
                <a:spcPct val="0"/>
              </a:spcAft>
            </a:pPr>
            <a:r>
              <a:rPr lang="en-US" sz="3200" dirty="0" smtClean="0">
                <a:latin typeface="Arial Narrow" pitchFamily="34" charset="0"/>
              </a:rPr>
              <a:t> who matters.</a:t>
            </a:r>
          </a:p>
          <a:p>
            <a:pPr algn="ctr" eaLnBrk="0" fontAlgn="base" hangingPunct="0">
              <a:spcBef>
                <a:spcPct val="0"/>
              </a:spcBef>
              <a:spcAft>
                <a:spcPct val="0"/>
              </a:spcAft>
            </a:pPr>
            <a:endParaRPr lang="en-US" sz="3200" dirty="0">
              <a:latin typeface="Arial Narrow" pitchFamily="34" charset="0"/>
            </a:endParaRPr>
          </a:p>
          <a:p>
            <a:pPr marL="0" lvl="1" algn="ctr" eaLnBrk="0" fontAlgn="base" hangingPunct="0">
              <a:spcBef>
                <a:spcPct val="0"/>
              </a:spcBef>
              <a:spcAft>
                <a:spcPct val="0"/>
              </a:spcAft>
            </a:pPr>
            <a:r>
              <a:rPr lang="en-US" sz="2800" dirty="0">
                <a:latin typeface="Arial Narrow" pitchFamily="34" charset="0"/>
              </a:rPr>
              <a:t>James Bach</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1026"/>
          <p:cNvSpPr>
            <a:spLocks noGrp="1" noChangeArrowheads="1"/>
          </p:cNvSpPr>
          <p:nvPr>
            <p:ph type="title"/>
          </p:nvPr>
        </p:nvSpPr>
        <p:spPr>
          <a:xfrm>
            <a:off x="412751" y="152400"/>
            <a:ext cx="9097698" cy="647700"/>
          </a:xfrm>
        </p:spPr>
        <p:txBody>
          <a:bodyPr/>
          <a:lstStyle/>
          <a:p>
            <a:r>
              <a:rPr lang="en-US" sz="2800" dirty="0" smtClean="0"/>
              <a:t>The Telenova stack Failure -- A bug that triggered high-volume simulation</a:t>
            </a:r>
            <a:endParaRPr lang="en-US" sz="2800" dirty="0"/>
          </a:p>
        </p:txBody>
      </p:sp>
      <p:sp>
        <p:nvSpPr>
          <p:cNvPr id="377859" name="Rectangle 1027"/>
          <p:cNvSpPr>
            <a:spLocks noGrp="1" noChangeArrowheads="1"/>
          </p:cNvSpPr>
          <p:nvPr>
            <p:ph type="body" idx="1"/>
          </p:nvPr>
        </p:nvSpPr>
        <p:spPr>
          <a:xfrm>
            <a:off x="380074" y="838201"/>
            <a:ext cx="9145852" cy="5470525"/>
          </a:xfrm>
        </p:spPr>
        <p:txBody>
          <a:bodyPr/>
          <a:lstStyle/>
          <a:p>
            <a:r>
              <a:rPr lang="en-US" sz="1800" dirty="0" smtClean="0"/>
              <a:t>Beta customer (a stock broker) reported random failures </a:t>
            </a:r>
          </a:p>
          <a:p>
            <a:r>
              <a:rPr lang="en-US" sz="1800" dirty="0" smtClean="0"/>
              <a:t>Could be frequent at peak times</a:t>
            </a:r>
          </a:p>
          <a:p>
            <a:pPr lvl="1"/>
            <a:r>
              <a:rPr lang="en-US" sz="1800" dirty="0" smtClean="0"/>
              <a:t>An individual phone would crash and reboot, with other phones crashing while the first was rebooting</a:t>
            </a:r>
          </a:p>
          <a:p>
            <a:pPr lvl="1"/>
            <a:r>
              <a:rPr lang="en-US" sz="1800" dirty="0" smtClean="0"/>
              <a:t>On a particularly busy day, service was disrupted all (East Coast) afternoon</a:t>
            </a:r>
          </a:p>
          <a:p>
            <a:r>
              <a:rPr lang="en-US" sz="1800" dirty="0" smtClean="0"/>
              <a:t>We were mystified:</a:t>
            </a:r>
          </a:p>
          <a:p>
            <a:pPr lvl="1"/>
            <a:r>
              <a:rPr lang="en-US" sz="1800" dirty="0" smtClean="0"/>
              <a:t>All individual functions worked</a:t>
            </a:r>
          </a:p>
          <a:p>
            <a:pPr lvl="1"/>
            <a:r>
              <a:rPr lang="en-US" sz="1800" dirty="0" smtClean="0"/>
              <a:t>We had tested all lines and branches.</a:t>
            </a:r>
          </a:p>
          <a:p>
            <a:r>
              <a:rPr lang="en-US" sz="1800" dirty="0" smtClean="0"/>
              <a:t>Ultimately, we found the bug in the hold queue</a:t>
            </a:r>
          </a:p>
          <a:p>
            <a:pPr lvl="1"/>
            <a:r>
              <a:rPr lang="en-US" sz="1800" dirty="0" smtClean="0"/>
              <a:t>Up to 10 calls on hold, each adds record to the stack</a:t>
            </a:r>
          </a:p>
          <a:p>
            <a:pPr lvl="1"/>
            <a:r>
              <a:rPr lang="en-US" sz="1800" dirty="0" smtClean="0"/>
              <a:t>Initially, the system checked stack whenever call was added or removed, but this took too much system time. So we dropped the checks and added these</a:t>
            </a:r>
          </a:p>
          <a:p>
            <a:pPr lvl="2"/>
            <a:r>
              <a:rPr lang="en-US" sz="1800" dirty="0" smtClean="0"/>
              <a:t>Stack has room for 20 calls (just in case)</a:t>
            </a:r>
          </a:p>
          <a:p>
            <a:pPr lvl="2"/>
            <a:r>
              <a:rPr lang="en-US" sz="1800" dirty="0" smtClean="0"/>
              <a:t>Stack reset (forced to zero) when we knew it should be empty</a:t>
            </a:r>
          </a:p>
          <a:p>
            <a:pPr lvl="1"/>
            <a:r>
              <a:rPr lang="en-US" sz="1800" dirty="0" smtClean="0"/>
              <a:t>The error handling made it almost impossible for us to detect the problem in the lab. Because we couldn’t put more than 10 calls on the stack (unless we knew the magic error), we couldn’t get to 21 calls to cause the stack overflow.</a:t>
            </a:r>
            <a:endParaRPr lang="en-US" sz="1800"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770467" y="6229350"/>
            <a:ext cx="1981200" cy="514350"/>
          </a:xfrm>
          <a:prstGeom prst="rect">
            <a:avLst/>
          </a:prstGeom>
          <a:noFill/>
          <a:ln w="9525">
            <a:noFill/>
            <a:miter lim="800000"/>
            <a:headEnd/>
            <a:tailEnd/>
          </a:ln>
          <a:effectLst/>
        </p:spPr>
        <p:txBody>
          <a:bodyPr wrap="none" anchor="ctr"/>
          <a:lstStyle/>
          <a:p>
            <a:endParaRPr lang="en-US"/>
          </a:p>
        </p:txBody>
      </p:sp>
      <p:sp>
        <p:nvSpPr>
          <p:cNvPr id="54275" name="Rectangle 3"/>
          <p:cNvSpPr>
            <a:spLocks noChangeArrowheads="1"/>
          </p:cNvSpPr>
          <p:nvPr/>
        </p:nvSpPr>
        <p:spPr bwMode="auto">
          <a:xfrm>
            <a:off x="3412067" y="6229350"/>
            <a:ext cx="3081867" cy="514350"/>
          </a:xfrm>
          <a:prstGeom prst="rect">
            <a:avLst/>
          </a:prstGeom>
          <a:noFill/>
          <a:ln w="9525">
            <a:noFill/>
            <a:miter lim="800000"/>
            <a:headEnd/>
            <a:tailEnd/>
          </a:ln>
          <a:effectLst/>
        </p:spPr>
        <p:txBody>
          <a:bodyPr wrap="none" anchor="ctr"/>
          <a:lstStyle/>
          <a:p>
            <a:endParaRPr lang="en-US"/>
          </a:p>
        </p:txBody>
      </p:sp>
      <p:sp>
        <p:nvSpPr>
          <p:cNvPr id="54276" name="Rectangle 4"/>
          <p:cNvSpPr>
            <a:spLocks noGrp="1" noChangeArrowheads="1"/>
          </p:cNvSpPr>
          <p:nvPr>
            <p:ph type="title"/>
          </p:nvPr>
        </p:nvSpPr>
        <p:spPr>
          <a:xfrm>
            <a:off x="550334" y="266700"/>
            <a:ext cx="8722783" cy="933450"/>
          </a:xfrm>
          <a:noFill/>
          <a:ln/>
        </p:spPr>
        <p:txBody>
          <a:bodyPr lIns="92075" tIns="46038" rIns="92075" bIns="46038"/>
          <a:lstStyle/>
          <a:p>
            <a:r>
              <a:rPr lang="en-US" dirty="0">
                <a:solidFill>
                  <a:schemeClr val="tx1"/>
                </a:solidFill>
              </a:rPr>
              <a:t>The </a:t>
            </a:r>
            <a:r>
              <a:rPr lang="en-US" dirty="0" smtClean="0">
                <a:solidFill>
                  <a:schemeClr val="tx1"/>
                </a:solidFill>
              </a:rPr>
              <a:t>Telenova stack failure: </a:t>
            </a:r>
            <a:br>
              <a:rPr lang="en-US" dirty="0" smtClean="0">
                <a:solidFill>
                  <a:schemeClr val="tx1"/>
                </a:solidFill>
              </a:rPr>
            </a:br>
            <a:r>
              <a:rPr lang="en-US" sz="2800" dirty="0" smtClean="0">
                <a:solidFill>
                  <a:schemeClr val="tx1"/>
                </a:solidFill>
              </a:rPr>
              <a:t>A </a:t>
            </a:r>
            <a:r>
              <a:rPr lang="en-US" sz="2800" dirty="0">
                <a:solidFill>
                  <a:schemeClr val="tx1"/>
                </a:solidFill>
              </a:rPr>
              <a:t>simplified state diagram showing the bug</a:t>
            </a:r>
            <a:endParaRPr lang="en-US" sz="2400" dirty="0">
              <a:solidFill>
                <a:schemeClr val="tx1"/>
              </a:solidFill>
            </a:endParaRPr>
          </a:p>
        </p:txBody>
      </p:sp>
      <p:grpSp>
        <p:nvGrpSpPr>
          <p:cNvPr id="2" name="Group 26"/>
          <p:cNvGrpSpPr/>
          <p:nvPr/>
        </p:nvGrpSpPr>
        <p:grpSpPr>
          <a:xfrm>
            <a:off x="1031875" y="1295400"/>
            <a:ext cx="8420100" cy="4762500"/>
            <a:chOff x="762000" y="2133600"/>
            <a:chExt cx="7772400" cy="4048125"/>
          </a:xfrm>
        </p:grpSpPr>
        <p:sp>
          <p:nvSpPr>
            <p:cNvPr id="54281" name="Rectangle 9"/>
            <p:cNvSpPr>
              <a:spLocks noChangeArrowheads="1"/>
            </p:cNvSpPr>
            <p:nvPr/>
          </p:nvSpPr>
          <p:spPr bwMode="auto">
            <a:xfrm>
              <a:off x="6553200" y="3200400"/>
              <a:ext cx="1981200" cy="685800"/>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dirty="0">
                  <a:latin typeface="Arial" charset="0"/>
                </a:rPr>
                <a:t>Caller </a:t>
              </a:r>
            </a:p>
            <a:p>
              <a:pPr algn="ctr"/>
              <a:r>
                <a:rPr lang="en-US" sz="2600" dirty="0" smtClean="0">
                  <a:latin typeface="Arial" charset="0"/>
                </a:rPr>
                <a:t>hangs up</a:t>
              </a:r>
              <a:endParaRPr lang="en-US" sz="2600" dirty="0">
                <a:latin typeface="Arial" charset="0"/>
              </a:endParaRPr>
            </a:p>
          </p:txBody>
        </p:sp>
        <p:grpSp>
          <p:nvGrpSpPr>
            <p:cNvPr id="3" name="Group 26"/>
            <p:cNvGrpSpPr>
              <a:grpSpLocks/>
            </p:cNvGrpSpPr>
            <p:nvPr/>
          </p:nvGrpSpPr>
          <p:grpSpPr bwMode="auto">
            <a:xfrm>
              <a:off x="762000" y="2133600"/>
              <a:ext cx="6892925" cy="4048125"/>
              <a:chOff x="517" y="1083"/>
              <a:chExt cx="4342" cy="2550"/>
            </a:xfrm>
          </p:grpSpPr>
          <p:sp>
            <p:nvSpPr>
              <p:cNvPr id="54277" name="Rectangle 5"/>
              <p:cNvSpPr>
                <a:spLocks noChangeArrowheads="1"/>
              </p:cNvSpPr>
              <p:nvPr/>
            </p:nvSpPr>
            <p:spPr bwMode="auto">
              <a:xfrm>
                <a:off x="2373" y="1083"/>
                <a:ext cx="1142" cy="390"/>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dirty="0">
                    <a:latin typeface="Arial" charset="0"/>
                  </a:rPr>
                  <a:t>Idle</a:t>
                </a:r>
              </a:p>
            </p:txBody>
          </p:sp>
          <p:sp>
            <p:nvSpPr>
              <p:cNvPr id="54278" name="Rectangle 6"/>
              <p:cNvSpPr>
                <a:spLocks noChangeArrowheads="1"/>
              </p:cNvSpPr>
              <p:nvPr/>
            </p:nvSpPr>
            <p:spPr bwMode="auto">
              <a:xfrm>
                <a:off x="2373" y="2523"/>
                <a:ext cx="1142" cy="390"/>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a:latin typeface="Arial" charset="0"/>
                  </a:rPr>
                  <a:t>Connected</a:t>
                </a:r>
              </a:p>
            </p:txBody>
          </p:sp>
          <p:sp>
            <p:nvSpPr>
              <p:cNvPr id="54279" name="Rectangle 7"/>
              <p:cNvSpPr>
                <a:spLocks noChangeArrowheads="1"/>
              </p:cNvSpPr>
              <p:nvPr/>
            </p:nvSpPr>
            <p:spPr bwMode="auto">
              <a:xfrm>
                <a:off x="2373" y="3243"/>
                <a:ext cx="1142" cy="390"/>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a:latin typeface="Arial" charset="0"/>
                  </a:rPr>
                  <a:t>On Hold</a:t>
                </a:r>
              </a:p>
            </p:txBody>
          </p:sp>
          <p:sp>
            <p:nvSpPr>
              <p:cNvPr id="54280" name="Rectangle 8"/>
              <p:cNvSpPr>
                <a:spLocks noChangeArrowheads="1"/>
              </p:cNvSpPr>
              <p:nvPr/>
            </p:nvSpPr>
            <p:spPr bwMode="auto">
              <a:xfrm>
                <a:off x="2373" y="1767"/>
                <a:ext cx="1142" cy="390"/>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a:latin typeface="Arial" charset="0"/>
                  </a:rPr>
                  <a:t>Ringing</a:t>
                </a:r>
              </a:p>
            </p:txBody>
          </p:sp>
          <p:sp>
            <p:nvSpPr>
              <p:cNvPr id="54282" name="Rectangle 10"/>
              <p:cNvSpPr>
                <a:spLocks noChangeArrowheads="1"/>
              </p:cNvSpPr>
              <p:nvPr/>
            </p:nvSpPr>
            <p:spPr bwMode="auto">
              <a:xfrm>
                <a:off x="517" y="2523"/>
                <a:ext cx="1142" cy="390"/>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dirty="0">
                    <a:latin typeface="Arial" charset="0"/>
                  </a:rPr>
                  <a:t>You</a:t>
                </a:r>
              </a:p>
              <a:p>
                <a:pPr algn="ctr"/>
                <a:r>
                  <a:rPr lang="en-US" sz="2600" dirty="0" smtClean="0">
                    <a:latin typeface="Arial" charset="0"/>
                  </a:rPr>
                  <a:t>hang up</a:t>
                </a:r>
                <a:endParaRPr lang="en-US" sz="2600" dirty="0">
                  <a:latin typeface="Arial" charset="0"/>
                </a:endParaRPr>
              </a:p>
            </p:txBody>
          </p:sp>
          <p:sp>
            <p:nvSpPr>
              <p:cNvPr id="54283" name="AutoShape 11"/>
              <p:cNvSpPr>
                <a:spLocks noChangeArrowheads="1"/>
              </p:cNvSpPr>
              <p:nvPr/>
            </p:nvSpPr>
            <p:spPr bwMode="auto">
              <a:xfrm>
                <a:off x="2853" y="1515"/>
                <a:ext cx="182" cy="210"/>
              </a:xfrm>
              <a:prstGeom prst="downArrow">
                <a:avLst>
                  <a:gd name="adj1" fmla="val 50000"/>
                  <a:gd name="adj2" fmla="val 57698"/>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84" name="AutoShape 12"/>
              <p:cNvSpPr>
                <a:spLocks noChangeArrowheads="1"/>
              </p:cNvSpPr>
              <p:nvPr/>
            </p:nvSpPr>
            <p:spPr bwMode="auto">
              <a:xfrm>
                <a:off x="2853" y="2307"/>
                <a:ext cx="182" cy="210"/>
              </a:xfrm>
              <a:prstGeom prst="downArrow">
                <a:avLst>
                  <a:gd name="adj1" fmla="val 50000"/>
                  <a:gd name="adj2" fmla="val 57698"/>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85" name="AutoShape 13"/>
              <p:cNvSpPr>
                <a:spLocks noChangeArrowheads="1"/>
              </p:cNvSpPr>
              <p:nvPr/>
            </p:nvSpPr>
            <p:spPr bwMode="auto">
              <a:xfrm>
                <a:off x="2852" y="3027"/>
                <a:ext cx="181" cy="210"/>
              </a:xfrm>
              <a:prstGeom prst="downArrow">
                <a:avLst>
                  <a:gd name="adj1" fmla="val 50000"/>
                  <a:gd name="adj2" fmla="val 58016"/>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86" name="AutoShape 14"/>
              <p:cNvSpPr>
                <a:spLocks noChangeArrowheads="1"/>
              </p:cNvSpPr>
              <p:nvPr/>
            </p:nvSpPr>
            <p:spPr bwMode="auto">
              <a:xfrm>
                <a:off x="3653" y="1893"/>
                <a:ext cx="438" cy="138"/>
              </a:xfrm>
              <a:prstGeom prst="rightArrow">
                <a:avLst>
                  <a:gd name="adj1" fmla="val 50000"/>
                  <a:gd name="adj2" fmla="val 158710"/>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87" name="AutoShape 15"/>
              <p:cNvSpPr>
                <a:spLocks noChangeArrowheads="1"/>
              </p:cNvSpPr>
              <p:nvPr/>
            </p:nvSpPr>
            <p:spPr bwMode="auto">
              <a:xfrm>
                <a:off x="1861" y="2649"/>
                <a:ext cx="374" cy="138"/>
              </a:xfrm>
              <a:prstGeom prst="leftArrow">
                <a:avLst>
                  <a:gd name="adj1" fmla="val 50000"/>
                  <a:gd name="adj2" fmla="val 135495"/>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88" name="AutoShape 16"/>
              <p:cNvSpPr>
                <a:spLocks noChangeArrowheads="1"/>
              </p:cNvSpPr>
              <p:nvPr/>
            </p:nvSpPr>
            <p:spPr bwMode="auto">
              <a:xfrm>
                <a:off x="965" y="2991"/>
                <a:ext cx="182" cy="390"/>
              </a:xfrm>
              <a:prstGeom prst="upArrow">
                <a:avLst>
                  <a:gd name="adj1" fmla="val 50000"/>
                  <a:gd name="adj2" fmla="val 107133"/>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89" name="Rectangle 17"/>
              <p:cNvSpPr>
                <a:spLocks noChangeArrowheads="1"/>
              </p:cNvSpPr>
              <p:nvPr/>
            </p:nvSpPr>
            <p:spPr bwMode="auto">
              <a:xfrm>
                <a:off x="1029" y="3351"/>
                <a:ext cx="1206" cy="66"/>
              </a:xfrm>
              <a:prstGeom prst="rect">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90" name="Rectangle 18"/>
              <p:cNvSpPr>
                <a:spLocks noChangeArrowheads="1"/>
              </p:cNvSpPr>
              <p:nvPr/>
            </p:nvSpPr>
            <p:spPr bwMode="auto">
              <a:xfrm>
                <a:off x="837" y="1263"/>
                <a:ext cx="118" cy="1182"/>
              </a:xfrm>
              <a:prstGeom prst="rect">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91" name="AutoShape 19"/>
              <p:cNvSpPr>
                <a:spLocks noChangeArrowheads="1"/>
              </p:cNvSpPr>
              <p:nvPr/>
            </p:nvSpPr>
            <p:spPr bwMode="auto">
              <a:xfrm>
                <a:off x="837" y="1191"/>
                <a:ext cx="1462" cy="138"/>
              </a:xfrm>
              <a:prstGeom prst="rightArrow">
                <a:avLst>
                  <a:gd name="adj1" fmla="val 50000"/>
                  <a:gd name="adj2" fmla="val 529759"/>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92" name="Rectangle 20"/>
              <p:cNvSpPr>
                <a:spLocks noChangeArrowheads="1"/>
              </p:cNvSpPr>
              <p:nvPr/>
            </p:nvSpPr>
            <p:spPr bwMode="auto">
              <a:xfrm>
                <a:off x="4741" y="1263"/>
                <a:ext cx="118" cy="426"/>
              </a:xfrm>
              <a:prstGeom prst="rect">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93" name="AutoShape 21"/>
              <p:cNvSpPr>
                <a:spLocks noChangeArrowheads="1"/>
              </p:cNvSpPr>
              <p:nvPr/>
            </p:nvSpPr>
            <p:spPr bwMode="auto">
              <a:xfrm>
                <a:off x="3717" y="1191"/>
                <a:ext cx="1142" cy="138"/>
              </a:xfrm>
              <a:prstGeom prst="leftArrow">
                <a:avLst>
                  <a:gd name="adj1" fmla="val 50000"/>
                  <a:gd name="adj2" fmla="val 413730"/>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94" name="Rectangle 22"/>
              <p:cNvSpPr>
                <a:spLocks noChangeArrowheads="1"/>
              </p:cNvSpPr>
              <p:nvPr/>
            </p:nvSpPr>
            <p:spPr bwMode="auto">
              <a:xfrm>
                <a:off x="3589" y="2667"/>
                <a:ext cx="1206" cy="66"/>
              </a:xfrm>
              <a:prstGeom prst="rect">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95" name="AutoShape 23"/>
              <p:cNvSpPr>
                <a:spLocks noChangeArrowheads="1"/>
              </p:cNvSpPr>
              <p:nvPr/>
            </p:nvSpPr>
            <p:spPr bwMode="auto">
              <a:xfrm>
                <a:off x="4677" y="2199"/>
                <a:ext cx="182" cy="534"/>
              </a:xfrm>
              <a:prstGeom prst="upArrow">
                <a:avLst>
                  <a:gd name="adj1" fmla="val 50000"/>
                  <a:gd name="adj2" fmla="val 146690"/>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4296" name="AutoShape 24"/>
              <p:cNvSpPr>
                <a:spLocks noChangeArrowheads="1"/>
              </p:cNvSpPr>
              <p:nvPr/>
            </p:nvSpPr>
            <p:spPr bwMode="auto">
              <a:xfrm>
                <a:off x="2852" y="2924"/>
                <a:ext cx="181" cy="117"/>
              </a:xfrm>
              <a:prstGeom prst="upArrow">
                <a:avLst>
                  <a:gd name="adj1" fmla="val 50000"/>
                  <a:gd name="adj2" fmla="val 49995"/>
                </a:avLst>
              </a:prstGeom>
              <a:solidFill>
                <a:schemeClr val="accent1"/>
              </a:solidFill>
              <a:ln w="12700">
                <a:solidFill>
                  <a:schemeClr val="tx1"/>
                </a:solidFill>
                <a:miter lim="800000"/>
                <a:headEnd/>
                <a:tailEnd/>
              </a:ln>
              <a:effectLst/>
            </p:spPr>
            <p:txBody>
              <a:bodyPr wrap="none" anchor="ctr"/>
              <a:lstStyle/>
              <a:p>
                <a:endParaRPr lang="en-US" sz="2600"/>
              </a:p>
            </p:txBody>
          </p:sp>
        </p:grpSp>
      </p:gr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770467" y="6229350"/>
            <a:ext cx="1981200" cy="514350"/>
          </a:xfrm>
          <a:prstGeom prst="rect">
            <a:avLst/>
          </a:prstGeom>
          <a:noFill/>
          <a:ln w="9525">
            <a:noFill/>
            <a:miter lim="800000"/>
            <a:headEnd/>
            <a:tailEnd/>
          </a:ln>
          <a:effectLst/>
        </p:spPr>
        <p:txBody>
          <a:bodyPr wrap="none" anchor="ctr"/>
          <a:lstStyle/>
          <a:p>
            <a:endParaRPr lang="en-US"/>
          </a:p>
        </p:txBody>
      </p:sp>
      <p:sp>
        <p:nvSpPr>
          <p:cNvPr id="56323" name="Rectangle 3"/>
          <p:cNvSpPr>
            <a:spLocks noChangeArrowheads="1"/>
          </p:cNvSpPr>
          <p:nvPr/>
        </p:nvSpPr>
        <p:spPr bwMode="auto">
          <a:xfrm>
            <a:off x="3412067" y="6229350"/>
            <a:ext cx="3081867" cy="514350"/>
          </a:xfrm>
          <a:prstGeom prst="rect">
            <a:avLst/>
          </a:prstGeom>
          <a:noFill/>
          <a:ln w="9525">
            <a:noFill/>
            <a:miter lim="800000"/>
            <a:headEnd/>
            <a:tailEnd/>
          </a:ln>
          <a:effectLst/>
        </p:spPr>
        <p:txBody>
          <a:bodyPr wrap="none" anchor="ctr"/>
          <a:lstStyle/>
          <a:p>
            <a:endParaRPr lang="en-US"/>
          </a:p>
        </p:txBody>
      </p:sp>
      <p:grpSp>
        <p:nvGrpSpPr>
          <p:cNvPr id="2" name="Group 27"/>
          <p:cNvGrpSpPr/>
          <p:nvPr/>
        </p:nvGrpSpPr>
        <p:grpSpPr>
          <a:xfrm>
            <a:off x="495301" y="381001"/>
            <a:ext cx="8254999" cy="4048125"/>
            <a:chOff x="490539" y="1981200"/>
            <a:chExt cx="7619999" cy="4048125"/>
          </a:xfrm>
        </p:grpSpPr>
        <p:sp>
          <p:nvSpPr>
            <p:cNvPr id="56324" name="Rectangle 4"/>
            <p:cNvSpPr>
              <a:spLocks noChangeArrowheads="1"/>
            </p:cNvSpPr>
            <p:nvPr/>
          </p:nvSpPr>
          <p:spPr bwMode="auto">
            <a:xfrm>
              <a:off x="5367338" y="4552950"/>
              <a:ext cx="1914525" cy="104775"/>
            </a:xfrm>
            <a:prstGeom prst="rect">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25" name="AutoShape 5"/>
            <p:cNvSpPr>
              <a:spLocks noChangeArrowheads="1"/>
            </p:cNvSpPr>
            <p:nvPr/>
          </p:nvSpPr>
          <p:spPr bwMode="auto">
            <a:xfrm>
              <a:off x="7094538" y="3810000"/>
              <a:ext cx="288925" cy="847725"/>
            </a:xfrm>
            <a:prstGeom prst="upArrow">
              <a:avLst>
                <a:gd name="adj1" fmla="val 50000"/>
                <a:gd name="adj2" fmla="val 146690"/>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27" name="Rectangle 7"/>
            <p:cNvSpPr>
              <a:spLocks noChangeArrowheads="1"/>
            </p:cNvSpPr>
            <p:nvPr/>
          </p:nvSpPr>
          <p:spPr bwMode="auto">
            <a:xfrm>
              <a:off x="3436938" y="1981200"/>
              <a:ext cx="1812925" cy="619125"/>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dirty="0">
                  <a:latin typeface="Arial" charset="0"/>
                </a:rPr>
                <a:t>Idle</a:t>
              </a:r>
            </a:p>
          </p:txBody>
        </p:sp>
        <p:sp>
          <p:nvSpPr>
            <p:cNvPr id="56328" name="Rectangle 8"/>
            <p:cNvSpPr>
              <a:spLocks noChangeArrowheads="1"/>
            </p:cNvSpPr>
            <p:nvPr/>
          </p:nvSpPr>
          <p:spPr bwMode="auto">
            <a:xfrm>
              <a:off x="3436938" y="4267200"/>
              <a:ext cx="1812925" cy="619125"/>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a:latin typeface="Arial" charset="0"/>
                </a:rPr>
                <a:t>Connected</a:t>
              </a:r>
            </a:p>
          </p:txBody>
        </p:sp>
        <p:sp>
          <p:nvSpPr>
            <p:cNvPr id="56329" name="Rectangle 9"/>
            <p:cNvSpPr>
              <a:spLocks noChangeArrowheads="1"/>
            </p:cNvSpPr>
            <p:nvPr/>
          </p:nvSpPr>
          <p:spPr bwMode="auto">
            <a:xfrm>
              <a:off x="3436938" y="5410200"/>
              <a:ext cx="1812925" cy="619125"/>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a:latin typeface="Arial" charset="0"/>
                </a:rPr>
                <a:t>On Hold</a:t>
              </a:r>
            </a:p>
          </p:txBody>
        </p:sp>
        <p:sp>
          <p:nvSpPr>
            <p:cNvPr id="56330" name="Rectangle 10"/>
            <p:cNvSpPr>
              <a:spLocks noChangeArrowheads="1"/>
            </p:cNvSpPr>
            <p:nvPr/>
          </p:nvSpPr>
          <p:spPr bwMode="auto">
            <a:xfrm>
              <a:off x="3436938" y="3067050"/>
              <a:ext cx="1812925" cy="619125"/>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a:latin typeface="Arial" charset="0"/>
                </a:rPr>
                <a:t>Ringing</a:t>
              </a:r>
            </a:p>
          </p:txBody>
        </p:sp>
        <p:sp>
          <p:nvSpPr>
            <p:cNvPr id="56331" name="Rectangle 11"/>
            <p:cNvSpPr>
              <a:spLocks noChangeArrowheads="1"/>
            </p:cNvSpPr>
            <p:nvPr/>
          </p:nvSpPr>
          <p:spPr bwMode="auto">
            <a:xfrm>
              <a:off x="6281738" y="3009900"/>
              <a:ext cx="1828800" cy="704850"/>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dirty="0">
                  <a:latin typeface="Arial" charset="0"/>
                </a:rPr>
                <a:t>Caller </a:t>
              </a:r>
            </a:p>
            <a:p>
              <a:pPr algn="ctr"/>
              <a:r>
                <a:rPr lang="en-US" sz="2600" dirty="0" smtClean="0">
                  <a:latin typeface="Arial" charset="0"/>
                </a:rPr>
                <a:t>hangs up</a:t>
              </a:r>
              <a:endParaRPr lang="en-US" sz="2600" dirty="0">
                <a:latin typeface="Arial" charset="0"/>
              </a:endParaRPr>
            </a:p>
          </p:txBody>
        </p:sp>
        <p:sp>
          <p:nvSpPr>
            <p:cNvPr id="56332" name="Rectangle 12"/>
            <p:cNvSpPr>
              <a:spLocks noChangeArrowheads="1"/>
            </p:cNvSpPr>
            <p:nvPr/>
          </p:nvSpPr>
          <p:spPr bwMode="auto">
            <a:xfrm>
              <a:off x="490539" y="4267200"/>
              <a:ext cx="1790700" cy="723900"/>
            </a:xfrm>
            <a:prstGeom prst="rect">
              <a:avLst/>
            </a:prstGeom>
            <a:noFill/>
            <a:ln w="12700">
              <a:solidFill>
                <a:schemeClr val="tx1"/>
              </a:solidFill>
              <a:miter lim="800000"/>
              <a:headEnd/>
              <a:tailEnd/>
            </a:ln>
            <a:effectLst/>
          </p:spPr>
          <p:txBody>
            <a:bodyPr wrap="none" lIns="92075" tIns="46038" rIns="92075" bIns="46038" anchor="ctr"/>
            <a:lstStyle/>
            <a:p>
              <a:pPr algn="ctr"/>
              <a:r>
                <a:rPr lang="en-US" sz="2600" dirty="0">
                  <a:latin typeface="Arial" charset="0"/>
                </a:rPr>
                <a:t>You</a:t>
              </a:r>
            </a:p>
            <a:p>
              <a:pPr algn="ctr"/>
              <a:r>
                <a:rPr lang="en-US" sz="2600" dirty="0" smtClean="0">
                  <a:latin typeface="Arial" charset="0"/>
                </a:rPr>
                <a:t>hang up</a:t>
              </a:r>
              <a:endParaRPr lang="en-US" sz="2600" dirty="0">
                <a:latin typeface="Arial" charset="0"/>
              </a:endParaRPr>
            </a:p>
          </p:txBody>
        </p:sp>
        <p:sp>
          <p:nvSpPr>
            <p:cNvPr id="56333" name="AutoShape 13"/>
            <p:cNvSpPr>
              <a:spLocks noChangeArrowheads="1"/>
            </p:cNvSpPr>
            <p:nvPr/>
          </p:nvSpPr>
          <p:spPr bwMode="auto">
            <a:xfrm>
              <a:off x="4198938" y="2667000"/>
              <a:ext cx="288925" cy="333375"/>
            </a:xfrm>
            <a:prstGeom prst="downArrow">
              <a:avLst>
                <a:gd name="adj1" fmla="val 50000"/>
                <a:gd name="adj2" fmla="val 57698"/>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34" name="AutoShape 14"/>
            <p:cNvSpPr>
              <a:spLocks noChangeArrowheads="1"/>
            </p:cNvSpPr>
            <p:nvPr/>
          </p:nvSpPr>
          <p:spPr bwMode="auto">
            <a:xfrm>
              <a:off x="4198938" y="3924300"/>
              <a:ext cx="288925" cy="333375"/>
            </a:xfrm>
            <a:prstGeom prst="downArrow">
              <a:avLst>
                <a:gd name="adj1" fmla="val 50000"/>
                <a:gd name="adj2" fmla="val 57698"/>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35" name="AutoShape 15"/>
            <p:cNvSpPr>
              <a:spLocks noChangeArrowheads="1"/>
            </p:cNvSpPr>
            <p:nvPr/>
          </p:nvSpPr>
          <p:spPr bwMode="auto">
            <a:xfrm>
              <a:off x="4198938" y="5067300"/>
              <a:ext cx="288925" cy="333375"/>
            </a:xfrm>
            <a:prstGeom prst="downArrow">
              <a:avLst>
                <a:gd name="adj1" fmla="val 50000"/>
                <a:gd name="adj2" fmla="val 57698"/>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36" name="AutoShape 16"/>
            <p:cNvSpPr>
              <a:spLocks noChangeArrowheads="1"/>
            </p:cNvSpPr>
            <p:nvPr/>
          </p:nvSpPr>
          <p:spPr bwMode="auto">
            <a:xfrm>
              <a:off x="5468938" y="3267075"/>
              <a:ext cx="695325" cy="219075"/>
            </a:xfrm>
            <a:prstGeom prst="rightArrow">
              <a:avLst>
                <a:gd name="adj1" fmla="val 50000"/>
                <a:gd name="adj2" fmla="val 158710"/>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37" name="AutoShape 17"/>
            <p:cNvSpPr>
              <a:spLocks noChangeArrowheads="1"/>
            </p:cNvSpPr>
            <p:nvPr/>
          </p:nvSpPr>
          <p:spPr bwMode="auto">
            <a:xfrm>
              <a:off x="2624138" y="4467225"/>
              <a:ext cx="593725" cy="219075"/>
            </a:xfrm>
            <a:prstGeom prst="leftArrow">
              <a:avLst>
                <a:gd name="adj1" fmla="val 50000"/>
                <a:gd name="adj2" fmla="val 135495"/>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38" name="AutoShape 18"/>
            <p:cNvSpPr>
              <a:spLocks noChangeArrowheads="1"/>
            </p:cNvSpPr>
            <p:nvPr/>
          </p:nvSpPr>
          <p:spPr bwMode="auto">
            <a:xfrm>
              <a:off x="1201738" y="5010150"/>
              <a:ext cx="288925" cy="619125"/>
            </a:xfrm>
            <a:prstGeom prst="upArrow">
              <a:avLst>
                <a:gd name="adj1" fmla="val 50000"/>
                <a:gd name="adj2" fmla="val 107133"/>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39" name="Rectangle 19"/>
            <p:cNvSpPr>
              <a:spLocks noChangeArrowheads="1"/>
            </p:cNvSpPr>
            <p:nvPr/>
          </p:nvSpPr>
          <p:spPr bwMode="auto">
            <a:xfrm>
              <a:off x="1303338" y="5581650"/>
              <a:ext cx="1914525" cy="104775"/>
            </a:xfrm>
            <a:prstGeom prst="rect">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40" name="Rectangle 20"/>
            <p:cNvSpPr>
              <a:spLocks noChangeArrowheads="1"/>
            </p:cNvSpPr>
            <p:nvPr/>
          </p:nvSpPr>
          <p:spPr bwMode="auto">
            <a:xfrm>
              <a:off x="998538" y="2266950"/>
              <a:ext cx="187325" cy="1876425"/>
            </a:xfrm>
            <a:prstGeom prst="rect">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41" name="AutoShape 21"/>
            <p:cNvSpPr>
              <a:spLocks noChangeArrowheads="1"/>
            </p:cNvSpPr>
            <p:nvPr/>
          </p:nvSpPr>
          <p:spPr bwMode="auto">
            <a:xfrm>
              <a:off x="998538" y="2152650"/>
              <a:ext cx="2320925" cy="219075"/>
            </a:xfrm>
            <a:prstGeom prst="rightArrow">
              <a:avLst>
                <a:gd name="adj1" fmla="val 50000"/>
                <a:gd name="adj2" fmla="val 529759"/>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42" name="Rectangle 22"/>
            <p:cNvSpPr>
              <a:spLocks noChangeArrowheads="1"/>
            </p:cNvSpPr>
            <p:nvPr/>
          </p:nvSpPr>
          <p:spPr bwMode="auto">
            <a:xfrm>
              <a:off x="7196138" y="2266950"/>
              <a:ext cx="187325" cy="676275"/>
            </a:xfrm>
            <a:prstGeom prst="rect">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43" name="AutoShape 23"/>
            <p:cNvSpPr>
              <a:spLocks noChangeArrowheads="1"/>
            </p:cNvSpPr>
            <p:nvPr/>
          </p:nvSpPr>
          <p:spPr bwMode="auto">
            <a:xfrm>
              <a:off x="5570538" y="2152650"/>
              <a:ext cx="1812925" cy="219075"/>
            </a:xfrm>
            <a:prstGeom prst="leftArrow">
              <a:avLst>
                <a:gd name="adj1" fmla="val 50000"/>
                <a:gd name="adj2" fmla="val 413730"/>
              </a:avLst>
            </a:prstGeom>
            <a:solidFill>
              <a:schemeClr val="accent1"/>
            </a:solidFill>
            <a:ln w="12700">
              <a:solidFill>
                <a:schemeClr val="tx1"/>
              </a:solidFill>
              <a:miter lim="800000"/>
              <a:headEnd/>
              <a:tailEnd/>
            </a:ln>
            <a:effectLst/>
          </p:spPr>
          <p:txBody>
            <a:bodyPr wrap="none" anchor="ctr"/>
            <a:lstStyle/>
            <a:p>
              <a:endParaRPr lang="en-US" sz="2600"/>
            </a:p>
          </p:txBody>
        </p:sp>
        <p:sp>
          <p:nvSpPr>
            <p:cNvPr id="56344" name="Line 24"/>
            <p:cNvSpPr>
              <a:spLocks noChangeShapeType="1"/>
            </p:cNvSpPr>
            <p:nvPr/>
          </p:nvSpPr>
          <p:spPr bwMode="auto">
            <a:xfrm flipH="1">
              <a:off x="5257800" y="3690938"/>
              <a:ext cx="1828800" cy="2057400"/>
            </a:xfrm>
            <a:prstGeom prst="line">
              <a:avLst/>
            </a:prstGeom>
            <a:noFill/>
            <a:ln w="50800">
              <a:solidFill>
                <a:schemeClr val="tx1"/>
              </a:solidFill>
              <a:prstDash val="dash"/>
              <a:round/>
              <a:headEnd type="stealth" w="med" len="lg"/>
              <a:tailEnd type="none" w="sm" len="sm"/>
            </a:ln>
            <a:effectLst/>
          </p:spPr>
          <p:txBody>
            <a:bodyPr wrap="none" anchor="ctr"/>
            <a:lstStyle/>
            <a:p>
              <a:endParaRPr lang="en-US" sz="2600"/>
            </a:p>
          </p:txBody>
        </p:sp>
        <p:sp>
          <p:nvSpPr>
            <p:cNvPr id="56345" name="AutoShape 25"/>
            <p:cNvSpPr>
              <a:spLocks noChangeArrowheads="1"/>
            </p:cNvSpPr>
            <p:nvPr/>
          </p:nvSpPr>
          <p:spPr bwMode="auto">
            <a:xfrm>
              <a:off x="4208463" y="4862513"/>
              <a:ext cx="287337" cy="187325"/>
            </a:xfrm>
            <a:prstGeom prst="upArrow">
              <a:avLst>
                <a:gd name="adj1" fmla="val 50000"/>
                <a:gd name="adj2" fmla="val 49995"/>
              </a:avLst>
            </a:prstGeom>
            <a:solidFill>
              <a:schemeClr val="accent1"/>
            </a:solidFill>
            <a:ln w="12700">
              <a:solidFill>
                <a:schemeClr val="tx1"/>
              </a:solidFill>
              <a:miter lim="800000"/>
              <a:headEnd/>
              <a:tailEnd/>
            </a:ln>
            <a:effectLst/>
          </p:spPr>
          <p:txBody>
            <a:bodyPr wrap="none" anchor="ctr"/>
            <a:lstStyle/>
            <a:p>
              <a:endParaRPr lang="en-US" sz="2600"/>
            </a:p>
          </p:txBody>
        </p:sp>
      </p:grpSp>
      <p:sp>
        <p:nvSpPr>
          <p:cNvPr id="27" name="Text Box 25"/>
          <p:cNvSpPr txBox="1">
            <a:spLocks noChangeArrowheads="1"/>
          </p:cNvSpPr>
          <p:nvPr/>
        </p:nvSpPr>
        <p:spPr bwMode="auto">
          <a:xfrm>
            <a:off x="371474" y="4423948"/>
            <a:ext cx="9080500" cy="1692771"/>
          </a:xfrm>
          <a:prstGeom prst="rect">
            <a:avLst/>
          </a:prstGeom>
          <a:noFill/>
          <a:ln w="9525">
            <a:noFill/>
            <a:miter lim="800000"/>
            <a:headEnd/>
            <a:tailEnd/>
          </a:ln>
          <a:effectLst/>
        </p:spPr>
        <p:txBody>
          <a:bodyPr wrap="square" anchor="ctr">
            <a:spAutoFit/>
          </a:bodyPr>
          <a:lstStyle/>
          <a:p>
            <a:pPr>
              <a:spcBef>
                <a:spcPct val="50000"/>
              </a:spcBef>
            </a:pPr>
            <a:r>
              <a:rPr lang="en-US" sz="2600" dirty="0" smtClean="0"/>
              <a:t>When the caller hung up, we cleaned </a:t>
            </a:r>
            <a:r>
              <a:rPr lang="en-US" sz="2600" dirty="0"/>
              <a:t>up everything </a:t>
            </a:r>
            <a:r>
              <a:rPr lang="en-US" sz="2600" i="1" dirty="0"/>
              <a:t>but</a:t>
            </a:r>
            <a:r>
              <a:rPr lang="en-US" sz="2600" dirty="0"/>
              <a:t> the stack. Failure was invisible until crash. From there, held calls were hold-forwarded to other phones, </a:t>
            </a:r>
            <a:r>
              <a:rPr lang="en-US" sz="2600" dirty="0" smtClean="0"/>
              <a:t>filling their held-call stacks, ultimately triggering a </a:t>
            </a:r>
            <a:r>
              <a:rPr lang="en-US" sz="2600" dirty="0"/>
              <a:t>rotating outage.</a:t>
            </a:r>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Rectangle 3"/>
          <p:cNvSpPr>
            <a:spLocks noGrp="1" noChangeArrowheads="1"/>
          </p:cNvSpPr>
          <p:nvPr>
            <p:ph type="title"/>
          </p:nvPr>
        </p:nvSpPr>
        <p:spPr>
          <a:xfrm>
            <a:off x="1" y="0"/>
            <a:ext cx="2889250" cy="1485900"/>
          </a:xfrm>
        </p:spPr>
        <p:txBody>
          <a:bodyPr/>
          <a:lstStyle/>
          <a:p>
            <a:r>
              <a:rPr lang="en-US" u="none" dirty="0">
                <a:solidFill>
                  <a:schemeClr val="tx1"/>
                </a:solidFill>
              </a:rPr>
              <a:t>Telenova </a:t>
            </a:r>
            <a:r>
              <a:rPr lang="en-US" u="none" dirty="0" smtClean="0">
                <a:solidFill>
                  <a:schemeClr val="tx1"/>
                </a:solidFill>
              </a:rPr>
              <a:t>stack failure</a:t>
            </a:r>
            <a:endParaRPr lang="en-US" u="none" dirty="0">
              <a:solidFill>
                <a:schemeClr val="tx1"/>
              </a:solidFill>
            </a:endParaRPr>
          </a:p>
        </p:txBody>
      </p:sp>
      <p:sp>
        <p:nvSpPr>
          <p:cNvPr id="378884" name="AutoShape 4"/>
          <p:cNvSpPr>
            <a:spLocks noChangeArrowheads="1"/>
          </p:cNvSpPr>
          <p:nvPr/>
        </p:nvSpPr>
        <p:spPr bwMode="auto">
          <a:xfrm>
            <a:off x="2393950" y="114301"/>
            <a:ext cx="7305675" cy="6238875"/>
          </a:xfrm>
          <a:prstGeom prst="octagon">
            <a:avLst>
              <a:gd name="adj" fmla="val 29287"/>
            </a:avLst>
          </a:prstGeom>
          <a:solidFill>
            <a:srgbClr val="FA0A32"/>
          </a:solidFill>
          <a:ln w="50800" cmpd="thickThin">
            <a:solidFill>
              <a:schemeClr val="tx1"/>
            </a:solidFill>
            <a:miter lim="800000"/>
            <a:headEnd/>
            <a:tailEnd/>
          </a:ln>
          <a:effectLst/>
        </p:spPr>
        <p:txBody>
          <a:bodyPr wrap="none" lIns="86493" tIns="43247" rIns="86493" bIns="43247" anchor="ctr"/>
          <a:lstStyle/>
          <a:p>
            <a:pPr algn="ctr" defTabSz="865188"/>
            <a:r>
              <a:rPr lang="en-US" sz="2800" b="1" dirty="0">
                <a:latin typeface="Arial Narrow" pitchFamily="34" charset="0"/>
              </a:rPr>
              <a:t>Having found and fixed </a:t>
            </a:r>
          </a:p>
          <a:p>
            <a:pPr algn="ctr" defTabSz="865188"/>
            <a:r>
              <a:rPr lang="en-US" sz="2800" b="1" dirty="0">
                <a:latin typeface="Arial Narrow" pitchFamily="34" charset="0"/>
              </a:rPr>
              <a:t>the hold-stack bug, </a:t>
            </a:r>
          </a:p>
          <a:p>
            <a:pPr algn="ctr" defTabSz="865188"/>
            <a:r>
              <a:rPr lang="en-US" sz="2800" b="1" dirty="0">
                <a:latin typeface="Arial Narrow" pitchFamily="34" charset="0"/>
              </a:rPr>
              <a:t>should we assume </a:t>
            </a:r>
          </a:p>
          <a:p>
            <a:pPr algn="ctr" defTabSz="865188"/>
            <a:r>
              <a:rPr lang="en-US" sz="2800" b="1" dirty="0">
                <a:latin typeface="Arial Narrow" pitchFamily="34" charset="0"/>
              </a:rPr>
              <a:t>that we’ve taken care of the problem</a:t>
            </a:r>
          </a:p>
          <a:p>
            <a:pPr algn="ctr" defTabSz="865188"/>
            <a:r>
              <a:rPr lang="en-US" sz="2800" b="1" dirty="0">
                <a:latin typeface="Arial Narrow" pitchFamily="34" charset="0"/>
              </a:rPr>
              <a:t>or that if there is one long-sequence bug, </a:t>
            </a:r>
          </a:p>
          <a:p>
            <a:pPr algn="ctr" defTabSz="865188"/>
            <a:r>
              <a:rPr lang="en-US" sz="2800" b="1" dirty="0">
                <a:latin typeface="Arial Narrow" pitchFamily="34" charset="0"/>
              </a:rPr>
              <a:t>there will be more?</a:t>
            </a:r>
          </a:p>
          <a:p>
            <a:pPr algn="ctr" defTabSz="865188"/>
            <a:endParaRPr lang="en-US" sz="2800" b="1" dirty="0">
              <a:latin typeface="Arial Narrow" pitchFamily="34" charset="0"/>
            </a:endParaRPr>
          </a:p>
          <a:p>
            <a:pPr algn="ctr" defTabSz="865188"/>
            <a:r>
              <a:rPr lang="en-US" sz="2800" b="1" dirty="0">
                <a:latin typeface="Arial Narrow" pitchFamily="34" charset="0"/>
              </a:rPr>
              <a:t>Hmmm…</a:t>
            </a:r>
          </a:p>
          <a:p>
            <a:pPr algn="ctr" defTabSz="865188"/>
            <a:r>
              <a:rPr lang="en-US" sz="2800" b="1" dirty="0">
                <a:latin typeface="Arial Narrow" pitchFamily="34" charset="0"/>
              </a:rPr>
              <a:t>If you kill a </a:t>
            </a:r>
            <a:r>
              <a:rPr lang="en-US" sz="2800" b="1" dirty="0" smtClean="0">
                <a:latin typeface="Arial Narrow" pitchFamily="34" charset="0"/>
              </a:rPr>
              <a:t>giant cockroach </a:t>
            </a:r>
            <a:r>
              <a:rPr lang="en-US" sz="2800" b="1" dirty="0">
                <a:latin typeface="Arial Narrow" pitchFamily="34" charset="0"/>
              </a:rPr>
              <a:t>in your kitchen,</a:t>
            </a:r>
          </a:p>
          <a:p>
            <a:pPr algn="ctr" defTabSz="865188"/>
            <a:r>
              <a:rPr lang="en-US" sz="2800" b="1" dirty="0">
                <a:latin typeface="Arial Narrow" pitchFamily="34" charset="0"/>
              </a:rPr>
              <a:t>do you </a:t>
            </a:r>
            <a:endParaRPr lang="en-US" sz="2800" b="1" dirty="0" smtClean="0">
              <a:latin typeface="Arial Narrow" pitchFamily="34" charset="0"/>
            </a:endParaRPr>
          </a:p>
          <a:p>
            <a:pPr algn="ctr" defTabSz="865188"/>
            <a:r>
              <a:rPr lang="en-US" sz="2800" b="1" dirty="0" smtClean="0">
                <a:latin typeface="Arial Narrow" pitchFamily="34" charset="0"/>
              </a:rPr>
              <a:t>assume you’ve </a:t>
            </a:r>
            <a:r>
              <a:rPr lang="en-US" sz="2800" b="1" dirty="0">
                <a:latin typeface="Arial Narrow" pitchFamily="34" charset="0"/>
              </a:rPr>
              <a:t>killed the last bug?</a:t>
            </a:r>
          </a:p>
          <a:p>
            <a:pPr algn="ctr" defTabSz="865188"/>
            <a:r>
              <a:rPr lang="en-US" sz="2800" b="1" dirty="0">
                <a:latin typeface="Arial Narrow" pitchFamily="34" charset="0"/>
              </a:rPr>
              <a:t>o</a:t>
            </a:r>
            <a:r>
              <a:rPr lang="en-US" sz="2800" b="1" dirty="0" smtClean="0">
                <a:latin typeface="Arial Narrow" pitchFamily="34" charset="0"/>
              </a:rPr>
              <a:t>r </a:t>
            </a:r>
            <a:r>
              <a:rPr lang="en-US" sz="2800" b="1" dirty="0">
                <a:latin typeface="Arial Narrow" pitchFamily="34" charset="0"/>
              </a:rPr>
              <a:t>do you </a:t>
            </a:r>
            <a:endParaRPr lang="en-US" sz="2800" b="1" dirty="0" smtClean="0">
              <a:latin typeface="Arial Narrow" pitchFamily="34" charset="0"/>
            </a:endParaRPr>
          </a:p>
          <a:p>
            <a:pPr algn="ctr" defTabSz="865188"/>
            <a:r>
              <a:rPr lang="en-US" sz="2800" b="1" dirty="0" smtClean="0">
                <a:latin typeface="Arial Narrow" pitchFamily="34" charset="0"/>
              </a:rPr>
              <a:t>call the </a:t>
            </a:r>
            <a:r>
              <a:rPr lang="en-US" sz="2800" b="1" dirty="0">
                <a:latin typeface="Arial Narrow" pitchFamily="34" charset="0"/>
              </a:rPr>
              <a:t>exterminator?</a:t>
            </a:r>
          </a:p>
          <a:p>
            <a:pPr algn="ctr" defTabSz="865188"/>
            <a:endParaRPr lang="en-US" sz="2400"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Simulator with probes</a:t>
            </a:r>
            <a:endParaRPr lang="en-US" dirty="0"/>
          </a:p>
        </p:txBody>
      </p:sp>
      <p:sp>
        <p:nvSpPr>
          <p:cNvPr id="56323" name="Rectangle 3"/>
          <p:cNvSpPr>
            <a:spLocks noGrp="1" noChangeArrowheads="1"/>
          </p:cNvSpPr>
          <p:nvPr>
            <p:ph type="body" idx="1"/>
          </p:nvPr>
        </p:nvSpPr>
        <p:spPr/>
        <p:txBody>
          <a:bodyPr/>
          <a:lstStyle/>
          <a:p>
            <a:r>
              <a:rPr lang="en-US" dirty="0" smtClean="0"/>
              <a:t>Telenova (*) created a simulator</a:t>
            </a:r>
          </a:p>
          <a:p>
            <a:pPr lvl="1"/>
            <a:r>
              <a:rPr lang="en-US" dirty="0" smtClean="0"/>
              <a:t>generated long chains of random events, emulating input to the system’s 100 phones</a:t>
            </a:r>
          </a:p>
          <a:p>
            <a:pPr lvl="1"/>
            <a:r>
              <a:rPr lang="en-US" dirty="0" smtClean="0"/>
              <a:t>could be biased, to generate more holds, more forwards, more conferences, etc.</a:t>
            </a:r>
          </a:p>
          <a:p>
            <a:r>
              <a:rPr lang="en-US" dirty="0" smtClean="0"/>
              <a:t>Programmers added probes (non-crashing asserts that sent alerts to a printed log) selectively</a:t>
            </a:r>
          </a:p>
          <a:p>
            <a:pPr lvl="1"/>
            <a:r>
              <a:rPr lang="en-US" dirty="0" smtClean="0"/>
              <a:t>can’t probe everything b/c of timing impact</a:t>
            </a:r>
          </a:p>
          <a:p>
            <a:pPr lvl="1"/>
            <a:endParaRPr lang="en-US" dirty="0" smtClean="0"/>
          </a:p>
          <a:p>
            <a:pPr lvl="1"/>
            <a:endParaRPr lang="en-US" dirty="0" smtClean="0"/>
          </a:p>
          <a:p>
            <a:pPr lvl="1"/>
            <a:endParaRPr lang="en-US" sz="1200" dirty="0" smtClean="0"/>
          </a:p>
          <a:p>
            <a:r>
              <a:rPr lang="en-US" sz="2400" dirty="0" smtClean="0">
                <a:latin typeface="Comic Sans MS" pitchFamily="66" charset="0"/>
              </a:rPr>
              <a:t>(*) By the time this was implemented, I had joined Electronic Arts. This summarizes what colleagues told me, not what I personally witnessed.</a:t>
            </a:r>
          </a:p>
        </p:txBody>
      </p:sp>
      <p:cxnSp>
        <p:nvCxnSpPr>
          <p:cNvPr id="7" name="Straight Connector 6"/>
          <p:cNvCxnSpPr/>
          <p:nvPr/>
        </p:nvCxnSpPr>
        <p:spPr bwMode="auto">
          <a:xfrm>
            <a:off x="371475" y="4800600"/>
            <a:ext cx="9163050" cy="0"/>
          </a:xfrm>
          <a:prstGeom prst="line">
            <a:avLst/>
          </a:prstGeom>
          <a:gradFill rotWithShape="1">
            <a:gsLst>
              <a:gs pos="0">
                <a:schemeClr val="bg1"/>
              </a:gs>
              <a:gs pos="50000">
                <a:srgbClr val="CCECFF"/>
              </a:gs>
              <a:gs pos="100000">
                <a:schemeClr val="bg1"/>
              </a:gs>
            </a:gsLst>
            <a:lin ang="18900000" scaled="1"/>
          </a:gradFill>
          <a:ln w="28575" cap="flat" cmpd="sng" algn="ctr">
            <a:solidFill>
              <a:schemeClr val="tx1"/>
            </a:solidFill>
            <a:prstDash val="solid"/>
            <a:round/>
            <a:headEnd type="none" w="med" len="med"/>
            <a:tailEnd type="none" w="med" len="med"/>
          </a:ln>
          <a:effectLst/>
        </p:spPr>
      </p:cxn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Simulator with probes</a:t>
            </a:r>
            <a:endParaRPr lang="en-US" dirty="0"/>
          </a:p>
        </p:txBody>
      </p:sp>
      <p:sp>
        <p:nvSpPr>
          <p:cNvPr id="56323" name="Rectangle 3"/>
          <p:cNvSpPr>
            <a:spLocks noGrp="1" noChangeArrowheads="1"/>
          </p:cNvSpPr>
          <p:nvPr>
            <p:ph type="body" idx="1"/>
          </p:nvPr>
        </p:nvSpPr>
        <p:spPr/>
        <p:txBody>
          <a:bodyPr/>
          <a:lstStyle/>
          <a:p>
            <a:pPr lvl="1">
              <a:buFont typeface="Arial" pitchFamily="34" charset="0"/>
              <a:buChar char="•"/>
            </a:pPr>
            <a:r>
              <a:rPr lang="en-US" dirty="0" smtClean="0"/>
              <a:t>After each run, programmers and testers tried to replicate failures, fix anything that triggered a message. After several runs, the logs ran almost clean. </a:t>
            </a:r>
          </a:p>
          <a:p>
            <a:pPr lvl="1">
              <a:buFont typeface="Arial" pitchFamily="34" charset="0"/>
              <a:buChar char="•"/>
            </a:pPr>
            <a:r>
              <a:rPr lang="en-US" dirty="0" smtClean="0"/>
              <a:t>At that point, shift focus to next group of features.</a:t>
            </a:r>
          </a:p>
          <a:p>
            <a:pPr lvl="1">
              <a:buFont typeface="Arial" pitchFamily="34" charset="0"/>
              <a:buChar char="•"/>
            </a:pPr>
            <a:r>
              <a:rPr lang="en-US" dirty="0" smtClean="0"/>
              <a:t>Exposed lots of bugs</a:t>
            </a:r>
          </a:p>
          <a:p>
            <a:pPr lvl="1"/>
            <a:r>
              <a:rPr lang="en-US" dirty="0" smtClean="0"/>
              <a:t>Many of the failures probably corresponded to hard-to-reproduce bugs reported from the field. </a:t>
            </a:r>
          </a:p>
          <a:p>
            <a:pPr lvl="2"/>
            <a:r>
              <a:rPr lang="en-US" dirty="0" smtClean="0"/>
              <a:t>These types of failures are hard to describe/explain in field reports</a:t>
            </a:r>
            <a:br>
              <a:rPr lang="en-US" dirty="0" smtClean="0"/>
            </a:br>
            <a:endParaRPr lang="en-US" dirty="0" smtClean="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770467" y="6229350"/>
            <a:ext cx="1981200" cy="514350"/>
          </a:xfrm>
          <a:prstGeom prst="rect">
            <a:avLst/>
          </a:prstGeom>
          <a:noFill/>
          <a:ln w="9525">
            <a:noFill/>
            <a:miter lim="800000"/>
            <a:headEnd/>
            <a:tailEnd/>
          </a:ln>
          <a:effectLst/>
        </p:spPr>
        <p:txBody>
          <a:bodyPr wrap="none" anchor="ctr"/>
          <a:lstStyle/>
          <a:p>
            <a:endParaRPr lang="en-US"/>
          </a:p>
        </p:txBody>
      </p:sp>
      <p:sp>
        <p:nvSpPr>
          <p:cNvPr id="55299" name="Rectangle 3"/>
          <p:cNvSpPr>
            <a:spLocks noChangeArrowheads="1"/>
          </p:cNvSpPr>
          <p:nvPr/>
        </p:nvSpPr>
        <p:spPr bwMode="auto">
          <a:xfrm>
            <a:off x="3412067" y="6229350"/>
            <a:ext cx="3081867" cy="514350"/>
          </a:xfrm>
          <a:prstGeom prst="rect">
            <a:avLst/>
          </a:prstGeom>
          <a:noFill/>
          <a:ln w="9525">
            <a:noFill/>
            <a:miter lim="800000"/>
            <a:headEnd/>
            <a:tailEnd/>
          </a:ln>
          <a:effectLst/>
        </p:spPr>
        <p:txBody>
          <a:bodyPr wrap="none" anchor="ctr"/>
          <a:lstStyle/>
          <a:p>
            <a:endParaRPr lang="en-US"/>
          </a:p>
        </p:txBody>
      </p:sp>
      <p:sp>
        <p:nvSpPr>
          <p:cNvPr id="55302" name="Rectangle 6"/>
          <p:cNvSpPr>
            <a:spLocks noGrp="1" noChangeArrowheads="1"/>
          </p:cNvSpPr>
          <p:nvPr>
            <p:ph type="title"/>
          </p:nvPr>
        </p:nvSpPr>
        <p:spPr/>
        <p:txBody>
          <a:bodyPr/>
          <a:lstStyle/>
          <a:p>
            <a:r>
              <a:rPr lang="en-US" dirty="0" smtClean="0"/>
              <a:t>Telenova stack failure</a:t>
            </a:r>
            <a:endParaRPr lang="en-US" dirty="0"/>
          </a:p>
        </p:txBody>
      </p:sp>
      <p:sp>
        <p:nvSpPr>
          <p:cNvPr id="55303" name="Rectangle 7"/>
          <p:cNvSpPr>
            <a:spLocks noGrp="1" noChangeArrowheads="1"/>
          </p:cNvSpPr>
          <p:nvPr>
            <p:ph type="body" idx="1"/>
          </p:nvPr>
        </p:nvSpPr>
        <p:spPr/>
        <p:txBody>
          <a:bodyPr/>
          <a:lstStyle/>
          <a:p>
            <a:pPr lvl="1"/>
            <a:r>
              <a:rPr lang="en-US" dirty="0" smtClean="0"/>
              <a:t>Simplistic approaches to path testing can miss critical defects.</a:t>
            </a:r>
          </a:p>
          <a:p>
            <a:pPr lvl="1"/>
            <a:r>
              <a:rPr lang="en-US" dirty="0" smtClean="0"/>
              <a:t>Critical defects can arise under circumstances that appear (in a test lab) so specialized that you would never intentionally test for them.</a:t>
            </a:r>
          </a:p>
          <a:p>
            <a:pPr lvl="1"/>
            <a:r>
              <a:rPr lang="en-US" dirty="0" smtClean="0"/>
              <a:t>When (in some future course or book) you hear a new methodology for combination testing or path testing:</a:t>
            </a:r>
          </a:p>
          <a:p>
            <a:pPr lvl="2"/>
            <a:r>
              <a:rPr lang="en-US" dirty="0" smtClean="0"/>
              <a:t>test it against this defect. </a:t>
            </a:r>
          </a:p>
          <a:p>
            <a:pPr lvl="2"/>
            <a:r>
              <a:rPr lang="en-US" dirty="0" smtClean="0"/>
              <a:t>If you had no suspicion that there was a stack corruption problem in this program, would the new method lead you to find this bug?</a:t>
            </a:r>
            <a:endParaRPr lang="en-US" dirty="0"/>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Generalizing to an architecture</a:t>
            </a:r>
            <a:br>
              <a:rPr lang="en-US" dirty="0" smtClean="0">
                <a:solidFill>
                  <a:schemeClr val="tx1"/>
                </a:solidFill>
                <a:latin typeface="Comic Sans MS" pitchFamily="66" charset="0"/>
              </a:rPr>
            </a:b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1" y="-1"/>
            <a:ext cx="9097698" cy="931864"/>
          </a:xfrm>
        </p:spPr>
        <p:txBody>
          <a:bodyPr/>
          <a:lstStyle/>
          <a:p>
            <a:r>
              <a:rPr lang="en-US" sz="2800" dirty="0" smtClean="0"/>
              <a:t>The Tasks of Test Automation</a:t>
            </a:r>
            <a:endParaRPr lang="en-US" sz="2800" dirty="0"/>
          </a:p>
        </p:txBody>
      </p:sp>
      <p:sp>
        <p:nvSpPr>
          <p:cNvPr id="4" name="Content Placeholder 3"/>
          <p:cNvSpPr>
            <a:spLocks noGrp="1"/>
          </p:cNvSpPr>
          <p:nvPr>
            <p:ph sz="half" idx="1"/>
          </p:nvPr>
        </p:nvSpPr>
        <p:spPr>
          <a:xfrm>
            <a:off x="152400" y="666751"/>
            <a:ext cx="4750727" cy="5565776"/>
          </a:xfrm>
        </p:spPr>
        <p:txBody>
          <a:bodyPr/>
          <a:lstStyle/>
          <a:p>
            <a:pPr marL="227013" lvl="1" indent="-227013"/>
            <a:r>
              <a:rPr lang="en-US" sz="1700" b="1" dirty="0" smtClean="0"/>
              <a:t>Theory of error</a:t>
            </a:r>
          </a:p>
          <a:p>
            <a:pPr marL="227013" lvl="1" indent="-227013">
              <a:buNone/>
            </a:pPr>
            <a:r>
              <a:rPr lang="en-US" sz="1700" dirty="0" smtClean="0"/>
              <a:t>	What kinds of errors do we hope to expose?</a:t>
            </a:r>
          </a:p>
          <a:p>
            <a:pPr marL="227013" lvl="1" indent="-227013"/>
            <a:r>
              <a:rPr lang="en-US" sz="1700" b="1" dirty="0" smtClean="0"/>
              <a:t>Input data</a:t>
            </a:r>
          </a:p>
          <a:p>
            <a:pPr marL="227013" lvl="1" indent="-227013">
              <a:buNone/>
            </a:pPr>
            <a:r>
              <a:rPr lang="en-US" sz="1700" dirty="0" smtClean="0"/>
              <a:t>	How will we select and generate input data and conditions?</a:t>
            </a:r>
          </a:p>
          <a:p>
            <a:pPr marL="227013" lvl="1" indent="-227013"/>
            <a:r>
              <a:rPr lang="en-US" sz="1700" b="1" dirty="0" smtClean="0"/>
              <a:t>Sequential dependence</a:t>
            </a:r>
          </a:p>
          <a:p>
            <a:pPr marL="227013" lvl="1" indent="-227013">
              <a:buNone/>
            </a:pPr>
            <a:r>
              <a:rPr lang="en-US" sz="1700" dirty="0" smtClean="0"/>
              <a:t>	Should tests be independent? If not, what  info should  persist or drive sequence from test N to N+1?</a:t>
            </a:r>
          </a:p>
          <a:p>
            <a:pPr marL="227013" lvl="1" indent="-227013"/>
            <a:r>
              <a:rPr lang="en-US" sz="1700" b="1" dirty="0" smtClean="0"/>
              <a:t>Execution</a:t>
            </a:r>
          </a:p>
          <a:p>
            <a:pPr marL="227013" lvl="1" indent="-227013">
              <a:buNone/>
            </a:pPr>
            <a:r>
              <a:rPr lang="en-US" sz="1700" dirty="0" smtClean="0"/>
              <a:t>	How well are test suites run, especially in case of individual test failures?</a:t>
            </a:r>
          </a:p>
          <a:p>
            <a:pPr marL="227013" lvl="1" indent="-227013"/>
            <a:r>
              <a:rPr lang="en-US" sz="1700" b="1" dirty="0" smtClean="0"/>
              <a:t>Output data</a:t>
            </a:r>
          </a:p>
          <a:p>
            <a:pPr marL="227013" lvl="1" indent="-227013">
              <a:buNone/>
            </a:pPr>
            <a:r>
              <a:rPr lang="en-US" sz="1700" dirty="0" smtClean="0"/>
              <a:t>	Observe which outputs, and what dimensions of them? </a:t>
            </a:r>
          </a:p>
          <a:p>
            <a:pPr marL="227013" lvl="1" indent="-227013"/>
            <a:r>
              <a:rPr lang="en-US" sz="1700" b="1" dirty="0" smtClean="0"/>
              <a:t>Comparison data</a:t>
            </a:r>
          </a:p>
          <a:p>
            <a:pPr marL="227013" lvl="1" indent="-227013">
              <a:buNone/>
            </a:pPr>
            <a:r>
              <a:rPr lang="en-US" sz="1700" dirty="0" smtClean="0"/>
              <a:t>	IF detection is via comparison to oracle data, where do we get the data?</a:t>
            </a:r>
          </a:p>
        </p:txBody>
      </p:sp>
      <p:sp>
        <p:nvSpPr>
          <p:cNvPr id="5" name="Content Placeholder 4"/>
          <p:cNvSpPr>
            <a:spLocks noGrp="1"/>
          </p:cNvSpPr>
          <p:nvPr>
            <p:ph sz="half" idx="2"/>
          </p:nvPr>
        </p:nvSpPr>
        <p:spPr>
          <a:xfrm>
            <a:off x="4953001" y="666751"/>
            <a:ext cx="4800600" cy="5565776"/>
          </a:xfrm>
        </p:spPr>
        <p:txBody>
          <a:bodyPr/>
          <a:lstStyle/>
          <a:p>
            <a:pPr marL="227013" indent="-227013">
              <a:buFont typeface="Arial" pitchFamily="34" charset="0"/>
              <a:buChar char="•"/>
            </a:pPr>
            <a:r>
              <a:rPr lang="en-US" sz="1700" b="1" dirty="0" smtClean="0"/>
              <a:t>Detection</a:t>
            </a:r>
          </a:p>
          <a:p>
            <a:pPr marL="227013" lvl="1" indent="-227013">
              <a:buNone/>
            </a:pPr>
            <a:r>
              <a:rPr lang="en-US" sz="1700" dirty="0" smtClean="0"/>
              <a:t>	What heuristics/rules tell us there </a:t>
            </a:r>
            <a:r>
              <a:rPr lang="en-US" sz="1700" b="1" dirty="0" smtClean="0"/>
              <a:t>might</a:t>
            </a:r>
            <a:r>
              <a:rPr lang="en-US" sz="1700" dirty="0" smtClean="0"/>
              <a:t> be a problem?</a:t>
            </a:r>
            <a:endParaRPr lang="en-US" sz="1700" b="1" dirty="0" smtClean="0"/>
          </a:p>
          <a:p>
            <a:pPr marL="227013" indent="-227013">
              <a:buFont typeface="Arial" pitchFamily="34" charset="0"/>
              <a:buChar char="•"/>
            </a:pPr>
            <a:r>
              <a:rPr lang="en-US" sz="1700" b="1" dirty="0" smtClean="0"/>
              <a:t>Evaluation</a:t>
            </a:r>
          </a:p>
          <a:p>
            <a:pPr marL="227013" indent="-227013"/>
            <a:r>
              <a:rPr lang="en-US" sz="1700" dirty="0" smtClean="0"/>
              <a:t>	How </a:t>
            </a:r>
            <a:r>
              <a:rPr lang="en-US" sz="1700" b="1" dirty="0" smtClean="0"/>
              <a:t>decide</a:t>
            </a:r>
            <a:r>
              <a:rPr lang="en-US" sz="1700" dirty="0" smtClean="0"/>
              <a:t> whether X is a problem or not?</a:t>
            </a:r>
            <a:endParaRPr lang="en-US" sz="1700" b="1" dirty="0" smtClean="0"/>
          </a:p>
          <a:p>
            <a:pPr marL="227013" indent="-227013">
              <a:buFont typeface="Arial" pitchFamily="34" charset="0"/>
              <a:buChar char="•"/>
            </a:pPr>
            <a:r>
              <a:rPr lang="en-US" sz="1700" b="1" dirty="0" smtClean="0"/>
              <a:t>Troubleshooting support</a:t>
            </a:r>
          </a:p>
          <a:p>
            <a:pPr marL="227013" indent="-227013"/>
            <a:r>
              <a:rPr lang="en-US" sz="1700" dirty="0" smtClean="0"/>
              <a:t>	Failure triggers what further data collection?</a:t>
            </a:r>
            <a:endParaRPr lang="en-US" sz="1700" b="1" dirty="0" smtClean="0"/>
          </a:p>
          <a:p>
            <a:pPr marL="227013" indent="-227013">
              <a:buFont typeface="Arial" pitchFamily="34" charset="0"/>
              <a:buChar char="•"/>
            </a:pPr>
            <a:r>
              <a:rPr lang="en-US" sz="1700" b="1" dirty="0" smtClean="0"/>
              <a:t>Notification</a:t>
            </a:r>
          </a:p>
          <a:p>
            <a:pPr marL="227013" indent="-227013"/>
            <a:r>
              <a:rPr lang="en-US" sz="1700" dirty="0" smtClean="0"/>
              <a:t>	How/when is failure reported? </a:t>
            </a:r>
            <a:endParaRPr lang="en-US" sz="1700" b="1" dirty="0" smtClean="0"/>
          </a:p>
          <a:p>
            <a:pPr marL="227013" indent="-227013">
              <a:buFont typeface="Arial" pitchFamily="34" charset="0"/>
              <a:buChar char="•"/>
            </a:pPr>
            <a:r>
              <a:rPr lang="en-US" sz="1700" b="1" dirty="0" smtClean="0"/>
              <a:t>Retention</a:t>
            </a:r>
          </a:p>
          <a:p>
            <a:pPr marL="227013" indent="-227013"/>
            <a:r>
              <a:rPr lang="en-US" sz="1700" dirty="0" smtClean="0"/>
              <a:t>	In general, what data do we keep?</a:t>
            </a:r>
            <a:endParaRPr lang="en-US" sz="1700" b="1" dirty="0" smtClean="0"/>
          </a:p>
          <a:p>
            <a:pPr marL="227013" indent="-227013">
              <a:buFont typeface="Arial" pitchFamily="34" charset="0"/>
              <a:buChar char="•"/>
            </a:pPr>
            <a:r>
              <a:rPr lang="en-US" sz="1700" b="1" dirty="0" smtClean="0"/>
              <a:t>Maintenance</a:t>
            </a:r>
          </a:p>
          <a:p>
            <a:pPr marL="227013" indent="-227013"/>
            <a:r>
              <a:rPr lang="en-US" sz="1700" dirty="0" smtClean="0"/>
              <a:t>	How are tests / suites updated / replaced?</a:t>
            </a:r>
            <a:endParaRPr lang="en-US" sz="1700" b="1" dirty="0" smtClean="0"/>
          </a:p>
          <a:p>
            <a:pPr marL="227013" indent="-227013">
              <a:buFont typeface="Arial" pitchFamily="34" charset="0"/>
              <a:buChar char="•"/>
            </a:pPr>
            <a:r>
              <a:rPr lang="en-US" sz="1700" b="1" dirty="0" smtClean="0"/>
              <a:t>Relevant contexts</a:t>
            </a:r>
          </a:p>
          <a:p>
            <a:pPr marL="227013" lvl="1" indent="-227013">
              <a:buNone/>
            </a:pPr>
            <a:r>
              <a:rPr lang="en-US" sz="1700" dirty="0" smtClean="0"/>
              <a:t>	Under what circumstances is this approach relevant/desirable?</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Theory of Error</a:t>
            </a:r>
            <a:endParaRPr lang="en-US" dirty="0"/>
          </a:p>
        </p:txBody>
      </p:sp>
      <p:sp>
        <p:nvSpPr>
          <p:cNvPr id="6" name="Content Placeholder 5"/>
          <p:cNvSpPr>
            <a:spLocks noGrp="1"/>
          </p:cNvSpPr>
          <p:nvPr>
            <p:ph sz="half" idx="1"/>
          </p:nvPr>
        </p:nvSpPr>
        <p:spPr>
          <a:xfrm>
            <a:off x="412750" y="914401"/>
            <a:ext cx="4490377" cy="5543549"/>
          </a:xfrm>
        </p:spPr>
        <p:txBody>
          <a:bodyPr/>
          <a:lstStyle/>
          <a:p>
            <a:pPr lvl="1"/>
            <a:r>
              <a:rPr lang="en-US" dirty="0" smtClean="0"/>
              <a:t>Common programming problems that would be caught in good unit testing</a:t>
            </a:r>
          </a:p>
          <a:p>
            <a:pPr lvl="1"/>
            <a:r>
              <a:rPr lang="en-US" dirty="0" smtClean="0"/>
              <a:t>Failure to conform to a specification</a:t>
            </a:r>
          </a:p>
          <a:p>
            <a:pPr lvl="1"/>
            <a:r>
              <a:rPr lang="en-US" dirty="0" smtClean="0"/>
              <a:t>Failure to enable a desirable benefit</a:t>
            </a:r>
          </a:p>
          <a:p>
            <a:pPr lvl="1"/>
            <a:r>
              <a:rPr lang="en-US" dirty="0" smtClean="0"/>
              <a:t>Computational errors</a:t>
            </a:r>
          </a:p>
          <a:p>
            <a:pPr lvl="2"/>
            <a:r>
              <a:rPr lang="en-US" dirty="0" smtClean="0"/>
              <a:t>obvious</a:t>
            </a:r>
          </a:p>
          <a:p>
            <a:pPr lvl="2"/>
            <a:r>
              <a:rPr lang="en-US" dirty="0" smtClean="0"/>
              <a:t>boundary cases</a:t>
            </a:r>
          </a:p>
          <a:p>
            <a:pPr lvl="2"/>
            <a:r>
              <a:rPr lang="en-US" dirty="0" smtClean="0"/>
              <a:t>subtle</a:t>
            </a:r>
          </a:p>
          <a:p>
            <a:pPr lvl="1"/>
            <a:r>
              <a:rPr lang="en-US" dirty="0" smtClean="0"/>
              <a:t>Communications problems</a:t>
            </a:r>
          </a:p>
          <a:p>
            <a:pPr lvl="2"/>
            <a:r>
              <a:rPr lang="en-US" dirty="0" smtClean="0"/>
              <a:t>protocol error</a:t>
            </a:r>
          </a:p>
          <a:p>
            <a:pPr lvl="2"/>
            <a:r>
              <a:rPr lang="en-US" dirty="0" smtClean="0"/>
              <a:t>their-fault interoperability failure</a:t>
            </a:r>
          </a:p>
        </p:txBody>
      </p:sp>
      <p:sp>
        <p:nvSpPr>
          <p:cNvPr id="7" name="Content Placeholder 6"/>
          <p:cNvSpPr>
            <a:spLocks noGrp="1"/>
          </p:cNvSpPr>
          <p:nvPr>
            <p:ph sz="half" idx="2"/>
          </p:nvPr>
        </p:nvSpPr>
        <p:spPr/>
        <p:txBody>
          <a:bodyPr/>
          <a:lstStyle/>
          <a:p>
            <a:pPr marL="342900" lvl="1" indent="-342900"/>
            <a:r>
              <a:rPr lang="en-US" dirty="0" smtClean="0"/>
              <a:t>Resource unavailability or corruption, driven by</a:t>
            </a:r>
          </a:p>
          <a:p>
            <a:pPr marL="690563" lvl="2" indent="-342900"/>
            <a:r>
              <a:rPr lang="en-US" dirty="0" smtClean="0"/>
              <a:t>history of operations</a:t>
            </a:r>
          </a:p>
          <a:p>
            <a:pPr marL="690563" lvl="2" indent="-342900"/>
            <a:r>
              <a:rPr lang="en-US" dirty="0" smtClean="0"/>
              <a:t>competition for the resource</a:t>
            </a:r>
          </a:p>
          <a:p>
            <a:pPr marL="342900" lvl="1" indent="-342900"/>
            <a:r>
              <a:rPr lang="en-US" dirty="0" smtClean="0"/>
              <a:t>Race conditions or other time-related or thread-related errors</a:t>
            </a:r>
          </a:p>
          <a:p>
            <a:pPr marL="342900" lvl="1" indent="-342900"/>
            <a:r>
              <a:rPr lang="en-US" dirty="0" smtClean="0"/>
              <a:t>Failure caused by toxic data value combinations</a:t>
            </a:r>
          </a:p>
          <a:p>
            <a:pPr marL="690563" lvl="2" indent="-342900"/>
            <a:r>
              <a:rPr lang="en-US" dirty="0" smtClean="0"/>
              <a:t>that span a large portion or a small portion of the data space</a:t>
            </a:r>
          </a:p>
          <a:p>
            <a:pPr marL="690563" lvl="2" indent="-342900"/>
            <a:r>
              <a:rPr lang="en-US" dirty="0" smtClean="0"/>
              <a:t>that are likely or unlikely to be visible in "obvious" tests based on customer usage or common heuristics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Rectangle 4"/>
          <p:cNvSpPr>
            <a:spLocks noGrp="1" noChangeArrowheads="1"/>
          </p:cNvSpPr>
          <p:nvPr>
            <p:ph type="title"/>
          </p:nvPr>
        </p:nvSpPr>
        <p:spPr/>
        <p:txBody>
          <a:bodyPr/>
          <a:lstStyle/>
          <a:p>
            <a:r>
              <a:rPr lang="en-US" dirty="0" smtClean="0"/>
              <a:t>Not every limitation of value is a bug</a:t>
            </a:r>
            <a:endParaRPr lang="en-US" dirty="0"/>
          </a:p>
        </p:txBody>
      </p:sp>
      <p:sp>
        <p:nvSpPr>
          <p:cNvPr id="8" name="Content Placeholder 7"/>
          <p:cNvSpPr>
            <a:spLocks noGrp="1"/>
          </p:cNvSpPr>
          <p:nvPr>
            <p:ph idx="1"/>
          </p:nvPr>
        </p:nvSpPr>
        <p:spPr/>
        <p:txBody>
          <a:bodyPr/>
          <a:lstStyle/>
          <a:p>
            <a:r>
              <a:rPr lang="en-US" sz="3200" dirty="0" smtClean="0">
                <a:cs typeface="Courier New" pitchFamily="49" charset="0"/>
              </a:rPr>
              <a:t>American crash standards say that a car is defective if it gets damaged in a head-on 5 mph collision. </a:t>
            </a:r>
          </a:p>
          <a:p>
            <a:endParaRPr lang="en-US" sz="3200" dirty="0" smtClean="0">
              <a:cs typeface="Courier New" pitchFamily="49" charset="0"/>
            </a:endParaRPr>
          </a:p>
          <a:p>
            <a:r>
              <a:rPr lang="en-US" sz="3300" b="1" dirty="0" smtClean="0">
                <a:ln w="22225" cap="flat">
                  <a:solidFill>
                    <a:schemeClr val="tx1"/>
                  </a:solidFill>
                  <a:round/>
                </a:ln>
                <a:solidFill>
                  <a:srgbClr val="E20000"/>
                </a:solidFill>
                <a:latin typeface="Comic Sans MS" pitchFamily="66" charset="0"/>
                <a:cs typeface="Times New Roman" pitchFamily="18" charset="0"/>
              </a:rPr>
              <a:t>Is a car defective if it can’t withstand a 40 mph crash into a brick wall?</a:t>
            </a:r>
          </a:p>
          <a:p>
            <a:endParaRPr lang="en-US" sz="2400" b="1" dirty="0" smtClean="0">
              <a:latin typeface="Courier New" pitchFamily="49" charset="0"/>
              <a:cs typeface="Courier New" pitchFamily="49" charset="0"/>
            </a:endParaRPr>
          </a:p>
          <a:p>
            <a:r>
              <a:rPr lang="en-US" sz="3200" dirty="0" smtClean="0">
                <a:cs typeface="Courier New" pitchFamily="49" charset="0"/>
              </a:rPr>
              <a:t>We DO know how to make motor vehicles that can withstand collisions at much higher speeds.</a:t>
            </a:r>
          </a:p>
          <a:p>
            <a:endParaRPr lang="en-US" sz="2400" b="1" dirty="0" smtClean="0">
              <a:cs typeface="Courier New" pitchFamily="49" charset="0"/>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Theory of Error: Function Equivalence Testing</a:t>
            </a:r>
            <a:endParaRPr lang="en-US" dirty="0"/>
          </a:p>
        </p:txBody>
      </p:sp>
      <p:sp>
        <p:nvSpPr>
          <p:cNvPr id="6" name="Content Placeholder 5"/>
          <p:cNvSpPr>
            <a:spLocks noGrp="1"/>
          </p:cNvSpPr>
          <p:nvPr>
            <p:ph sz="half" idx="1"/>
          </p:nvPr>
        </p:nvSpPr>
        <p:spPr>
          <a:xfrm>
            <a:off x="412750" y="914401"/>
            <a:ext cx="4490377" cy="5543549"/>
          </a:xfrm>
          <a:solidFill>
            <a:schemeClr val="bg1"/>
          </a:solidFill>
        </p:spPr>
        <p:txBody>
          <a:bodyPr/>
          <a:lstStyle/>
          <a:p>
            <a:pPr lvl="1"/>
            <a:r>
              <a:rPr lang="en-US" dirty="0" smtClean="0"/>
              <a:t>Common programming problems that would be caught in good unit testing</a:t>
            </a:r>
          </a:p>
          <a:p>
            <a:pPr lvl="1"/>
            <a:r>
              <a:rPr lang="en-US" dirty="0" smtClean="0"/>
              <a:t>Failure to conform to a specification</a:t>
            </a:r>
          </a:p>
          <a:p>
            <a:pPr lvl="1"/>
            <a:r>
              <a:rPr lang="en-US" dirty="0" smtClean="0"/>
              <a:t>Failure to enable a desirable benefit</a:t>
            </a:r>
          </a:p>
          <a:p>
            <a:pPr lvl="1"/>
            <a:r>
              <a:rPr lang="en-US" dirty="0" smtClean="0"/>
              <a:t>Computational errors</a:t>
            </a:r>
          </a:p>
          <a:p>
            <a:pPr lvl="2"/>
            <a:r>
              <a:rPr lang="en-US" dirty="0" smtClean="0"/>
              <a:t>obvious</a:t>
            </a:r>
          </a:p>
          <a:p>
            <a:pPr lvl="2"/>
            <a:r>
              <a:rPr lang="en-US" dirty="0" smtClean="0"/>
              <a:t>boundary cases</a:t>
            </a:r>
          </a:p>
          <a:p>
            <a:pPr lvl="2"/>
            <a:r>
              <a:rPr lang="en-US" dirty="0" smtClean="0"/>
              <a:t>subtle</a:t>
            </a:r>
          </a:p>
          <a:p>
            <a:pPr lvl="1"/>
            <a:r>
              <a:rPr lang="en-US" dirty="0" smtClean="0"/>
              <a:t>Communications problems</a:t>
            </a:r>
          </a:p>
          <a:p>
            <a:pPr lvl="2"/>
            <a:r>
              <a:rPr lang="en-US" dirty="0" smtClean="0"/>
              <a:t>protocol error</a:t>
            </a:r>
          </a:p>
          <a:p>
            <a:pPr lvl="2"/>
            <a:r>
              <a:rPr lang="en-US" dirty="0" smtClean="0"/>
              <a:t>their-fault interoperability failure</a:t>
            </a:r>
          </a:p>
        </p:txBody>
      </p:sp>
      <p:sp>
        <p:nvSpPr>
          <p:cNvPr id="7" name="Content Placeholder 6"/>
          <p:cNvSpPr>
            <a:spLocks noGrp="1"/>
          </p:cNvSpPr>
          <p:nvPr>
            <p:ph sz="half" idx="2"/>
          </p:nvPr>
        </p:nvSpPr>
        <p:spPr/>
        <p:txBody>
          <a:bodyPr/>
          <a:lstStyle/>
          <a:p>
            <a:pPr marL="342900" lvl="1" indent="-342900"/>
            <a:r>
              <a:rPr lang="en-US" dirty="0" smtClean="0"/>
              <a:t>Resource unavailability or corruption, driven by</a:t>
            </a:r>
          </a:p>
          <a:p>
            <a:pPr marL="690563" lvl="2" indent="-342900"/>
            <a:r>
              <a:rPr lang="en-US" dirty="0" smtClean="0"/>
              <a:t>history of operations</a:t>
            </a:r>
          </a:p>
          <a:p>
            <a:pPr marL="690563" lvl="2" indent="-342900"/>
            <a:r>
              <a:rPr lang="en-US" dirty="0" smtClean="0"/>
              <a:t>competition for the resource</a:t>
            </a:r>
          </a:p>
          <a:p>
            <a:pPr marL="342900" lvl="1" indent="-342900"/>
            <a:r>
              <a:rPr lang="en-US" dirty="0" smtClean="0"/>
              <a:t>Race conditions or other time-related or thread-related errors</a:t>
            </a:r>
          </a:p>
          <a:p>
            <a:pPr marL="342900" lvl="1" indent="-342900"/>
            <a:r>
              <a:rPr lang="en-US" dirty="0" smtClean="0"/>
              <a:t>Failure caused by toxic data value combinations</a:t>
            </a:r>
          </a:p>
          <a:p>
            <a:pPr marL="690563" lvl="2" indent="-342900"/>
            <a:r>
              <a:rPr lang="en-US" dirty="0" smtClean="0"/>
              <a:t>that span a large portion or a small portion of the data space</a:t>
            </a:r>
          </a:p>
          <a:p>
            <a:pPr marL="690563" lvl="2" indent="-342900"/>
            <a:r>
              <a:rPr lang="en-US" dirty="0" smtClean="0"/>
              <a:t>that are likely or unlikely to be visible in "obvious" tests based on customer usage or common heuristics </a:t>
            </a:r>
            <a:endParaRPr lang="en-US" dirty="0"/>
          </a:p>
        </p:txBody>
      </p:sp>
      <p:sp>
        <p:nvSpPr>
          <p:cNvPr id="9" name="Oval 8"/>
          <p:cNvSpPr/>
          <p:nvPr/>
        </p:nvSpPr>
        <p:spPr bwMode="auto">
          <a:xfrm>
            <a:off x="381000" y="3257550"/>
            <a:ext cx="3486150" cy="2277130"/>
          </a:xfrm>
          <a:prstGeom prst="ellipse">
            <a:avLst/>
          </a:prstGeom>
          <a:no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182880" rIns="91440" bIns="182880" numCol="1" rtlCol="0" anchor="ctr" anchorCtr="0" compatLnSpc="1">
            <a:prstTxWarp prst="textNoShape">
              <a:avLst/>
            </a:prstTxWarp>
            <a:noAutofit/>
          </a:bodyPr>
          <a:lstStyle/>
          <a:p>
            <a:pPr marL="0" algn="ctr" eaLnBrk="0" fontAlgn="base" hangingPunct="0">
              <a:spcBef>
                <a:spcPct val="0"/>
              </a:spcBef>
              <a:spcAft>
                <a:spcPct val="0"/>
              </a:spcAft>
            </a:pPr>
            <a:endParaRPr kumimoji="0" lang="en-US" sz="2800" b="0" i="0" u="none" strike="noStrike" cap="none" normalizeH="0" baseline="0" dirty="0" smtClean="0">
              <a:ln>
                <a:noFill/>
              </a:ln>
              <a:solidFill>
                <a:schemeClr val="tx1"/>
              </a:solidFill>
              <a:effectLst/>
              <a:latin typeface="Arial Narrow" pitchFamily="34" charset="0"/>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Theory of Error: LSRT, Telenova</a:t>
            </a:r>
            <a:endParaRPr lang="en-US" dirty="0"/>
          </a:p>
        </p:txBody>
      </p:sp>
      <p:sp>
        <p:nvSpPr>
          <p:cNvPr id="6" name="Content Placeholder 5"/>
          <p:cNvSpPr>
            <a:spLocks noGrp="1"/>
          </p:cNvSpPr>
          <p:nvPr>
            <p:ph sz="half" idx="1"/>
          </p:nvPr>
        </p:nvSpPr>
        <p:spPr>
          <a:xfrm>
            <a:off x="412750" y="914401"/>
            <a:ext cx="4490377" cy="5543549"/>
          </a:xfrm>
        </p:spPr>
        <p:txBody>
          <a:bodyPr/>
          <a:lstStyle/>
          <a:p>
            <a:pPr lvl="1"/>
            <a:r>
              <a:rPr lang="en-US" dirty="0" smtClean="0"/>
              <a:t>Common programming problems that would be caught in good unit testing</a:t>
            </a:r>
          </a:p>
          <a:p>
            <a:pPr lvl="1"/>
            <a:r>
              <a:rPr lang="en-US" dirty="0" smtClean="0"/>
              <a:t>Failure to conform to a specification</a:t>
            </a:r>
          </a:p>
          <a:p>
            <a:pPr lvl="1"/>
            <a:r>
              <a:rPr lang="en-US" dirty="0" smtClean="0"/>
              <a:t>Failure to enable a desirable benefit</a:t>
            </a:r>
          </a:p>
          <a:p>
            <a:pPr lvl="1"/>
            <a:r>
              <a:rPr lang="en-US" dirty="0" smtClean="0"/>
              <a:t>Computational errors</a:t>
            </a:r>
          </a:p>
          <a:p>
            <a:pPr lvl="2"/>
            <a:r>
              <a:rPr lang="en-US" dirty="0" smtClean="0"/>
              <a:t>obvious</a:t>
            </a:r>
          </a:p>
          <a:p>
            <a:pPr lvl="2"/>
            <a:r>
              <a:rPr lang="en-US" dirty="0" smtClean="0"/>
              <a:t>boundary cases</a:t>
            </a:r>
          </a:p>
          <a:p>
            <a:pPr lvl="2"/>
            <a:r>
              <a:rPr lang="en-US" dirty="0" smtClean="0"/>
              <a:t>subtle</a:t>
            </a:r>
          </a:p>
          <a:p>
            <a:pPr lvl="1"/>
            <a:r>
              <a:rPr lang="en-US" dirty="0" smtClean="0"/>
              <a:t>Communications problems</a:t>
            </a:r>
          </a:p>
          <a:p>
            <a:pPr lvl="2"/>
            <a:r>
              <a:rPr lang="en-US" dirty="0" smtClean="0"/>
              <a:t>protocol error</a:t>
            </a:r>
          </a:p>
          <a:p>
            <a:pPr lvl="2"/>
            <a:r>
              <a:rPr lang="en-US" dirty="0" smtClean="0"/>
              <a:t>their-fault interoperability failure</a:t>
            </a:r>
          </a:p>
        </p:txBody>
      </p:sp>
      <p:sp>
        <p:nvSpPr>
          <p:cNvPr id="7" name="Content Placeholder 6"/>
          <p:cNvSpPr>
            <a:spLocks noGrp="1"/>
          </p:cNvSpPr>
          <p:nvPr>
            <p:ph sz="half" idx="2"/>
          </p:nvPr>
        </p:nvSpPr>
        <p:spPr>
          <a:xfrm>
            <a:off x="5068226" y="914401"/>
            <a:ext cx="4490376" cy="5543549"/>
          </a:xfrm>
          <a:solidFill>
            <a:schemeClr val="bg1"/>
          </a:solidFill>
          <a:ln w="19050" cmpd="sng">
            <a:solidFill>
              <a:schemeClr val="tx1"/>
            </a:solidFill>
          </a:ln>
        </p:spPr>
        <p:txBody>
          <a:bodyPr tIns="91440" bIns="91440"/>
          <a:lstStyle/>
          <a:p>
            <a:pPr marL="342900" lvl="1" indent="-342900"/>
            <a:r>
              <a:rPr lang="en-US" dirty="0" smtClean="0"/>
              <a:t>Resource unavailability or corruption, driven by</a:t>
            </a:r>
          </a:p>
          <a:p>
            <a:pPr marL="690563" lvl="2" indent="-342900"/>
            <a:r>
              <a:rPr lang="en-US" dirty="0" smtClean="0"/>
              <a:t>history of operations</a:t>
            </a:r>
          </a:p>
          <a:p>
            <a:pPr marL="690563" lvl="2" indent="-342900"/>
            <a:r>
              <a:rPr lang="en-US" dirty="0" smtClean="0"/>
              <a:t>competition for the resource</a:t>
            </a:r>
          </a:p>
          <a:p>
            <a:pPr marL="342900" lvl="1" indent="-342900"/>
            <a:r>
              <a:rPr lang="en-US" dirty="0" smtClean="0"/>
              <a:t>Race conditions or other time-related or thread-related errors</a:t>
            </a:r>
          </a:p>
          <a:p>
            <a:pPr marL="342900" lvl="1" indent="-342900"/>
            <a:r>
              <a:rPr lang="en-US" dirty="0" smtClean="0"/>
              <a:t>Failure caused by toxic data value combinations</a:t>
            </a:r>
          </a:p>
          <a:p>
            <a:pPr marL="690563" lvl="2" indent="-342900"/>
            <a:r>
              <a:rPr lang="en-US" dirty="0" smtClean="0"/>
              <a:t>that span a large portion or a small portion of the data space</a:t>
            </a:r>
          </a:p>
          <a:p>
            <a:pPr marL="690563" lvl="2" indent="-342900"/>
            <a:r>
              <a:rPr lang="en-US" dirty="0" smtClean="0"/>
              <a:t>that are likely or unlikely to be visible in "obvious" tests based on customer usage or common heuristics </a:t>
            </a:r>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Theory of Error</a:t>
            </a:r>
            <a:endParaRPr lang="en-US" dirty="0"/>
          </a:p>
        </p:txBody>
      </p:sp>
      <p:sp>
        <p:nvSpPr>
          <p:cNvPr id="6" name="Content Placeholder 5"/>
          <p:cNvSpPr>
            <a:spLocks noGrp="1"/>
          </p:cNvSpPr>
          <p:nvPr>
            <p:ph sz="half" idx="1"/>
          </p:nvPr>
        </p:nvSpPr>
        <p:spPr>
          <a:xfrm>
            <a:off x="412750" y="914401"/>
            <a:ext cx="4490377" cy="5543549"/>
          </a:xfrm>
        </p:spPr>
        <p:txBody>
          <a:bodyPr/>
          <a:lstStyle/>
          <a:p>
            <a:pPr lvl="1"/>
            <a:r>
              <a:rPr lang="en-US" dirty="0" smtClean="0"/>
              <a:t>Common programming problems that would be caught in good unit testing</a:t>
            </a:r>
          </a:p>
          <a:p>
            <a:pPr lvl="1"/>
            <a:r>
              <a:rPr lang="en-US" dirty="0" smtClean="0"/>
              <a:t>Failure to conform to a specification</a:t>
            </a:r>
          </a:p>
          <a:p>
            <a:pPr lvl="1"/>
            <a:r>
              <a:rPr lang="en-US" dirty="0" smtClean="0"/>
              <a:t>Failure to enable a desirable benefit</a:t>
            </a:r>
          </a:p>
          <a:p>
            <a:pPr lvl="1"/>
            <a:r>
              <a:rPr lang="en-US" dirty="0" smtClean="0"/>
              <a:t>Computational errors</a:t>
            </a:r>
          </a:p>
          <a:p>
            <a:pPr lvl="2"/>
            <a:r>
              <a:rPr lang="en-US" dirty="0" smtClean="0"/>
              <a:t>obvious</a:t>
            </a:r>
          </a:p>
          <a:p>
            <a:pPr lvl="2"/>
            <a:r>
              <a:rPr lang="en-US" dirty="0" smtClean="0"/>
              <a:t>boundary cases</a:t>
            </a:r>
          </a:p>
          <a:p>
            <a:pPr lvl="2"/>
            <a:r>
              <a:rPr lang="en-US" dirty="0" smtClean="0"/>
              <a:t>subtle</a:t>
            </a:r>
          </a:p>
          <a:p>
            <a:pPr lvl="1"/>
            <a:r>
              <a:rPr lang="en-US" dirty="0" smtClean="0"/>
              <a:t>Communications problems</a:t>
            </a:r>
          </a:p>
          <a:p>
            <a:pPr lvl="2"/>
            <a:r>
              <a:rPr lang="en-US" dirty="0" smtClean="0"/>
              <a:t>protocol error</a:t>
            </a:r>
          </a:p>
          <a:p>
            <a:pPr lvl="2"/>
            <a:r>
              <a:rPr lang="en-US" dirty="0" smtClean="0"/>
              <a:t>their-fault interoperability failure</a:t>
            </a:r>
          </a:p>
        </p:txBody>
      </p:sp>
      <p:sp>
        <p:nvSpPr>
          <p:cNvPr id="7" name="Content Placeholder 6"/>
          <p:cNvSpPr>
            <a:spLocks noGrp="1"/>
          </p:cNvSpPr>
          <p:nvPr>
            <p:ph sz="half" idx="2"/>
          </p:nvPr>
        </p:nvSpPr>
        <p:spPr/>
        <p:txBody>
          <a:bodyPr/>
          <a:lstStyle/>
          <a:p>
            <a:pPr marL="342900" lvl="1" indent="-342900"/>
            <a:r>
              <a:rPr lang="en-US" dirty="0" smtClean="0"/>
              <a:t>Resource unavailability or corruption, driven by</a:t>
            </a:r>
          </a:p>
          <a:p>
            <a:pPr marL="690563" lvl="2" indent="-342900"/>
            <a:r>
              <a:rPr lang="en-US" dirty="0" smtClean="0"/>
              <a:t>history of operations</a:t>
            </a:r>
          </a:p>
          <a:p>
            <a:pPr marL="690563" lvl="2" indent="-342900"/>
            <a:r>
              <a:rPr lang="en-US" dirty="0" smtClean="0"/>
              <a:t>competition for the resource</a:t>
            </a:r>
          </a:p>
          <a:p>
            <a:pPr marL="342900" lvl="1" indent="-342900"/>
            <a:r>
              <a:rPr lang="en-US" dirty="0" smtClean="0"/>
              <a:t>Race conditions or other time-related or thread-related errors</a:t>
            </a:r>
          </a:p>
          <a:p>
            <a:pPr marL="342900" lvl="1" indent="-342900"/>
            <a:r>
              <a:rPr lang="en-US" dirty="0" smtClean="0"/>
              <a:t>Failure caused by toxic data value combinations</a:t>
            </a:r>
          </a:p>
          <a:p>
            <a:pPr marL="690563" lvl="2" indent="-342900"/>
            <a:r>
              <a:rPr lang="en-US" dirty="0" smtClean="0"/>
              <a:t>that span a large portion or a small portion of the data space</a:t>
            </a:r>
          </a:p>
          <a:p>
            <a:pPr marL="690563" lvl="2" indent="-342900"/>
            <a:r>
              <a:rPr lang="en-US" dirty="0" smtClean="0"/>
              <a:t>that are likely or unlikely to be visible in "obvious" tests based on customer usage or common heuristics </a:t>
            </a:r>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1" y="-1"/>
            <a:ext cx="9097698" cy="931864"/>
          </a:xfrm>
        </p:spPr>
        <p:txBody>
          <a:bodyPr/>
          <a:lstStyle/>
          <a:p>
            <a:r>
              <a:rPr lang="en-US" sz="2800" dirty="0" smtClean="0"/>
              <a:t>The Tasks of Test Automation</a:t>
            </a:r>
            <a:endParaRPr lang="en-US" sz="2800" dirty="0"/>
          </a:p>
        </p:txBody>
      </p:sp>
      <p:sp>
        <p:nvSpPr>
          <p:cNvPr id="4" name="Content Placeholder 3"/>
          <p:cNvSpPr>
            <a:spLocks noGrp="1"/>
          </p:cNvSpPr>
          <p:nvPr>
            <p:ph sz="half" idx="1"/>
          </p:nvPr>
        </p:nvSpPr>
        <p:spPr>
          <a:xfrm>
            <a:off x="152400" y="666751"/>
            <a:ext cx="4750727" cy="5565776"/>
          </a:xfrm>
        </p:spPr>
        <p:txBody>
          <a:bodyPr/>
          <a:lstStyle/>
          <a:p>
            <a:pPr marL="227013" lvl="1" indent="-227013"/>
            <a:r>
              <a:rPr lang="en-US" sz="1600" b="1" dirty="0" smtClean="0"/>
              <a:t>Theory of error</a:t>
            </a:r>
          </a:p>
          <a:p>
            <a:pPr marL="227013" lvl="1" indent="-227013">
              <a:buNone/>
            </a:pPr>
            <a:r>
              <a:rPr lang="en-US" sz="1600" dirty="0" smtClean="0"/>
              <a:t>	What kinds of errors do we hope to expose?</a:t>
            </a:r>
          </a:p>
          <a:p>
            <a:pPr marL="227013" lvl="1" indent="-227013"/>
            <a:r>
              <a:rPr lang="en-US" sz="1600" b="1" dirty="0" smtClean="0"/>
              <a:t>Input data</a:t>
            </a:r>
          </a:p>
          <a:p>
            <a:pPr marL="227013" lvl="1" indent="-227013">
              <a:buNone/>
            </a:pPr>
            <a:r>
              <a:rPr lang="en-US" sz="1600" dirty="0" smtClean="0"/>
              <a:t>	How will we select and generate input data and conditions?</a:t>
            </a:r>
          </a:p>
          <a:p>
            <a:pPr marL="227013" lvl="1" indent="-227013"/>
            <a:r>
              <a:rPr lang="en-US" sz="1600" b="1" dirty="0" smtClean="0"/>
              <a:t>Sequential dependence</a:t>
            </a:r>
          </a:p>
          <a:p>
            <a:pPr marL="227013" lvl="1" indent="-227013">
              <a:buNone/>
            </a:pPr>
            <a:r>
              <a:rPr lang="en-US" sz="1600" dirty="0" smtClean="0"/>
              <a:t>	Should tests be independent? If not, what  info should  persist or drive sequence from test N to N+1?</a:t>
            </a:r>
          </a:p>
          <a:p>
            <a:pPr marL="227013" lvl="1" indent="-227013"/>
            <a:r>
              <a:rPr lang="en-US" sz="1600" b="1" dirty="0" smtClean="0"/>
              <a:t>Execution</a:t>
            </a:r>
          </a:p>
          <a:p>
            <a:pPr marL="227013" lvl="1" indent="-227013">
              <a:buNone/>
            </a:pPr>
            <a:r>
              <a:rPr lang="en-US" sz="1600" dirty="0" smtClean="0"/>
              <a:t>	How well are test suites run, especially in case of individual test failures?</a:t>
            </a:r>
          </a:p>
          <a:p>
            <a:pPr marL="227013" lvl="1" indent="-227013"/>
            <a:r>
              <a:rPr lang="en-US" sz="1600" b="1" dirty="0" smtClean="0"/>
              <a:t>Output data</a:t>
            </a:r>
          </a:p>
          <a:p>
            <a:pPr marL="227013" lvl="1" indent="-227013">
              <a:buNone/>
            </a:pPr>
            <a:r>
              <a:rPr lang="en-US" sz="1600" dirty="0" smtClean="0"/>
              <a:t>	Observe which outputs, and what dimensions of them? </a:t>
            </a:r>
          </a:p>
          <a:p>
            <a:pPr marL="227013" lvl="1" indent="-227013"/>
            <a:r>
              <a:rPr lang="en-US" sz="1600" b="1" dirty="0" smtClean="0"/>
              <a:t>Comparison data</a:t>
            </a:r>
          </a:p>
          <a:p>
            <a:pPr marL="227013" lvl="1" indent="-227013">
              <a:buNone/>
            </a:pPr>
            <a:r>
              <a:rPr lang="en-US" sz="1600" dirty="0" smtClean="0"/>
              <a:t>	IF detection is via comparison to oracle data, where do we get the data?</a:t>
            </a:r>
          </a:p>
        </p:txBody>
      </p:sp>
      <p:sp>
        <p:nvSpPr>
          <p:cNvPr id="5" name="Content Placeholder 4"/>
          <p:cNvSpPr>
            <a:spLocks noGrp="1"/>
          </p:cNvSpPr>
          <p:nvPr>
            <p:ph sz="half" idx="2"/>
          </p:nvPr>
        </p:nvSpPr>
        <p:spPr>
          <a:xfrm>
            <a:off x="4953001" y="666751"/>
            <a:ext cx="4800600" cy="5565776"/>
          </a:xfrm>
        </p:spPr>
        <p:txBody>
          <a:bodyPr/>
          <a:lstStyle/>
          <a:p>
            <a:pPr marL="227013" indent="-227013">
              <a:buFont typeface="Arial" pitchFamily="34" charset="0"/>
              <a:buChar char="•"/>
            </a:pPr>
            <a:r>
              <a:rPr lang="en-US" sz="1600" b="1" dirty="0" smtClean="0"/>
              <a:t>Detection</a:t>
            </a:r>
          </a:p>
          <a:p>
            <a:pPr marL="227013" lvl="1" indent="-227013">
              <a:buNone/>
            </a:pPr>
            <a:r>
              <a:rPr lang="en-US" sz="1600" dirty="0" smtClean="0"/>
              <a:t>	What heuristics/rules tell us there </a:t>
            </a:r>
            <a:r>
              <a:rPr lang="en-US" sz="1600" b="1" dirty="0" smtClean="0"/>
              <a:t>might</a:t>
            </a:r>
            <a:r>
              <a:rPr lang="en-US" sz="1600" dirty="0" smtClean="0"/>
              <a:t> be a problem?</a:t>
            </a:r>
            <a:endParaRPr lang="en-US" sz="1600" b="1" dirty="0" smtClean="0"/>
          </a:p>
          <a:p>
            <a:pPr marL="227013" indent="-227013">
              <a:buFont typeface="Arial" pitchFamily="34" charset="0"/>
              <a:buChar char="•"/>
            </a:pPr>
            <a:r>
              <a:rPr lang="en-US" sz="1600" b="1" dirty="0" smtClean="0"/>
              <a:t>Evaluation</a:t>
            </a:r>
          </a:p>
          <a:p>
            <a:pPr marL="227013" indent="-227013"/>
            <a:r>
              <a:rPr lang="en-US" sz="1600" dirty="0" smtClean="0"/>
              <a:t>	How </a:t>
            </a:r>
            <a:r>
              <a:rPr lang="en-US" sz="1600" b="1" dirty="0" smtClean="0"/>
              <a:t>decide</a:t>
            </a:r>
            <a:r>
              <a:rPr lang="en-US" sz="1600" dirty="0" smtClean="0"/>
              <a:t> whether X is a problem or not?</a:t>
            </a:r>
            <a:endParaRPr lang="en-US" sz="1600" b="1" dirty="0" smtClean="0"/>
          </a:p>
          <a:p>
            <a:pPr marL="227013" indent="-227013">
              <a:buFont typeface="Arial" pitchFamily="34" charset="0"/>
              <a:buChar char="•"/>
            </a:pPr>
            <a:r>
              <a:rPr lang="en-US" sz="1600" b="1" dirty="0" smtClean="0"/>
              <a:t>Troubleshooting support</a:t>
            </a:r>
          </a:p>
          <a:p>
            <a:pPr marL="227013" indent="-227013"/>
            <a:r>
              <a:rPr lang="en-US" sz="1600" dirty="0" smtClean="0"/>
              <a:t>	Failure triggers what further data collection?</a:t>
            </a:r>
            <a:endParaRPr lang="en-US" sz="1600" b="1" dirty="0" smtClean="0"/>
          </a:p>
          <a:p>
            <a:pPr marL="227013" indent="-227013">
              <a:buFont typeface="Arial" pitchFamily="34" charset="0"/>
              <a:buChar char="•"/>
            </a:pPr>
            <a:r>
              <a:rPr lang="en-US" sz="1600" b="1" dirty="0" smtClean="0"/>
              <a:t>Notification</a:t>
            </a:r>
          </a:p>
          <a:p>
            <a:pPr marL="227013" indent="-227013"/>
            <a:r>
              <a:rPr lang="en-US" sz="1600" dirty="0" smtClean="0"/>
              <a:t>	How/when is failure reported? </a:t>
            </a:r>
            <a:endParaRPr lang="en-US" sz="1600" b="1" dirty="0" smtClean="0"/>
          </a:p>
          <a:p>
            <a:pPr marL="227013" indent="-227013">
              <a:buFont typeface="Arial" pitchFamily="34" charset="0"/>
              <a:buChar char="•"/>
            </a:pPr>
            <a:r>
              <a:rPr lang="en-US" sz="1600" b="1" dirty="0" smtClean="0"/>
              <a:t>Retention</a:t>
            </a:r>
          </a:p>
          <a:p>
            <a:pPr marL="227013" indent="-227013"/>
            <a:r>
              <a:rPr lang="en-US" sz="1600" dirty="0" smtClean="0"/>
              <a:t>	In general, what data do we keep?</a:t>
            </a:r>
            <a:endParaRPr lang="en-US" sz="1600" b="1" dirty="0" smtClean="0"/>
          </a:p>
          <a:p>
            <a:pPr marL="227013" indent="-227013">
              <a:buFont typeface="Arial" pitchFamily="34" charset="0"/>
              <a:buChar char="•"/>
            </a:pPr>
            <a:r>
              <a:rPr lang="en-US" sz="1600" b="1" dirty="0" smtClean="0"/>
              <a:t>Maintenance</a:t>
            </a:r>
          </a:p>
          <a:p>
            <a:pPr marL="227013" indent="-227013"/>
            <a:r>
              <a:rPr lang="en-US" sz="1600" dirty="0" smtClean="0"/>
              <a:t>	How are tests / suites updated / replaced?</a:t>
            </a:r>
            <a:endParaRPr lang="en-US" sz="1600" b="1" dirty="0" smtClean="0"/>
          </a:p>
          <a:p>
            <a:pPr marL="227013" indent="-227013">
              <a:buFont typeface="Arial" pitchFamily="34" charset="0"/>
              <a:buChar char="•"/>
            </a:pPr>
            <a:r>
              <a:rPr lang="en-US" sz="1600" b="1" dirty="0" smtClean="0"/>
              <a:t>Relevant contexts</a:t>
            </a:r>
          </a:p>
          <a:p>
            <a:pPr marL="227013" lvl="1" indent="-227013">
              <a:buNone/>
            </a:pPr>
            <a:r>
              <a:rPr lang="en-US" sz="1600" dirty="0" smtClean="0"/>
              <a:t>	Under what circumstances is this approach relevant/desirable?</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57225"/>
          </a:xfrm>
        </p:spPr>
        <p:txBody>
          <a:bodyPr/>
          <a:lstStyle/>
          <a:p>
            <a:r>
              <a:rPr lang="en-US" sz="2600" dirty="0" smtClean="0"/>
              <a:t>Input data</a:t>
            </a:r>
            <a:br>
              <a:rPr lang="en-US" sz="2600" dirty="0" smtClean="0"/>
            </a:br>
            <a:r>
              <a:rPr lang="en-US" sz="2600" dirty="0" smtClean="0"/>
              <a:t>How will we select &amp; generate input &amp; and conditions?</a:t>
            </a:r>
            <a:endParaRPr lang="en-US" sz="2600" dirty="0"/>
          </a:p>
        </p:txBody>
      </p:sp>
      <p:sp>
        <p:nvSpPr>
          <p:cNvPr id="8" name="Text Placeholder 7"/>
          <p:cNvSpPr>
            <a:spLocks noGrp="1"/>
          </p:cNvSpPr>
          <p:nvPr>
            <p:ph type="body" idx="1"/>
          </p:nvPr>
        </p:nvSpPr>
        <p:spPr>
          <a:xfrm>
            <a:off x="416189" y="1143000"/>
            <a:ext cx="4376870" cy="639762"/>
          </a:xfrm>
        </p:spPr>
        <p:txBody>
          <a:bodyPr/>
          <a:lstStyle/>
          <a:p>
            <a:r>
              <a:rPr lang="en-US" dirty="0" smtClean="0"/>
              <a:t>Selection of values to test</a:t>
            </a:r>
            <a:endParaRPr lang="en-US" dirty="0"/>
          </a:p>
        </p:txBody>
      </p:sp>
      <p:sp>
        <p:nvSpPr>
          <p:cNvPr id="9" name="Content Placeholder 8"/>
          <p:cNvSpPr>
            <a:spLocks noGrp="1"/>
          </p:cNvSpPr>
          <p:nvPr>
            <p:ph sz="half" idx="2"/>
          </p:nvPr>
        </p:nvSpPr>
        <p:spPr>
          <a:xfrm>
            <a:off x="416189" y="1782762"/>
            <a:ext cx="4376870" cy="4503738"/>
          </a:xfrm>
        </p:spPr>
        <p:txBody>
          <a:bodyPr/>
          <a:lstStyle/>
          <a:p>
            <a:pPr marL="228600" indent="-228600">
              <a:buFont typeface="Arial" pitchFamily="34" charset="0"/>
              <a:buChar char="•"/>
            </a:pPr>
            <a:r>
              <a:rPr lang="en-US" sz="1800" dirty="0" smtClean="0"/>
              <a:t>single items or combinations of variables</a:t>
            </a:r>
          </a:p>
          <a:p>
            <a:pPr marL="457200" lvl="1" indent="-228600">
              <a:buFont typeface="Arial" pitchFamily="34" charset="0"/>
              <a:buChar char="•"/>
            </a:pPr>
            <a:r>
              <a:rPr lang="en-US" sz="1800" dirty="0" smtClean="0"/>
              <a:t>managing combinatorial explosion</a:t>
            </a:r>
          </a:p>
          <a:p>
            <a:pPr marL="457200" lvl="1" indent="-228600">
              <a:buFont typeface="Arial" pitchFamily="34" charset="0"/>
              <a:buChar char="•"/>
            </a:pPr>
            <a:r>
              <a:rPr lang="en-US" sz="1800" dirty="0" smtClean="0"/>
              <a:t>managing data dependencies</a:t>
            </a:r>
          </a:p>
          <a:p>
            <a:pPr marL="228600" indent="-228600">
              <a:buFont typeface="Arial" pitchFamily="34" charset="0"/>
              <a:buChar char="•"/>
            </a:pPr>
            <a:r>
              <a:rPr lang="en-US" sz="1800" dirty="0" smtClean="0"/>
              <a:t>theory of selection</a:t>
            </a:r>
          </a:p>
          <a:p>
            <a:pPr marL="457200" lvl="1" indent="-228600">
              <a:buFont typeface="Arial" pitchFamily="34" charset="0"/>
              <a:buChar char="•"/>
            </a:pPr>
            <a:r>
              <a:rPr lang="en-US" sz="1800" dirty="0" smtClean="0"/>
              <a:t>cover the data space (via sampling) </a:t>
            </a:r>
          </a:p>
          <a:p>
            <a:pPr marL="457200" lvl="1" indent="-228600">
              <a:buFont typeface="Arial" pitchFamily="34" charset="0"/>
              <a:buChar char="•"/>
            </a:pPr>
            <a:r>
              <a:rPr lang="en-US" sz="1800" dirty="0" smtClean="0"/>
              <a:t>mitigate hypothesized risks</a:t>
            </a:r>
          </a:p>
          <a:p>
            <a:pPr marL="457200" lvl="1" indent="-228600">
              <a:buFont typeface="Arial" pitchFamily="34" charset="0"/>
              <a:buChar char="•"/>
            </a:pPr>
            <a:r>
              <a:rPr lang="en-US" sz="1800" dirty="0" smtClean="0"/>
              <a:t>match usage profile(s)</a:t>
            </a:r>
          </a:p>
          <a:p>
            <a:pPr marL="228600" indent="-228600">
              <a:buFont typeface="Arial" pitchFamily="34" charset="0"/>
              <a:buChar char="•"/>
            </a:pPr>
            <a:r>
              <a:rPr lang="en-US" sz="1800" dirty="0" smtClean="0"/>
              <a:t>approach to sampling</a:t>
            </a:r>
          </a:p>
          <a:p>
            <a:pPr marL="457200" lvl="1" indent="-228600">
              <a:buFont typeface="Arial" pitchFamily="34" charset="0"/>
              <a:buChar char="•"/>
            </a:pPr>
            <a:r>
              <a:rPr lang="en-US" sz="1800" dirty="0" smtClean="0"/>
              <a:t>exhaustive?</a:t>
            </a:r>
          </a:p>
          <a:p>
            <a:pPr marL="457200" lvl="1" indent="-228600">
              <a:buFont typeface="Arial" pitchFamily="34" charset="0"/>
              <a:buChar char="•"/>
            </a:pPr>
            <a:r>
              <a:rPr lang="en-US" sz="1800" dirty="0" smtClean="0"/>
              <a:t>random sample (plus edges?)</a:t>
            </a:r>
          </a:p>
          <a:p>
            <a:pPr marL="457200" lvl="1" indent="-228600">
              <a:buFont typeface="Arial" pitchFamily="34" charset="0"/>
              <a:buChar char="•"/>
            </a:pPr>
            <a:r>
              <a:rPr lang="en-US" sz="1800" dirty="0" smtClean="0"/>
              <a:t>interval sample (with edges?)</a:t>
            </a:r>
          </a:p>
          <a:p>
            <a:pPr marL="457200" lvl="1" indent="-228600">
              <a:buFont typeface="Arial" pitchFamily="34" charset="0"/>
              <a:buChar char="•"/>
            </a:pPr>
            <a:r>
              <a:rPr lang="en-US" sz="1800" dirty="0" smtClean="0"/>
              <a:t>stratified random sample</a:t>
            </a:r>
          </a:p>
          <a:p>
            <a:pPr marL="457200" lvl="1" indent="-228600">
              <a:buFont typeface="Arial" pitchFamily="34" charset="0"/>
              <a:buChar char="•"/>
            </a:pPr>
            <a:r>
              <a:rPr lang="en-US" sz="1800" dirty="0" smtClean="0"/>
              <a:t>historical actual data</a:t>
            </a:r>
          </a:p>
          <a:p>
            <a:pPr marL="457200" lvl="1" indent="-228600">
              <a:buFont typeface="Arial" pitchFamily="34" charset="0"/>
              <a:buChar char="•"/>
            </a:pPr>
            <a:endParaRPr lang="en-US" sz="1800" dirty="0"/>
          </a:p>
        </p:txBody>
      </p:sp>
      <p:sp>
        <p:nvSpPr>
          <p:cNvPr id="10" name="Text Placeholder 9"/>
          <p:cNvSpPr>
            <a:spLocks noGrp="1"/>
          </p:cNvSpPr>
          <p:nvPr>
            <p:ph type="body" sz="quarter" idx="3"/>
          </p:nvPr>
        </p:nvSpPr>
        <p:spPr>
          <a:xfrm>
            <a:off x="4953000" y="1143000"/>
            <a:ext cx="4378590" cy="639762"/>
          </a:xfrm>
        </p:spPr>
        <p:txBody>
          <a:bodyPr/>
          <a:lstStyle/>
          <a:p>
            <a:r>
              <a:rPr lang="en-US" dirty="0" smtClean="0"/>
              <a:t>Generation of test inputs</a:t>
            </a:r>
            <a:endParaRPr lang="en-US" dirty="0"/>
          </a:p>
        </p:txBody>
      </p:sp>
      <p:sp>
        <p:nvSpPr>
          <p:cNvPr id="11" name="Content Placeholder 10"/>
          <p:cNvSpPr>
            <a:spLocks noGrp="1"/>
          </p:cNvSpPr>
          <p:nvPr>
            <p:ph sz="quarter" idx="4"/>
          </p:nvPr>
        </p:nvSpPr>
        <p:spPr>
          <a:xfrm>
            <a:off x="4953000" y="1782762"/>
            <a:ext cx="4378590" cy="4503738"/>
          </a:xfrm>
        </p:spPr>
        <p:txBody>
          <a:bodyPr/>
          <a:lstStyle/>
          <a:p>
            <a:pPr marL="228600" indent="-228600">
              <a:buFont typeface="Arial" pitchFamily="34" charset="0"/>
              <a:buChar char="•"/>
            </a:pPr>
            <a:r>
              <a:rPr lang="en-US" sz="1800" dirty="0" smtClean="0"/>
              <a:t>what dimensions do we generate</a:t>
            </a:r>
          </a:p>
          <a:p>
            <a:pPr marL="457200" lvl="1" indent="-228600">
              <a:buFont typeface="Arial" pitchFamily="34" charset="0"/>
              <a:buChar char="•"/>
            </a:pPr>
            <a:r>
              <a:rPr lang="en-US" sz="1800" dirty="0" smtClean="0"/>
              <a:t>timing (time between different parts of the input)</a:t>
            </a:r>
          </a:p>
          <a:p>
            <a:pPr marL="457200" lvl="1" indent="-228600">
              <a:buFont typeface="Arial" pitchFamily="34" charset="0"/>
              <a:buChar char="•"/>
            </a:pPr>
            <a:r>
              <a:rPr lang="en-US" sz="1800" dirty="0" smtClean="0"/>
              <a:t>movements (e.g. mouse gestures when drawing)</a:t>
            </a:r>
          </a:p>
          <a:p>
            <a:pPr marL="457200" lvl="1" indent="-228600">
              <a:buFont typeface="Arial" pitchFamily="34" charset="0"/>
              <a:buChar char="•"/>
            </a:pPr>
            <a:r>
              <a:rPr lang="en-US" sz="1800" dirty="0" smtClean="0"/>
              <a:t>sequence of subtasks</a:t>
            </a:r>
          </a:p>
          <a:p>
            <a:pPr marL="457200" lvl="1" indent="-228600">
              <a:buFont typeface="Arial" pitchFamily="34" charset="0"/>
              <a:buChar char="•"/>
            </a:pPr>
            <a:r>
              <a:rPr lang="en-US" sz="1800" dirty="0" smtClean="0"/>
              <a:t>edits</a:t>
            </a:r>
          </a:p>
          <a:p>
            <a:pPr marL="457200" lvl="1" indent="-228600">
              <a:buFont typeface="Arial" pitchFamily="34" charset="0"/>
              <a:buChar char="•"/>
            </a:pPr>
            <a:r>
              <a:rPr lang="en-US" sz="1800" dirty="0" smtClean="0"/>
              <a:t>final input value</a:t>
            </a:r>
          </a:p>
          <a:p>
            <a:pPr marL="228600" indent="-228600">
              <a:buFont typeface="Arial" pitchFamily="34" charset="0"/>
              <a:buChar char="•"/>
            </a:pPr>
            <a:r>
              <a:rPr lang="en-US" sz="1800" dirty="0" smtClean="0"/>
              <a:t>how do we generate them</a:t>
            </a:r>
          </a:p>
          <a:p>
            <a:pPr marL="457200" lvl="1" indent="-228600">
              <a:buFont typeface="Arial" pitchFamily="34" charset="0"/>
              <a:buChar char="•"/>
            </a:pPr>
            <a:r>
              <a:rPr lang="en-US" sz="1800" dirty="0" smtClean="0"/>
              <a:t>capture human activity</a:t>
            </a:r>
          </a:p>
          <a:p>
            <a:pPr marL="457200" lvl="1" indent="-228600">
              <a:buFont typeface="Arial" pitchFamily="34" charset="0"/>
              <a:buChar char="•"/>
            </a:pPr>
            <a:r>
              <a:rPr lang="en-US" sz="1800" dirty="0" smtClean="0"/>
              <a:t>capture activity and then vary parameters algorithmically</a:t>
            </a:r>
          </a:p>
          <a:p>
            <a:pPr marL="457200" lvl="1" indent="-228600">
              <a:buFont typeface="Arial" pitchFamily="34" charset="0"/>
              <a:buChar char="•"/>
            </a:pPr>
            <a:r>
              <a:rPr lang="en-US" sz="1800" dirty="0" smtClean="0"/>
              <a:t>create the data algorithmically</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9429749" cy="990600"/>
          </a:xfrm>
        </p:spPr>
        <p:txBody>
          <a:bodyPr/>
          <a:lstStyle/>
          <a:p>
            <a:pPr marL="227013" lvl="1" indent="-227013" algn="ctr"/>
            <a:r>
              <a:rPr lang="en-US" sz="2000" u="sng" dirty="0" smtClean="0">
                <a:solidFill>
                  <a:schemeClr val="tx1"/>
                </a:solidFill>
                <a:latin typeface="Comic Sans MS" pitchFamily="66" charset="0"/>
                <a:ea typeface="+mj-ea"/>
                <a:cs typeface="+mj-cs"/>
              </a:rPr>
              <a:t>Sequential dependence:</a:t>
            </a:r>
            <a:br>
              <a:rPr lang="en-US" sz="2000" u="sng" dirty="0" smtClean="0">
                <a:solidFill>
                  <a:schemeClr val="tx1"/>
                </a:solidFill>
                <a:latin typeface="Comic Sans MS" pitchFamily="66" charset="0"/>
                <a:ea typeface="+mj-ea"/>
                <a:cs typeface="+mj-cs"/>
              </a:rPr>
            </a:br>
            <a:r>
              <a:rPr lang="en-US" sz="2000" u="sng" dirty="0" smtClean="0">
                <a:solidFill>
                  <a:schemeClr val="tx1"/>
                </a:solidFill>
                <a:latin typeface="Comic Sans MS" pitchFamily="66" charset="0"/>
                <a:ea typeface="+mj-ea"/>
                <a:cs typeface="+mj-cs"/>
              </a:rPr>
              <a:t>Should tests be independent? </a:t>
            </a:r>
            <a:br>
              <a:rPr lang="en-US" sz="2000" u="sng" dirty="0" smtClean="0">
                <a:solidFill>
                  <a:schemeClr val="tx1"/>
                </a:solidFill>
                <a:latin typeface="Comic Sans MS" pitchFamily="66" charset="0"/>
                <a:ea typeface="+mj-ea"/>
                <a:cs typeface="+mj-cs"/>
              </a:rPr>
            </a:br>
            <a:r>
              <a:rPr lang="en-US" sz="2000" u="sng" dirty="0" smtClean="0">
                <a:solidFill>
                  <a:schemeClr val="tx1"/>
                </a:solidFill>
                <a:latin typeface="Comic Sans MS" pitchFamily="66" charset="0"/>
                <a:ea typeface="+mj-ea"/>
                <a:cs typeface="+mj-cs"/>
              </a:rPr>
              <a:t>If not, what  info should  persist or drive sequence from test N to N+1?</a:t>
            </a:r>
          </a:p>
        </p:txBody>
      </p:sp>
      <p:sp>
        <p:nvSpPr>
          <p:cNvPr id="5" name="Content Placeholder 4"/>
          <p:cNvSpPr>
            <a:spLocks noGrp="1"/>
          </p:cNvSpPr>
          <p:nvPr>
            <p:ph idx="1"/>
          </p:nvPr>
        </p:nvSpPr>
        <p:spPr>
          <a:xfrm>
            <a:off x="412751" y="1200150"/>
            <a:ext cx="9145852" cy="5032376"/>
          </a:xfrm>
        </p:spPr>
        <p:txBody>
          <a:bodyPr/>
          <a:lstStyle/>
          <a:p>
            <a:pPr lvl="1"/>
            <a:r>
              <a:rPr lang="en-US" sz="2400" dirty="0" smtClean="0"/>
              <a:t>independence</a:t>
            </a:r>
          </a:p>
          <a:p>
            <a:pPr lvl="2"/>
            <a:r>
              <a:rPr lang="en-US" sz="2400" dirty="0" smtClean="0"/>
              <a:t>does the automaton enforce this via clean-up algorithms</a:t>
            </a:r>
          </a:p>
          <a:p>
            <a:pPr lvl="1"/>
            <a:r>
              <a:rPr lang="en-US" sz="2400" dirty="0" smtClean="0"/>
              <a:t>flow of control </a:t>
            </a:r>
          </a:p>
          <a:p>
            <a:pPr lvl="2"/>
            <a:r>
              <a:rPr lang="en-US" sz="2400" dirty="0" smtClean="0"/>
              <a:t>e.g. state-transition testing. Every test is the precursor to state transition to the next.</a:t>
            </a:r>
          </a:p>
          <a:p>
            <a:pPr lvl="3"/>
            <a:r>
              <a:rPr lang="en-US" sz="2400" dirty="0" smtClean="0"/>
              <a:t>what is the underlying model, how is validated against the software, how maintained, and is failure to reach the next state detected as a bug?</a:t>
            </a:r>
          </a:p>
          <a:p>
            <a:pPr lvl="1"/>
            <a:r>
              <a:rPr lang="en-US" sz="2400" dirty="0" smtClean="0"/>
              <a:t>dirty system</a:t>
            </a:r>
          </a:p>
          <a:p>
            <a:pPr lvl="2"/>
            <a:r>
              <a:rPr lang="en-US" sz="2400" dirty="0" smtClean="0"/>
              <a:t>Test N does not clean up before Test N+1 (like real use--you don't reboot a printer after each print job)</a:t>
            </a:r>
          </a:p>
          <a:p>
            <a:pPr lvl="2"/>
            <a:r>
              <a:rPr lang="en-US" sz="2400" dirty="0" smtClean="0"/>
              <a:t>how do we monitor the state of the system after Test N?</a:t>
            </a:r>
            <a:endParaRPr lang="en-US" sz="2400"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1" y="152400"/>
            <a:ext cx="9097698" cy="1276350"/>
          </a:xfrm>
        </p:spPr>
        <p:txBody>
          <a:bodyPr/>
          <a:lstStyle/>
          <a:p>
            <a:pPr lvl="1" algn="ctr"/>
            <a:r>
              <a:rPr lang="en-US" sz="2800" u="sng" dirty="0" smtClean="0">
                <a:solidFill>
                  <a:schemeClr val="tx1"/>
                </a:solidFill>
                <a:latin typeface="Comic Sans MS" pitchFamily="66" charset="0"/>
              </a:rPr>
              <a:t>Execution:</a:t>
            </a:r>
            <a:br>
              <a:rPr lang="en-US" sz="2800" u="sng" dirty="0" smtClean="0">
                <a:solidFill>
                  <a:schemeClr val="tx1"/>
                </a:solidFill>
                <a:latin typeface="Comic Sans MS" pitchFamily="66" charset="0"/>
              </a:rPr>
            </a:br>
            <a:r>
              <a:rPr lang="en-US" sz="2800" u="sng" dirty="0" smtClean="0">
                <a:solidFill>
                  <a:schemeClr val="tx1"/>
                </a:solidFill>
                <a:latin typeface="Comic Sans MS" pitchFamily="66" charset="0"/>
              </a:rPr>
              <a:t>How well are test suites run, </a:t>
            </a:r>
            <a:br>
              <a:rPr lang="en-US" sz="2800" u="sng" dirty="0" smtClean="0">
                <a:solidFill>
                  <a:schemeClr val="tx1"/>
                </a:solidFill>
                <a:latin typeface="Comic Sans MS" pitchFamily="66" charset="0"/>
              </a:rPr>
            </a:br>
            <a:r>
              <a:rPr lang="en-US" sz="2800" u="sng" dirty="0" smtClean="0">
                <a:solidFill>
                  <a:schemeClr val="tx1"/>
                </a:solidFill>
                <a:latin typeface="Comic Sans MS" pitchFamily="66" charset="0"/>
              </a:rPr>
              <a:t>especially in event of individual test failures?</a:t>
            </a:r>
            <a:endParaRPr lang="en-US" sz="2800" dirty="0" smtClean="0"/>
          </a:p>
        </p:txBody>
      </p:sp>
      <p:sp>
        <p:nvSpPr>
          <p:cNvPr id="6" name="Content Placeholder 5"/>
          <p:cNvSpPr>
            <a:spLocks noGrp="1"/>
          </p:cNvSpPr>
          <p:nvPr>
            <p:ph idx="1"/>
          </p:nvPr>
        </p:nvSpPr>
        <p:spPr>
          <a:xfrm>
            <a:off x="412751" y="1485900"/>
            <a:ext cx="9145852" cy="4746626"/>
          </a:xfrm>
        </p:spPr>
        <p:txBody>
          <a:bodyPr/>
          <a:lstStyle/>
          <a:p>
            <a:pPr lvl="1"/>
            <a:r>
              <a:rPr lang="en-US" dirty="0" smtClean="0"/>
              <a:t>What is the test execution framework</a:t>
            </a:r>
          </a:p>
          <a:p>
            <a:pPr lvl="2"/>
            <a:r>
              <a:rPr lang="en-US" dirty="0" smtClean="0"/>
              <a:t>how do you add / subtract new tests</a:t>
            </a:r>
          </a:p>
          <a:p>
            <a:pPr lvl="2"/>
            <a:r>
              <a:rPr lang="en-US" dirty="0" smtClean="0"/>
              <a:t>how do you know what you have, and have run</a:t>
            </a:r>
          </a:p>
          <a:p>
            <a:pPr lvl="2"/>
            <a:r>
              <a:rPr lang="en-US" dirty="0" smtClean="0"/>
              <a:t>simple execution of linear script or a general-purpose interpreter that supports reusable methods</a:t>
            </a:r>
          </a:p>
          <a:p>
            <a:pPr lvl="2"/>
            <a:r>
              <a:rPr lang="en-US" dirty="0" smtClean="0"/>
              <a:t>response to failure: log / clean-up / continue?</a:t>
            </a:r>
          </a:p>
          <a:p>
            <a:pPr lvl="1"/>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a:r>
              <a:rPr lang="en-US" sz="2800" u="sng" dirty="0" smtClean="0">
                <a:solidFill>
                  <a:schemeClr val="tx1"/>
                </a:solidFill>
                <a:latin typeface="Comic Sans MS" pitchFamily="66" charset="0"/>
              </a:rPr>
              <a:t>Output data:</a:t>
            </a:r>
            <a:br>
              <a:rPr lang="en-US" sz="2800" u="sng" dirty="0" smtClean="0">
                <a:solidFill>
                  <a:schemeClr val="tx1"/>
                </a:solidFill>
                <a:latin typeface="Comic Sans MS" pitchFamily="66" charset="0"/>
              </a:rPr>
            </a:br>
            <a:r>
              <a:rPr lang="en-US" sz="2800" u="sng" dirty="0" smtClean="0">
                <a:solidFill>
                  <a:schemeClr val="tx1"/>
                </a:solidFill>
                <a:latin typeface="Comic Sans MS" pitchFamily="66" charset="0"/>
              </a:rPr>
              <a:t>Observe which outputs &amp; what dimensions of them? </a:t>
            </a:r>
            <a:endParaRPr lang="en-US" sz="2800" dirty="0" smtClean="0"/>
          </a:p>
        </p:txBody>
      </p:sp>
      <p:sp>
        <p:nvSpPr>
          <p:cNvPr id="6" name="Content Placeholder 5"/>
          <p:cNvSpPr>
            <a:spLocks noGrp="1"/>
          </p:cNvSpPr>
          <p:nvPr>
            <p:ph idx="1"/>
          </p:nvPr>
        </p:nvSpPr>
        <p:spPr/>
        <p:txBody>
          <a:bodyPr/>
          <a:lstStyle/>
          <a:p>
            <a:pPr lvl="1"/>
            <a:r>
              <a:rPr lang="en-US" dirty="0" smtClean="0"/>
              <a:t>Which outputs will we observe?</a:t>
            </a:r>
          </a:p>
          <a:p>
            <a:pPr lvl="2"/>
            <a:r>
              <a:rPr lang="en-US" dirty="0" smtClean="0"/>
              <a:t>(Remember Hoffman's lesson--every test generates an unmanageably large set of results, so we choose what we look at.)</a:t>
            </a:r>
          </a:p>
          <a:p>
            <a:pPr lvl="1"/>
            <a:r>
              <a:rPr lang="en-US" dirty="0" smtClean="0"/>
              <a:t>Which dimensions of each output</a:t>
            </a:r>
          </a:p>
          <a:p>
            <a:pPr lvl="1"/>
            <a:r>
              <a:rPr lang="en-US" dirty="0" smtClean="0"/>
              <a:t>Which invisibles do we make visible?</a:t>
            </a:r>
          </a:p>
          <a:p>
            <a:pPr lvl="2"/>
            <a:r>
              <a:rPr lang="en-US" dirty="0" smtClean="0"/>
              <a:t>Testability = visibility + control</a:t>
            </a:r>
          </a:p>
          <a:p>
            <a:pPr lvl="2"/>
            <a:r>
              <a:rPr lang="en-US" dirty="0" smtClean="0"/>
              <a:t>Which internal states does our technology allow us to examine?</a:t>
            </a:r>
          </a:p>
          <a:p>
            <a:pPr lvl="2"/>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1" y="152400"/>
            <a:ext cx="9097698" cy="1162050"/>
          </a:xfrm>
        </p:spPr>
        <p:txBody>
          <a:bodyPr/>
          <a:lstStyle/>
          <a:p>
            <a:pPr lvl="1" algn="ctr"/>
            <a:r>
              <a:rPr lang="en-US" sz="2800" u="sng" dirty="0" smtClean="0">
                <a:solidFill>
                  <a:schemeClr val="tx1"/>
                </a:solidFill>
                <a:latin typeface="Comic Sans MS" pitchFamily="66" charset="0"/>
              </a:rPr>
              <a:t>Comparison data:</a:t>
            </a:r>
            <a:br>
              <a:rPr lang="en-US" sz="2800" u="sng" dirty="0" smtClean="0">
                <a:solidFill>
                  <a:schemeClr val="tx1"/>
                </a:solidFill>
                <a:latin typeface="Comic Sans MS" pitchFamily="66" charset="0"/>
              </a:rPr>
            </a:br>
            <a:r>
              <a:rPr lang="en-US" sz="2800" u="sng" dirty="0" smtClean="0">
                <a:solidFill>
                  <a:schemeClr val="tx1"/>
                </a:solidFill>
                <a:latin typeface="Comic Sans MS" pitchFamily="66" charset="0"/>
              </a:rPr>
              <a:t>IF detection is via comparison to oracle data, </a:t>
            </a:r>
            <a:br>
              <a:rPr lang="en-US" sz="2800" u="sng" dirty="0" smtClean="0">
                <a:solidFill>
                  <a:schemeClr val="tx1"/>
                </a:solidFill>
                <a:latin typeface="Comic Sans MS" pitchFamily="66" charset="0"/>
              </a:rPr>
            </a:br>
            <a:r>
              <a:rPr lang="en-US" sz="2800" u="sng" dirty="0" smtClean="0">
                <a:solidFill>
                  <a:schemeClr val="tx1"/>
                </a:solidFill>
                <a:latin typeface="Comic Sans MS" pitchFamily="66" charset="0"/>
              </a:rPr>
              <a:t>where do we get the data?</a:t>
            </a:r>
            <a:endParaRPr lang="en-US" sz="2800" dirty="0" smtClean="0"/>
          </a:p>
        </p:txBody>
      </p:sp>
      <p:sp>
        <p:nvSpPr>
          <p:cNvPr id="7" name="Content Placeholder 6"/>
          <p:cNvSpPr>
            <a:spLocks noGrp="1"/>
          </p:cNvSpPr>
          <p:nvPr>
            <p:ph idx="1"/>
          </p:nvPr>
        </p:nvSpPr>
        <p:spPr>
          <a:xfrm>
            <a:off x="412751" y="1314450"/>
            <a:ext cx="9145852" cy="4918076"/>
          </a:xfrm>
        </p:spPr>
        <p:txBody>
          <a:bodyPr/>
          <a:lstStyle/>
          <a:p>
            <a:pPr lvl="1"/>
            <a:r>
              <a:rPr lang="en-US" dirty="0" smtClean="0"/>
              <a:t>Historical results</a:t>
            </a:r>
          </a:p>
          <a:p>
            <a:pPr lvl="2"/>
            <a:r>
              <a:rPr lang="en-US" dirty="0" smtClean="0"/>
              <a:t>actual behavior of a previous test</a:t>
            </a:r>
          </a:p>
          <a:p>
            <a:pPr lvl="1"/>
            <a:r>
              <a:rPr lang="en-US" dirty="0" smtClean="0"/>
              <a:t>Values computed by a human judge and stored for reference</a:t>
            </a:r>
          </a:p>
          <a:p>
            <a:pPr lvl="1"/>
            <a:r>
              <a:rPr lang="en-US" dirty="0" smtClean="0"/>
              <a:t>Values computed from a reference program</a:t>
            </a:r>
          </a:p>
          <a:p>
            <a:pPr lvl="1"/>
            <a:r>
              <a:rPr lang="en-US" dirty="0" smtClean="0"/>
              <a:t>Values computed from a model</a:t>
            </a:r>
          </a:p>
          <a:p>
            <a:pPr lvl="1"/>
            <a:r>
              <a:rPr lang="en-US" dirty="0" smtClean="0"/>
              <a:t>Values computed from a simulation</a:t>
            </a:r>
          </a:p>
          <a:p>
            <a:pPr lvl="1"/>
            <a:r>
              <a:rPr lang="en-US" dirty="0" smtClean="0"/>
              <a:t>Value acceptable-ranges computed from model / etc.</a:t>
            </a:r>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9429749" cy="990600"/>
          </a:xfrm>
        </p:spPr>
        <p:txBody>
          <a:bodyPr/>
          <a:lstStyle/>
          <a:p>
            <a:pPr marL="227013" indent="-227013"/>
            <a:r>
              <a:rPr lang="en-US" sz="2600" dirty="0" smtClean="0"/>
              <a:t>Detection</a:t>
            </a:r>
            <a:br>
              <a:rPr lang="en-US" sz="2600" dirty="0" smtClean="0"/>
            </a:br>
            <a:r>
              <a:rPr lang="en-US" sz="2600" dirty="0" smtClean="0"/>
              <a:t>What heuristics/rules tell us there </a:t>
            </a:r>
            <a:r>
              <a:rPr lang="en-US" sz="2600" b="1" dirty="0" smtClean="0"/>
              <a:t>might</a:t>
            </a:r>
            <a:r>
              <a:rPr lang="en-US" sz="2600" dirty="0" smtClean="0"/>
              <a:t> be a problem?</a:t>
            </a:r>
          </a:p>
        </p:txBody>
      </p:sp>
      <p:sp>
        <p:nvSpPr>
          <p:cNvPr id="5" name="Content Placeholder 4"/>
          <p:cNvSpPr>
            <a:spLocks noGrp="1"/>
          </p:cNvSpPr>
          <p:nvPr>
            <p:ph idx="1"/>
          </p:nvPr>
        </p:nvSpPr>
        <p:spPr>
          <a:xfrm>
            <a:off x="412751" y="1200150"/>
            <a:ext cx="9145852" cy="5032376"/>
          </a:xfrm>
        </p:spPr>
        <p:txBody>
          <a:bodyPr/>
          <a:lstStyle/>
          <a:p>
            <a:pPr lvl="1"/>
            <a:r>
              <a:rPr lang="en-US" sz="2400" dirty="0" smtClean="0"/>
              <a:t>Comparator (processor of comparison data)</a:t>
            </a:r>
          </a:p>
          <a:p>
            <a:pPr lvl="1"/>
            <a:r>
              <a:rPr lang="en-US" sz="2400" dirty="0" smtClean="0"/>
              <a:t>Comparator (processor of a model, such as evaluating a rule or heuristic that output X should not exceed output Y)</a:t>
            </a:r>
          </a:p>
          <a:p>
            <a:pPr lvl="1"/>
            <a:r>
              <a:rPr lang="en-US" sz="2400" dirty="0" smtClean="0"/>
              <a:t>Diagnostic message (including exception or log output of a probe) caught by automaton</a:t>
            </a:r>
          </a:p>
          <a:p>
            <a:pPr lvl="1"/>
            <a:r>
              <a:rPr lang="en-US" sz="2400" dirty="0" smtClean="0"/>
              <a:t>Unacceptable behavior</a:t>
            </a:r>
          </a:p>
          <a:p>
            <a:pPr lvl="1"/>
            <a:r>
              <a:rPr lang="en-US" sz="2400" dirty="0" smtClean="0"/>
              <a:t>Usually-unacceptable behavior that needs further evaluation</a:t>
            </a:r>
          </a:p>
          <a:p>
            <a:pPr lvl="1"/>
            <a:r>
              <a:rPr lang="en-US" sz="2400" dirty="0" smtClean="0"/>
              <a:t>Unexpected or improbable behavior</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&amp; Overview</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125.png"/>
          <p:cNvPicPr>
            <a:picLocks noChangeAspect="1"/>
          </p:cNvPicPr>
          <p:nvPr/>
        </p:nvPicPr>
        <p:blipFill>
          <a:blip r:embed="rId3" cstate="print"/>
          <a:stretch>
            <a:fillRect/>
          </a:stretch>
        </p:blipFill>
        <p:spPr>
          <a:xfrm>
            <a:off x="0" y="1"/>
            <a:ext cx="7113058" cy="6300665"/>
          </a:xfrm>
          <a:prstGeom prst="rect">
            <a:avLst/>
          </a:prstGeom>
        </p:spPr>
      </p:pic>
      <p:pic>
        <p:nvPicPr>
          <p:cNvPr id="6" name="Picture 5" descr="PPT12B.png"/>
          <p:cNvPicPr>
            <a:picLocks noChangeAspect="1"/>
          </p:cNvPicPr>
          <p:nvPr/>
        </p:nvPicPr>
        <p:blipFill>
          <a:blip r:embed="rId4" cstate="print"/>
          <a:stretch>
            <a:fillRect/>
          </a:stretch>
        </p:blipFill>
        <p:spPr>
          <a:xfrm>
            <a:off x="2187576" y="2857500"/>
            <a:ext cx="4813474" cy="3329100"/>
          </a:xfrm>
          <a:prstGeom prst="rect">
            <a:avLst/>
          </a:prstGeom>
        </p:spPr>
      </p:pic>
      <p:sp>
        <p:nvSpPr>
          <p:cNvPr id="8" name="Rectangle 7"/>
          <p:cNvSpPr/>
          <p:nvPr/>
        </p:nvSpPr>
        <p:spPr bwMode="auto">
          <a:xfrm>
            <a:off x="7140575" y="0"/>
            <a:ext cx="2641600" cy="6286500"/>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Narrow" pitchFamily="34" charset="0"/>
              </a:rPr>
              <a:t>Not every limitation on value is</a:t>
            </a:r>
            <a:r>
              <a:rPr kumimoji="0" lang="en-US" sz="2800" b="0" i="0" u="none" strike="noStrike" cap="none" normalizeH="0" dirty="0" smtClean="0">
                <a:ln>
                  <a:noFill/>
                </a:ln>
                <a:solidFill>
                  <a:schemeClr val="tx1"/>
                </a:solidFill>
                <a:effectLst/>
                <a:latin typeface="Arial Narrow" pitchFamily="34" charset="0"/>
              </a:rPr>
              <a:t> a bug.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aseline="0" dirty="0" smtClean="0">
                <a:latin typeface="Arial Narrow" pitchFamily="34" charset="0"/>
              </a:rPr>
              <a:t>Effective</a:t>
            </a:r>
            <a:r>
              <a:rPr lang="en-US" sz="2800" dirty="0" smtClean="0">
                <a:latin typeface="Arial Narrow" pitchFamily="34" charset="0"/>
              </a:rPr>
              <a:t> bug reporting requires judgment, based on evaluation of the product's context and appropriate constraints within that context.</a:t>
            </a:r>
            <a:endParaRPr kumimoji="0" lang="en-US" sz="2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9429749" cy="990600"/>
          </a:xfrm>
        </p:spPr>
        <p:txBody>
          <a:bodyPr/>
          <a:lstStyle/>
          <a:p>
            <a:pPr marL="227013" indent="-227013"/>
            <a:r>
              <a:rPr lang="en-US" sz="2800" dirty="0" smtClean="0"/>
              <a:t>Evaluation:</a:t>
            </a:r>
            <a:br>
              <a:rPr lang="en-US" sz="2800" dirty="0" smtClean="0"/>
            </a:br>
            <a:r>
              <a:rPr lang="en-US" sz="2800" dirty="0" smtClean="0"/>
              <a:t>How do we </a:t>
            </a:r>
            <a:r>
              <a:rPr lang="en-US" sz="2800" b="1" dirty="0" smtClean="0"/>
              <a:t>decide</a:t>
            </a:r>
            <a:r>
              <a:rPr lang="en-US" sz="2800" dirty="0" smtClean="0"/>
              <a:t> whether X is a problem or not?</a:t>
            </a:r>
          </a:p>
        </p:txBody>
      </p:sp>
      <p:sp>
        <p:nvSpPr>
          <p:cNvPr id="5" name="Content Placeholder 4"/>
          <p:cNvSpPr>
            <a:spLocks noGrp="1"/>
          </p:cNvSpPr>
          <p:nvPr>
            <p:ph idx="1"/>
          </p:nvPr>
        </p:nvSpPr>
        <p:spPr>
          <a:xfrm>
            <a:off x="412751" y="1200150"/>
            <a:ext cx="9145852" cy="5032376"/>
          </a:xfrm>
        </p:spPr>
        <p:txBody>
          <a:bodyPr/>
          <a:lstStyle/>
          <a:p>
            <a:pPr lvl="1"/>
            <a:r>
              <a:rPr lang="en-US" sz="2400" dirty="0" smtClean="0"/>
              <a:t>Are known errors dealt with by modifying a failing test so that it no longer interferes with the test run, or does the test generate the equivalent of an exception that can be checked against a list of known failures (and that serves as a central point for update when bugs are allegedly fixed)</a:t>
            </a:r>
          </a:p>
          <a:p>
            <a:pPr lvl="1"/>
            <a:r>
              <a:rPr lang="en-US" sz="2400" dirty="0" smtClean="0"/>
              <a:t>Under what circumstances is a behavior determined to be a definite fail? </a:t>
            </a:r>
          </a:p>
          <a:p>
            <a:pPr lvl="2"/>
            <a:r>
              <a:rPr lang="en-US" sz="2400" dirty="0" smtClean="0"/>
              <a:t>Does execution halt to support troubleshooting?</a:t>
            </a:r>
          </a:p>
          <a:p>
            <a:pPr lvl="2"/>
            <a:r>
              <a:rPr lang="en-US" sz="2400" dirty="0" smtClean="0"/>
              <a:t>Does execution repeat to demonstrate reproducibility?</a:t>
            </a:r>
          </a:p>
          <a:p>
            <a:pPr lvl="1"/>
            <a:r>
              <a:rPr lang="en-US" sz="2400" dirty="0" smtClean="0"/>
              <a:t>Is the default assumption that suspect behavior is probably a fail? </a:t>
            </a:r>
          </a:p>
          <a:p>
            <a:pPr lvl="2"/>
            <a:r>
              <a:rPr lang="en-US" sz="2400" dirty="0" smtClean="0"/>
              <a:t>What of the maybe-it-failed tests? How are they processed?</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9429749" cy="990600"/>
          </a:xfrm>
        </p:spPr>
        <p:txBody>
          <a:bodyPr/>
          <a:lstStyle/>
          <a:p>
            <a:pPr marL="227013" indent="-227013"/>
            <a:r>
              <a:rPr lang="en-US" sz="2800" dirty="0" smtClean="0"/>
              <a:t>Troubleshooting support</a:t>
            </a:r>
            <a:br>
              <a:rPr lang="en-US" sz="2800" dirty="0" smtClean="0"/>
            </a:br>
            <a:r>
              <a:rPr lang="en-US" sz="2800" dirty="0" smtClean="0"/>
              <a:t>Failure triggers what further data collection?</a:t>
            </a:r>
          </a:p>
        </p:txBody>
      </p:sp>
      <p:sp>
        <p:nvSpPr>
          <p:cNvPr id="5" name="Content Placeholder 4"/>
          <p:cNvSpPr>
            <a:spLocks noGrp="1"/>
          </p:cNvSpPr>
          <p:nvPr>
            <p:ph idx="1"/>
          </p:nvPr>
        </p:nvSpPr>
        <p:spPr>
          <a:xfrm>
            <a:off x="412751" y="1200150"/>
            <a:ext cx="9145852" cy="5032376"/>
          </a:xfrm>
        </p:spPr>
        <p:txBody>
          <a:bodyPr/>
          <a:lstStyle/>
          <a:p>
            <a:pPr lvl="1"/>
            <a:r>
              <a:rPr lang="en-US" dirty="0" smtClean="0"/>
              <a:t>What state information (system / program / data) is known at the start of the test? Is it available on failure?</a:t>
            </a:r>
          </a:p>
          <a:p>
            <a:pPr lvl="1"/>
            <a:r>
              <a:rPr lang="en-US" dirty="0" smtClean="0"/>
              <a:t>What state information can be collected on failure?</a:t>
            </a:r>
          </a:p>
          <a:p>
            <a:pPr lvl="1"/>
            <a:r>
              <a:rPr lang="en-US" dirty="0" smtClean="0"/>
              <a:t>To what extent does collection of information item X change what we will learn when we look at item Y (Heisenberg applied to testing)</a:t>
            </a:r>
          </a:p>
          <a:p>
            <a:pPr lvl="1"/>
            <a:r>
              <a:rPr lang="en-US" dirty="0" smtClean="0"/>
              <a:t>What diagnostics are triggered by failure</a:t>
            </a:r>
          </a:p>
          <a:p>
            <a:pPr lvl="1"/>
            <a:r>
              <a:rPr lang="en-US" dirty="0" smtClean="0"/>
              <a:t>Automated replication?</a:t>
            </a:r>
          </a:p>
          <a:p>
            <a:pPr lvl="1"/>
            <a:r>
              <a:rPr lang="en-US" dirty="0" smtClean="0"/>
              <a:t>Automated replication with parametric variation? (is this something that can be requested for difficult bug?)</a:t>
            </a:r>
          </a:p>
          <a:p>
            <a:pPr lvl="1"/>
            <a:r>
              <a:rPr lang="en-US" dirty="0" smtClean="0"/>
              <a:t>Is longer-sequence history relevant / available?</a:t>
            </a:r>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a:t>
            </a:r>
            <a:br>
              <a:rPr lang="en-US" dirty="0" smtClean="0"/>
            </a:br>
            <a:r>
              <a:rPr lang="en-US" dirty="0" smtClean="0"/>
              <a:t>How/when is failure reported? </a:t>
            </a:r>
          </a:p>
        </p:txBody>
      </p:sp>
      <p:sp>
        <p:nvSpPr>
          <p:cNvPr id="5" name="Content Placeholder 4"/>
          <p:cNvSpPr>
            <a:spLocks noGrp="1"/>
          </p:cNvSpPr>
          <p:nvPr>
            <p:ph idx="1"/>
          </p:nvPr>
        </p:nvSpPr>
        <p:spPr>
          <a:xfrm>
            <a:off x="412751" y="1257300"/>
            <a:ext cx="9145852" cy="4975226"/>
          </a:xfrm>
        </p:spPr>
        <p:txBody>
          <a:bodyPr/>
          <a:lstStyle/>
          <a:p>
            <a:pPr lvl="1"/>
            <a:r>
              <a:rPr lang="en-US" dirty="0" smtClean="0"/>
              <a:t>halt and wait for a human to check on status</a:t>
            </a:r>
          </a:p>
          <a:p>
            <a:pPr lvl="1"/>
            <a:r>
              <a:rPr lang="en-US" dirty="0" smtClean="0"/>
              <a:t>sound alarm</a:t>
            </a:r>
          </a:p>
          <a:p>
            <a:pPr lvl="1"/>
            <a:r>
              <a:rPr lang="en-US" dirty="0" smtClean="0"/>
              <a:t>automatic email to the owner of the test run or of the code (or other interested parties)?</a:t>
            </a:r>
          </a:p>
          <a:p>
            <a:pPr lvl="1"/>
            <a:r>
              <a:rPr lang="en-US" dirty="0" smtClean="0"/>
              <a:t>automatic bug report?</a:t>
            </a:r>
          </a:p>
          <a:p>
            <a:pPr lvl="1"/>
            <a:r>
              <a:rPr lang="en-US" dirty="0" smtClean="0"/>
              <a:t>attachments include dump of ... ???</a:t>
            </a:r>
          </a:p>
          <a:p>
            <a:pPr lvl="1"/>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1417638"/>
          </a:xfrm>
        </p:spPr>
        <p:txBody>
          <a:bodyPr/>
          <a:lstStyle/>
          <a:p>
            <a:r>
              <a:rPr lang="en-US" dirty="0" smtClean="0"/>
              <a:t>Retention</a:t>
            </a:r>
            <a:br>
              <a:rPr lang="en-US" dirty="0" smtClean="0"/>
            </a:br>
            <a:r>
              <a:rPr lang="en-US" dirty="0" smtClean="0"/>
              <a:t>In general, what data do we keep?</a:t>
            </a:r>
          </a:p>
        </p:txBody>
      </p:sp>
      <p:sp>
        <p:nvSpPr>
          <p:cNvPr id="7" name="Text Placeholder 6"/>
          <p:cNvSpPr>
            <a:spLocks noGrp="1"/>
          </p:cNvSpPr>
          <p:nvPr>
            <p:ph type="body" idx="1"/>
          </p:nvPr>
        </p:nvSpPr>
        <p:spPr/>
        <p:txBody>
          <a:bodyPr/>
          <a:lstStyle/>
          <a:p>
            <a:pPr algn="ctr"/>
            <a:r>
              <a:rPr lang="en-US" dirty="0" smtClean="0"/>
              <a:t>What data?</a:t>
            </a:r>
            <a:endParaRPr lang="en-US" dirty="0"/>
          </a:p>
        </p:txBody>
      </p:sp>
      <p:sp>
        <p:nvSpPr>
          <p:cNvPr id="6" name="Content Placeholder 5"/>
          <p:cNvSpPr>
            <a:spLocks noGrp="1"/>
          </p:cNvSpPr>
          <p:nvPr>
            <p:ph sz="half" idx="2"/>
          </p:nvPr>
        </p:nvSpPr>
        <p:spPr/>
        <p:txBody>
          <a:bodyPr/>
          <a:lstStyle/>
          <a:p>
            <a:pPr lvl="1"/>
            <a:r>
              <a:rPr lang="en-US" dirty="0" smtClean="0"/>
              <a:t>status information</a:t>
            </a:r>
          </a:p>
          <a:p>
            <a:pPr lvl="2"/>
            <a:r>
              <a:rPr lang="en-US" dirty="0" smtClean="0"/>
              <a:t>what tests / what results / when run</a:t>
            </a:r>
          </a:p>
          <a:p>
            <a:pPr lvl="2"/>
            <a:r>
              <a:rPr lang="en-US" dirty="0" smtClean="0"/>
              <a:t>what results per test across what version</a:t>
            </a:r>
          </a:p>
          <a:p>
            <a:pPr lvl="2"/>
            <a:r>
              <a:rPr lang="en-US" dirty="0" smtClean="0"/>
              <a:t>how many bugs this iteration</a:t>
            </a:r>
          </a:p>
          <a:p>
            <a:pPr lvl="1"/>
            <a:r>
              <a:rPr lang="en-US" dirty="0" smtClean="0"/>
              <a:t>failure logs and supporting data</a:t>
            </a:r>
          </a:p>
          <a:p>
            <a:pPr lvl="1"/>
            <a:r>
              <a:rPr lang="en-US" dirty="0" smtClean="0"/>
              <a:t>configuration logs for each test run (enable evaluation of why an existing bug didn't show up in previous test)</a:t>
            </a:r>
            <a:endParaRPr lang="en-US" dirty="0"/>
          </a:p>
        </p:txBody>
      </p:sp>
      <p:sp>
        <p:nvSpPr>
          <p:cNvPr id="8" name="Text Placeholder 7"/>
          <p:cNvSpPr>
            <a:spLocks noGrp="1"/>
          </p:cNvSpPr>
          <p:nvPr>
            <p:ph type="body" sz="quarter" idx="3"/>
          </p:nvPr>
        </p:nvSpPr>
        <p:spPr/>
        <p:txBody>
          <a:bodyPr/>
          <a:lstStyle/>
          <a:p>
            <a:pPr algn="ctr"/>
            <a:r>
              <a:rPr lang="en-US" dirty="0" smtClean="0"/>
              <a:t>Why do we keep it?</a:t>
            </a:r>
            <a:endParaRPr lang="en-US" dirty="0"/>
          </a:p>
        </p:txBody>
      </p:sp>
      <p:sp>
        <p:nvSpPr>
          <p:cNvPr id="9" name="Content Placeholder 8"/>
          <p:cNvSpPr>
            <a:spLocks noGrp="1"/>
          </p:cNvSpPr>
          <p:nvPr>
            <p:ph sz="quarter" idx="4"/>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lvl="1"/>
            <a:r>
              <a:rPr lang="en-US" dirty="0" smtClean="0"/>
              <a:t>for external review</a:t>
            </a:r>
          </a:p>
          <a:p>
            <a:pPr lvl="2"/>
            <a:r>
              <a:rPr lang="en-US" dirty="0" smtClean="0"/>
              <a:t>process auditors</a:t>
            </a:r>
          </a:p>
          <a:p>
            <a:pPr lvl="2"/>
            <a:r>
              <a:rPr lang="en-US" dirty="0" smtClean="0"/>
              <a:t>litigation support</a:t>
            </a:r>
          </a:p>
          <a:p>
            <a:pPr lvl="2"/>
            <a:r>
              <a:rPr lang="en-US" dirty="0" smtClean="0"/>
              <a:t>buyer of product</a:t>
            </a:r>
          </a:p>
          <a:p>
            <a:pPr lvl="2"/>
            <a:r>
              <a:rPr lang="en-US" dirty="0" smtClean="0"/>
              <a:t>buyer of development company</a:t>
            </a:r>
          </a:p>
          <a:p>
            <a:pPr lvl="1"/>
            <a:r>
              <a:rPr lang="en-US" dirty="0" smtClean="0"/>
              <a:t>for status reporting</a:t>
            </a:r>
          </a:p>
          <a:p>
            <a:pPr lvl="1"/>
            <a:r>
              <a:rPr lang="en-US" dirty="0" smtClean="0"/>
              <a:t>for troubleshooting support</a:t>
            </a:r>
          </a:p>
          <a:p>
            <a:pPr lvl="1"/>
            <a:r>
              <a:rPr lang="en-US" dirty="0" smtClean="0"/>
              <a:t>for technical support (failure / success data)</a:t>
            </a:r>
          </a:p>
          <a:p>
            <a:pPr lvl="1"/>
            <a:r>
              <a:rPr lang="en-US" dirty="0" smtClean="0"/>
              <a:t>for marketing support (e.g. examples of demonstrator scenarios that work)</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9429749" cy="990600"/>
          </a:xfrm>
        </p:spPr>
        <p:txBody>
          <a:bodyPr/>
          <a:lstStyle/>
          <a:p>
            <a:pPr marL="227013" indent="-227013"/>
            <a:r>
              <a:rPr lang="en-US" sz="2800" dirty="0" smtClean="0"/>
              <a:t>Maintenance</a:t>
            </a:r>
            <a:br>
              <a:rPr lang="en-US" sz="2800" dirty="0" smtClean="0"/>
            </a:br>
            <a:r>
              <a:rPr lang="en-US" sz="2800" dirty="0" smtClean="0"/>
              <a:t>	How are tests / suites updated / replaced?</a:t>
            </a:r>
          </a:p>
        </p:txBody>
      </p:sp>
      <p:sp>
        <p:nvSpPr>
          <p:cNvPr id="5" name="Content Placeholder 4"/>
          <p:cNvSpPr>
            <a:spLocks noGrp="1"/>
          </p:cNvSpPr>
          <p:nvPr>
            <p:ph idx="1"/>
          </p:nvPr>
        </p:nvSpPr>
        <p:spPr>
          <a:xfrm>
            <a:off x="412751" y="1200150"/>
            <a:ext cx="9145852" cy="5032376"/>
          </a:xfrm>
        </p:spPr>
        <p:txBody>
          <a:bodyPr/>
          <a:lstStyle/>
          <a:p>
            <a:pPr lvl="1"/>
            <a:r>
              <a:rPr lang="en-US" dirty="0" smtClean="0"/>
              <a:t>Mechanism for updating tests</a:t>
            </a:r>
          </a:p>
          <a:p>
            <a:pPr lvl="2"/>
            <a:r>
              <a:rPr lang="en-US" dirty="0" smtClean="0"/>
              <a:t>rewrite the entire test?</a:t>
            </a:r>
          </a:p>
          <a:p>
            <a:pPr lvl="2"/>
            <a:r>
              <a:rPr lang="en-US" dirty="0" smtClean="0"/>
              <a:t>rewrite methods that map to program behavior that changed</a:t>
            </a:r>
          </a:p>
          <a:p>
            <a:pPr lvl="2"/>
            <a:r>
              <a:rPr lang="en-US" dirty="0" smtClean="0"/>
              <a:t>revise stored data</a:t>
            </a:r>
          </a:p>
          <a:p>
            <a:pPr lvl="1"/>
            <a:r>
              <a:rPr lang="en-US" dirty="0" smtClean="0"/>
              <a:t>How often is maintenance needed</a:t>
            </a:r>
          </a:p>
          <a:p>
            <a:pPr lvl="2"/>
            <a:r>
              <a:rPr lang="en-US" dirty="0" smtClean="0"/>
              <a:t>how fragile are the underlying models</a:t>
            </a:r>
          </a:p>
          <a:p>
            <a:pPr lvl="2"/>
            <a:r>
              <a:rPr lang="en-US" dirty="0" smtClean="0"/>
              <a:t>how fragile is the test code / documentation</a:t>
            </a:r>
          </a:p>
          <a:p>
            <a:pPr lvl="1"/>
            <a:r>
              <a:rPr lang="en-US" dirty="0" smtClean="0"/>
              <a:t>Define "inertia" as opposite to agile "velocity". What is the inertia caused by the test suite / tool?</a:t>
            </a:r>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9429749" cy="990600"/>
          </a:xfrm>
        </p:spPr>
        <p:txBody>
          <a:bodyPr/>
          <a:lstStyle/>
          <a:p>
            <a:r>
              <a:rPr lang="en-US" sz="2400" dirty="0" smtClean="0"/>
              <a:t>Relevant contexts:</a:t>
            </a:r>
            <a:br>
              <a:rPr lang="en-US" sz="2400" dirty="0" smtClean="0"/>
            </a:br>
            <a:r>
              <a:rPr lang="en-US" sz="2400" dirty="0" smtClean="0"/>
              <a:t> Under what circumstances is this approach relevant/desirable?</a:t>
            </a:r>
            <a:endParaRPr lang="en-US" sz="2400" dirty="0"/>
          </a:p>
        </p:txBody>
      </p:sp>
      <p:sp>
        <p:nvSpPr>
          <p:cNvPr id="5" name="Content Placeholder 4"/>
          <p:cNvSpPr>
            <a:spLocks noGrp="1"/>
          </p:cNvSpPr>
          <p:nvPr>
            <p:ph idx="1"/>
          </p:nvPr>
        </p:nvSpPr>
        <p:spPr>
          <a:xfrm>
            <a:off x="412751" y="1200150"/>
            <a:ext cx="9145852" cy="5032376"/>
          </a:xfrm>
        </p:spPr>
        <p:txBody>
          <a:bodyPr/>
          <a:lstStyle/>
          <a:p>
            <a:pPr lvl="1"/>
            <a:r>
              <a:rPr lang="en-US" dirty="0" smtClean="0"/>
              <a:t>Suitable staff for development / maintenance of tests?</a:t>
            </a:r>
          </a:p>
          <a:p>
            <a:pPr lvl="1"/>
            <a:r>
              <a:rPr lang="en-US" dirty="0" smtClean="0"/>
              <a:t>Timeframe for development (e.g. 6 weeks before release is unsuitable for test tool that needs 3 months of work)</a:t>
            </a:r>
          </a:p>
          <a:p>
            <a:pPr lvl="1"/>
            <a:r>
              <a:rPr lang="en-US" dirty="0" smtClean="0"/>
              <a:t>Timeframe for recovery of automation-development and automation-maintenance costs</a:t>
            </a:r>
          </a:p>
          <a:p>
            <a:pPr lvl="1"/>
            <a:r>
              <a:rPr lang="en-US" dirty="0" smtClean="0"/>
              <a:t>Appropriate assumptions of stability of code / design / platform, etc.</a:t>
            </a:r>
          </a:p>
          <a:p>
            <a:pPr lvl="1"/>
            <a:r>
              <a:rPr lang="en-US" dirty="0" smtClean="0"/>
              <a:t>Extent to which the testing requirements are managed by adding this testing</a:t>
            </a:r>
          </a:p>
          <a:p>
            <a:pPr lvl="1"/>
            <a:endParaRPr 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More examples</a:t>
            </a:r>
            <a:br>
              <a:rPr lang="en-US" dirty="0" smtClean="0">
                <a:solidFill>
                  <a:schemeClr val="tx1"/>
                </a:solidFill>
                <a:latin typeface="Comic Sans MS" pitchFamily="66" charset="0"/>
              </a:rPr>
            </a:b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2800" dirty="0"/>
              <a:t>Ten Examples of </a:t>
            </a:r>
            <a:r>
              <a:rPr lang="en-US" sz="2800" dirty="0" smtClean="0"/>
              <a:t>High Volume Automated Tests</a:t>
            </a:r>
            <a:endParaRPr lang="en-US" sz="2800" dirty="0"/>
          </a:p>
        </p:txBody>
      </p:sp>
      <p:sp>
        <p:nvSpPr>
          <p:cNvPr id="59395" name="Rectangle 3"/>
          <p:cNvSpPr>
            <a:spLocks noGrp="1" noChangeArrowheads="1"/>
          </p:cNvSpPr>
          <p:nvPr>
            <p:ph type="body" idx="1"/>
          </p:nvPr>
        </p:nvSpPr>
        <p:spPr/>
        <p:txBody>
          <a:bodyPr/>
          <a:lstStyle/>
          <a:p>
            <a:pPr marL="432465" indent="-432465">
              <a:buFontTx/>
              <a:buAutoNum type="arabicPeriod"/>
            </a:pPr>
            <a:r>
              <a:rPr lang="en-US" sz="2000" dirty="0" smtClean="0"/>
              <a:t>Simulator with probes</a:t>
            </a:r>
          </a:p>
          <a:p>
            <a:pPr marL="432465" indent="-432465">
              <a:buFontTx/>
              <a:buAutoNum type="arabicPeriod"/>
            </a:pPr>
            <a:r>
              <a:rPr lang="en-US" sz="2000" dirty="0" smtClean="0"/>
              <a:t>Long sequence regression </a:t>
            </a:r>
            <a:r>
              <a:rPr lang="en-US" sz="2000" dirty="0"/>
              <a:t>testing</a:t>
            </a:r>
          </a:p>
          <a:p>
            <a:pPr marL="432465" indent="-432465">
              <a:buFontTx/>
              <a:buAutoNum type="arabicPeriod"/>
            </a:pPr>
            <a:r>
              <a:rPr lang="en-US" sz="2000" dirty="0"/>
              <a:t>Function equivalence testing (comparison to a reference function)</a:t>
            </a:r>
          </a:p>
          <a:p>
            <a:pPr marL="432465" indent="-432465">
              <a:buFontTx/>
              <a:buAutoNum type="arabicPeriod"/>
            </a:pPr>
            <a:r>
              <a:rPr lang="en-US" sz="2000" dirty="0"/>
              <a:t>Comparison to a computational or logical model</a:t>
            </a:r>
          </a:p>
          <a:p>
            <a:pPr marL="432465" indent="-432465">
              <a:buFontTx/>
              <a:buAutoNum type="arabicPeriod"/>
            </a:pPr>
            <a:r>
              <a:rPr lang="en-US" sz="2000" dirty="0"/>
              <a:t>Comparison to a heuristic prediction, such as prior behavior</a:t>
            </a:r>
          </a:p>
          <a:p>
            <a:pPr marL="432465" indent="-432465">
              <a:buFontTx/>
              <a:buAutoNum type="arabicPeriod"/>
            </a:pPr>
            <a:r>
              <a:rPr lang="en-US" sz="2000" dirty="0" smtClean="0"/>
              <a:t>State-transition </a:t>
            </a:r>
            <a:r>
              <a:rPr lang="en-US" sz="2000" dirty="0"/>
              <a:t>testing without a state model (dumb monkeys)</a:t>
            </a:r>
          </a:p>
          <a:p>
            <a:pPr marL="432465" indent="-432465">
              <a:buFontTx/>
              <a:buAutoNum type="arabicPeriod"/>
            </a:pPr>
            <a:r>
              <a:rPr lang="en-US" sz="2000" dirty="0"/>
              <a:t>State-transition testing using a state model (terminate on failure rather than after achieving some coverage criterion)</a:t>
            </a:r>
          </a:p>
          <a:p>
            <a:pPr marL="432465" indent="-432465">
              <a:buFontTx/>
              <a:buAutoNum type="arabicPeriod"/>
            </a:pPr>
            <a:r>
              <a:rPr lang="en-US" sz="2000" dirty="0"/>
              <a:t>Functional testing in the presence of background load</a:t>
            </a:r>
          </a:p>
          <a:p>
            <a:pPr marL="432465" indent="-432465">
              <a:buFontTx/>
              <a:buAutoNum type="arabicPeriod"/>
            </a:pPr>
            <a:r>
              <a:rPr lang="en-US" sz="2000" dirty="0"/>
              <a:t>Hostile data stream testing</a:t>
            </a:r>
          </a:p>
          <a:p>
            <a:pPr marL="432465" indent="-432465">
              <a:buFontTx/>
              <a:buAutoNum type="arabicPeriod"/>
            </a:pPr>
            <a:r>
              <a:rPr lang="en-US" sz="2000" dirty="0"/>
              <a:t>Random inputs to protocol </a:t>
            </a:r>
            <a:r>
              <a:rPr lang="en-US" sz="2000" dirty="0" smtClean="0"/>
              <a:t>checkers</a:t>
            </a:r>
          </a:p>
          <a:p>
            <a:pPr marL="432465" indent="-432465"/>
            <a:r>
              <a:rPr lang="en-US" sz="2000" dirty="0" smtClean="0"/>
              <a:t>See Kaner, Bond, McGee, </a:t>
            </a:r>
            <a:r>
              <a:rPr lang="en-US" sz="2000" i="1" dirty="0" smtClean="0"/>
              <a:t>www.</a:t>
            </a:r>
            <a:r>
              <a:rPr lang="en-US" sz="2000" b="1" i="1" dirty="0" smtClean="0"/>
              <a:t>kaner</a:t>
            </a:r>
            <a:r>
              <a:rPr lang="en-US" sz="2000" i="1" dirty="0" smtClean="0"/>
              <a:t>.com/pdfs/</a:t>
            </a:r>
            <a:r>
              <a:rPr lang="en-US" sz="2000" b="1" i="1" dirty="0" smtClean="0"/>
              <a:t>high</a:t>
            </a:r>
            <a:r>
              <a:rPr lang="en-US" sz="2000" i="1" dirty="0" smtClean="0"/>
              <a:t>volCSTER.pdf</a:t>
            </a:r>
            <a:endParaRPr lang="en-US" sz="2000"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Summary &amp; conclusions</a:t>
            </a:r>
            <a:br>
              <a:rPr lang="en-US" dirty="0" smtClean="0">
                <a:solidFill>
                  <a:schemeClr val="tx1"/>
                </a:solidFill>
                <a:latin typeface="Comic Sans MS" pitchFamily="66" charset="0"/>
              </a:rPr>
            </a:b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1" y="0"/>
            <a:ext cx="9097698" cy="533400"/>
          </a:xfrm>
        </p:spPr>
        <p:txBody>
          <a:bodyPr/>
          <a:lstStyle/>
          <a:p>
            <a:r>
              <a:rPr lang="en-US" smtClean="0"/>
              <a:t>Closing Thoughts</a:t>
            </a:r>
            <a:endParaRPr lang="en-US" dirty="0"/>
          </a:p>
        </p:txBody>
      </p:sp>
      <p:sp>
        <p:nvSpPr>
          <p:cNvPr id="3" name="Content Placeholder 2"/>
          <p:cNvSpPr>
            <a:spLocks noGrp="1"/>
          </p:cNvSpPr>
          <p:nvPr>
            <p:ph idx="1"/>
          </p:nvPr>
        </p:nvSpPr>
        <p:spPr>
          <a:xfrm>
            <a:off x="152400" y="571500"/>
            <a:ext cx="9588500" cy="6019800"/>
          </a:xfrm>
        </p:spPr>
        <p:txBody>
          <a:bodyPr/>
          <a:lstStyle/>
          <a:p>
            <a:pPr lvl="1"/>
            <a:r>
              <a:rPr lang="en-US" sz="2000" dirty="0" smtClean="0"/>
              <a:t>Many people in our field are trapped in commodity roles:</a:t>
            </a:r>
          </a:p>
          <a:p>
            <a:pPr lvl="2"/>
            <a:r>
              <a:rPr lang="en-US" sz="2000" dirty="0" smtClean="0"/>
              <a:t>The style of  testing often promoted as "professional" is adversarial, inefficient, relatively unskilled, and easy to outsource</a:t>
            </a:r>
          </a:p>
          <a:p>
            <a:pPr lvl="2"/>
            <a:r>
              <a:rPr lang="en-US" sz="2000" dirty="0" smtClean="0"/>
              <a:t>The style of test automation most often promoted is automated execution of regression tests, which are narrow in scope, redundant with prior work</a:t>
            </a:r>
          </a:p>
          <a:p>
            <a:pPr lvl="1"/>
            <a:r>
              <a:rPr lang="en-US" sz="2000" dirty="0" smtClean="0"/>
              <a:t>Especially in difficult economic times, it is important for:</a:t>
            </a:r>
          </a:p>
          <a:p>
            <a:pPr lvl="2"/>
            <a:r>
              <a:rPr lang="en-US" sz="2000" dirty="0" smtClean="0"/>
              <a:t>testers to ask how they differentiate their own skills, knowledge, attitudes and techniques from commodity-level testers</a:t>
            </a:r>
          </a:p>
          <a:p>
            <a:pPr lvl="2"/>
            <a:r>
              <a:rPr lang="en-US" sz="2000" dirty="0" smtClean="0"/>
              <a:t>test clients to ask how they can maximize the value of the testing they are paying for, by improving their focus on the problems most important to </a:t>
            </a:r>
            <a:r>
              <a:rPr lang="en-US" sz="2000" smtClean="0"/>
              <a:t>the enterprise</a:t>
            </a:r>
            <a:endParaRPr lang="en-US" sz="2000" dirty="0" smtClean="0"/>
          </a:p>
          <a:p>
            <a:pPr lvl="1"/>
            <a:r>
              <a:rPr lang="en-US" sz="2000" dirty="0" smtClean="0"/>
              <a:t>In this talk, we look at testing as an analytic activity that helps the other stakeholders understand the subject domain (here, investing), the models they are building in it, and the utility of those models and the code that expresses them. We see lots of test automation, but no regression testing.</a:t>
            </a:r>
          </a:p>
          <a:p>
            <a:pPr lvl="1"/>
            <a:r>
              <a:rPr lang="en-US" sz="2000" dirty="0" smtClean="0"/>
              <a:t>Rather than letting yourself get stuck in an overstaffed, underpaid, low-skill area of our field, it makes more sense to ask how, in </a:t>
            </a:r>
            <a:r>
              <a:rPr lang="en-US" sz="2000" b="1" dirty="0" smtClean="0"/>
              <a:t>your application's </a:t>
            </a:r>
            <a:r>
              <a:rPr lang="en-US" sz="2000" dirty="0" smtClean="0"/>
              <a:t>particular domain, you can use tools to maximize value and minimize risk.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Accreditation, Verification</a:t>
            </a:r>
            <a:endParaRPr lang="en-US" dirty="0"/>
          </a:p>
        </p:txBody>
      </p:sp>
      <p:sp>
        <p:nvSpPr>
          <p:cNvPr id="3" name="Content Placeholder 2"/>
          <p:cNvSpPr>
            <a:spLocks noGrp="1"/>
          </p:cNvSpPr>
          <p:nvPr>
            <p:ph idx="1"/>
          </p:nvPr>
        </p:nvSpPr>
        <p:spPr>
          <a:xfrm>
            <a:off x="412751" y="800101"/>
            <a:ext cx="9145852" cy="5432425"/>
          </a:xfrm>
        </p:spPr>
        <p:txBody>
          <a:bodyPr/>
          <a:lstStyle/>
          <a:p>
            <a:pPr lvl="1"/>
            <a:r>
              <a:rPr lang="en-US" sz="2600" u="sng" dirty="0" smtClean="0"/>
              <a:t>Validation</a:t>
            </a:r>
            <a:r>
              <a:rPr lang="en-US" sz="2600" dirty="0" smtClean="0"/>
              <a:t>:</a:t>
            </a:r>
          </a:p>
          <a:p>
            <a:pPr lvl="2"/>
            <a:r>
              <a:rPr lang="en-US" sz="2600" dirty="0" smtClean="0"/>
              <a:t>Will this software meet our needs?</a:t>
            </a:r>
          </a:p>
          <a:p>
            <a:pPr lvl="1"/>
            <a:r>
              <a:rPr lang="en-US" sz="2600" u="sng" dirty="0" smtClean="0"/>
              <a:t>Accreditation</a:t>
            </a:r>
            <a:r>
              <a:rPr lang="en-US" sz="2600" dirty="0" smtClean="0"/>
              <a:t>:</a:t>
            </a:r>
          </a:p>
          <a:p>
            <a:pPr lvl="2"/>
            <a:r>
              <a:rPr lang="en-US" sz="2600" dirty="0" smtClean="0"/>
              <a:t>Should I certify this software as adequate for our needs?</a:t>
            </a:r>
          </a:p>
          <a:p>
            <a:pPr lvl="1"/>
            <a:r>
              <a:rPr lang="en-US" sz="2600" u="sng" dirty="0" smtClean="0"/>
              <a:t>Verification</a:t>
            </a:r>
            <a:r>
              <a:rPr lang="en-US" sz="2600" dirty="0" smtClean="0"/>
              <a:t> (at the system level)</a:t>
            </a:r>
          </a:p>
          <a:p>
            <a:pPr lvl="2"/>
            <a:r>
              <a:rPr lang="en-US" sz="2600" dirty="0" smtClean="0"/>
              <a:t>Does this software conform to documented assertions?</a:t>
            </a:r>
          </a:p>
          <a:p>
            <a:pPr lvl="1"/>
            <a:r>
              <a:rPr lang="en-US" sz="2600" dirty="0" smtClean="0"/>
              <a:t>In contract-driven development, verification can tell you that the client is now legally obligated to pay for the software.</a:t>
            </a:r>
          </a:p>
          <a:p>
            <a:pPr lvl="1"/>
            <a:r>
              <a:rPr lang="en-US" sz="2600" dirty="0" smtClean="0"/>
              <a:t>Verification cannot tell you whether the software will meet stakeholder needs or elicit a positive reaction from users.</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References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Validation, Accreditation, Verification</a:t>
            </a:r>
            <a:endParaRPr lang="en-US" dirty="0"/>
          </a:p>
        </p:txBody>
      </p:sp>
      <p:sp>
        <p:nvSpPr>
          <p:cNvPr id="3" name="Content Placeholder 2"/>
          <p:cNvSpPr>
            <a:spLocks noGrp="1"/>
          </p:cNvSpPr>
          <p:nvPr>
            <p:ph idx="1"/>
          </p:nvPr>
        </p:nvSpPr>
        <p:spPr>
          <a:xfrm>
            <a:off x="412751" y="800101"/>
            <a:ext cx="9145852" cy="5432425"/>
          </a:xfrm>
        </p:spPr>
        <p:txBody>
          <a:bodyPr/>
          <a:lstStyle/>
          <a:p>
            <a:pPr lvl="1"/>
            <a:r>
              <a:rPr lang="en-US" b="1" dirty="0" smtClean="0"/>
              <a:t>At the system level</a:t>
            </a:r>
            <a:r>
              <a:rPr lang="en-US" dirty="0" smtClean="0"/>
              <a:t>, </a:t>
            </a:r>
          </a:p>
          <a:p>
            <a:pPr lvl="2"/>
            <a:r>
              <a:rPr lang="en-US" dirty="0" smtClean="0"/>
              <a:t>verification is about confirming that you are testing what you think you are testing</a:t>
            </a:r>
          </a:p>
          <a:p>
            <a:pPr lvl="2"/>
            <a:r>
              <a:rPr lang="en-US" dirty="0" smtClean="0"/>
              <a:t>validation and accreditation are about evaluating the quality of the product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a:xfrm>
            <a:off x="404151" y="114300"/>
            <a:ext cx="9097698" cy="762000"/>
          </a:xfrm>
        </p:spPr>
        <p:txBody>
          <a:bodyPr/>
          <a:lstStyle/>
          <a:p>
            <a:r>
              <a:rPr lang="en-US" dirty="0" smtClean="0"/>
              <a:t>System testing (validation)</a:t>
            </a:r>
            <a:endParaRPr lang="en-US" dirty="0"/>
          </a:p>
        </p:txBody>
      </p:sp>
      <p:sp>
        <p:nvSpPr>
          <p:cNvPr id="803843" name="Rectangle 3"/>
          <p:cNvSpPr>
            <a:spLocks noGrp="1" noChangeArrowheads="1"/>
          </p:cNvSpPr>
          <p:nvPr>
            <p:ph type="body" idx="1"/>
          </p:nvPr>
        </p:nvSpPr>
        <p:spPr>
          <a:xfrm>
            <a:off x="288925" y="762001"/>
            <a:ext cx="9410700" cy="5470525"/>
          </a:xfrm>
        </p:spPr>
        <p:txBody>
          <a:bodyPr/>
          <a:lstStyle/>
          <a:p>
            <a:r>
              <a:rPr lang="en-US" sz="2600" dirty="0" smtClean="0"/>
              <a:t>Designing system tests is like doing a requirements analysis. They rely on similar information but use it differently. </a:t>
            </a:r>
          </a:p>
          <a:p>
            <a:pPr lvl="1"/>
            <a:r>
              <a:rPr lang="en-US" sz="2600" dirty="0" smtClean="0"/>
              <a:t>Requirements analysts try to foster agreement about the system to be built. Testers exploit disagreements to predict problems with the system.</a:t>
            </a:r>
          </a:p>
          <a:p>
            <a:pPr lvl="1"/>
            <a:r>
              <a:rPr lang="en-US" sz="2600" dirty="0" smtClean="0"/>
              <a:t>Testers don’t have to decide how the product </a:t>
            </a:r>
            <a:r>
              <a:rPr lang="en-US" sz="2600" i="1" dirty="0" smtClean="0"/>
              <a:t>should</a:t>
            </a:r>
            <a:r>
              <a:rPr lang="en-US" sz="2600" dirty="0" smtClean="0"/>
              <a:t> work. Their task is to expose credible concerns to the stakeholders.</a:t>
            </a:r>
          </a:p>
          <a:p>
            <a:pPr lvl="1"/>
            <a:r>
              <a:rPr lang="en-US" sz="2600" dirty="0" smtClean="0"/>
              <a:t>Testers don’t have to make product design tradeoffs. They expose </a:t>
            </a:r>
            <a:r>
              <a:rPr lang="en-US" sz="2600" i="1" dirty="0" smtClean="0"/>
              <a:t>consequences</a:t>
            </a:r>
            <a:r>
              <a:rPr lang="en-US" sz="2600" dirty="0" smtClean="0"/>
              <a:t> of those tradeoffs, especially unanticipated or serious consequences.</a:t>
            </a:r>
          </a:p>
          <a:p>
            <a:pPr lvl="1"/>
            <a:r>
              <a:rPr lang="en-US" sz="2600" dirty="0" smtClean="0"/>
              <a:t>The tester doesn’t have to respect prior design agreements.</a:t>
            </a:r>
          </a:p>
          <a:p>
            <a:pPr lvl="1"/>
            <a:r>
              <a:rPr lang="en-US" sz="2600" dirty="0" smtClean="0"/>
              <a:t>The system tester’s work cannot be exhaustive, just useful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sz="2800" dirty="0" smtClean="0"/>
              <a:t>Reject the “Not My Job” definition of testing</a:t>
            </a:r>
            <a:endParaRPr lang="en-US" sz="2800" dirty="0"/>
          </a:p>
        </p:txBody>
      </p:sp>
      <p:sp>
        <p:nvSpPr>
          <p:cNvPr id="445443" name="Rectangle 3"/>
          <p:cNvSpPr>
            <a:spLocks noGrp="1" noChangeArrowheads="1"/>
          </p:cNvSpPr>
          <p:nvPr>
            <p:ph type="body" idx="1"/>
          </p:nvPr>
        </p:nvSpPr>
        <p:spPr>
          <a:xfrm>
            <a:off x="412751" y="914401"/>
            <a:ext cx="6604000" cy="5318125"/>
          </a:xfrm>
        </p:spPr>
        <p:txBody>
          <a:bodyPr/>
          <a:lstStyle/>
          <a:p>
            <a:pPr lvl="1"/>
            <a:r>
              <a:rPr lang="en-US" sz="2400" dirty="0" smtClean="0"/>
              <a:t>Testing is not only about doing tasks some programmer can imagine for you or meeting objectives some programmer wishes on you</a:t>
            </a:r>
          </a:p>
          <a:p>
            <a:pPr lvl="2"/>
            <a:r>
              <a:rPr lang="en-US" sz="2400" dirty="0" smtClean="0"/>
              <a:t>unless that programmer is your primary stakeholder</a:t>
            </a:r>
          </a:p>
          <a:p>
            <a:pPr lvl="1"/>
            <a:r>
              <a:rPr lang="en-US" sz="2400" dirty="0" smtClean="0"/>
              <a:t>The tester who looks only for coding errors misses all the other ways in which a program is of lower quality than it should be. </a:t>
            </a:r>
          </a:p>
          <a:p>
            <a:pPr lvl="1"/>
            <a:r>
              <a:rPr lang="en-US" sz="2400" dirty="0" smtClean="0"/>
              <a:t>Anything that threatens a product’s value to a stakeholder with influence threatens quality in a way important to the project.</a:t>
            </a:r>
          </a:p>
          <a:p>
            <a:pPr lvl="2"/>
            <a:r>
              <a:rPr lang="en-US" sz="2400" dirty="0" smtClean="0"/>
              <a:t>You might be asked to investigate any type of threat, including security, performance, usability, suitability, etc.</a:t>
            </a:r>
            <a:endParaRPr lang="en-US" sz="2400" dirty="0"/>
          </a:p>
        </p:txBody>
      </p:sp>
      <p:sp>
        <p:nvSpPr>
          <p:cNvPr id="445446" name="AutoShape 6"/>
          <p:cNvSpPr>
            <a:spLocks noChangeArrowheads="1"/>
          </p:cNvSpPr>
          <p:nvPr/>
        </p:nvSpPr>
        <p:spPr bwMode="auto">
          <a:xfrm>
            <a:off x="7099300" y="800100"/>
            <a:ext cx="2806700" cy="5448300"/>
          </a:xfrm>
          <a:prstGeom prst="cube">
            <a:avLst>
              <a:gd name="adj" fmla="val 5727"/>
            </a:avLst>
          </a:prstGeom>
          <a:solidFill>
            <a:schemeClr val="bg1"/>
          </a:solidFill>
          <a:ln w="25400">
            <a:solidFill>
              <a:schemeClr val="tx1"/>
            </a:solidFill>
            <a:miter lim="800000"/>
            <a:headEnd/>
            <a:tailEnd/>
          </a:ln>
          <a:effectLst/>
        </p:spPr>
        <p:txBody>
          <a:bodyPr lIns="274320" rIns="274320" anchor="ctr"/>
          <a:lstStyle/>
          <a:p>
            <a:r>
              <a:rPr lang="en-US" sz="2800" b="0" dirty="0"/>
              <a:t>Tasks beyond your personal skill set may still be within your scope.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42950" y="304801"/>
            <a:ext cx="8420100" cy="5410200"/>
          </a:xfrm>
        </p:spPr>
        <p:txBody>
          <a:bodyPr/>
          <a:lstStyle/>
          <a:p>
            <a:r>
              <a:rPr lang="en-US" dirty="0" smtClean="0"/>
              <a:t>Exploratory Testing:</a:t>
            </a:r>
            <a:br>
              <a:rPr lang="en-US" dirty="0" smtClean="0"/>
            </a:br>
            <a:r>
              <a:rPr lang="en-US" dirty="0" smtClean="0"/>
              <a:t>Testing is an Adaptive, Skilled, Cognitively Complex Activity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Grp="1" noChangeArrowheads="1"/>
          </p:cNvSpPr>
          <p:nvPr>
            <p:ph type="body" idx="1"/>
          </p:nvPr>
        </p:nvSpPr>
        <p:spPr>
          <a:xfrm>
            <a:off x="412751" y="190501"/>
            <a:ext cx="5572125" cy="6042025"/>
          </a:xfrm>
        </p:spPr>
        <p:txBody>
          <a:bodyPr/>
          <a:lstStyle/>
          <a:p>
            <a:pPr lvl="1"/>
            <a:r>
              <a:rPr lang="en-US" sz="2000" dirty="0" smtClean="0"/>
              <a:t>I coined the phrase “exploratory testing” in 1983 to describe the practice of some of the best testers in Silicon Valley. </a:t>
            </a:r>
          </a:p>
          <a:p>
            <a:pPr lvl="1"/>
            <a:r>
              <a:rPr lang="en-US" sz="2000" dirty="0" smtClean="0"/>
              <a:t>People sometimes ask about the distinction between ET and "Ad-Hoc Testing." My intent was to emphasize the skill, intentionality, and learning that is at the core of exploration.</a:t>
            </a:r>
          </a:p>
          <a:p>
            <a:pPr lvl="1"/>
            <a:r>
              <a:rPr lang="en-US" sz="2000" dirty="0" smtClean="0"/>
              <a:t>"Exploratory data analysis (EDA) is an approach to analyzing data for the purpose of formulating hypotheses worth testing, complementing the tools of conventional statistics for testing hypotheses. It was so named by John Tukey to contrast with Confirmatory Data Analysis, the term used for the set of ideas about hypothesis testing, p-values, confidence intervals etc. which formed the key tools in the arsenal of practicing statisticians at the time."</a:t>
            </a:r>
          </a:p>
        </p:txBody>
      </p:sp>
      <p:pic>
        <p:nvPicPr>
          <p:cNvPr id="4098" name="Picture 2"/>
          <p:cNvPicPr>
            <a:picLocks noChangeAspect="1" noChangeArrowheads="1"/>
          </p:cNvPicPr>
          <p:nvPr/>
        </p:nvPicPr>
        <p:blipFill>
          <a:blip r:embed="rId3" cstate="print"/>
          <a:srcRect/>
          <a:stretch>
            <a:fillRect/>
          </a:stretch>
        </p:blipFill>
        <p:spPr bwMode="auto">
          <a:xfrm>
            <a:off x="6133878" y="0"/>
            <a:ext cx="3772122" cy="5067300"/>
          </a:xfrm>
          <a:prstGeom prst="rect">
            <a:avLst/>
          </a:prstGeom>
          <a:noFill/>
          <a:ln w="9525">
            <a:noFill/>
            <a:miter lim="800000"/>
            <a:headEnd/>
            <a:tailEnd/>
          </a:ln>
        </p:spPr>
      </p:pic>
      <p:sp>
        <p:nvSpPr>
          <p:cNvPr id="11" name="Rectangle 3"/>
          <p:cNvSpPr txBox="1">
            <a:spLocks noChangeArrowheads="1"/>
          </p:cNvSpPr>
          <p:nvPr/>
        </p:nvSpPr>
        <p:spPr bwMode="auto">
          <a:xfrm>
            <a:off x="5737225" y="5600700"/>
            <a:ext cx="3879850" cy="658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6550" lvl="1" indent="-222250" fontAlgn="base">
              <a:lnSpc>
                <a:spcPct val="95000"/>
              </a:lnSpc>
              <a:spcBef>
                <a:spcPct val="30000"/>
              </a:spcBef>
              <a:spcAft>
                <a:spcPct val="0"/>
              </a:spcAft>
            </a:pPr>
            <a:r>
              <a:rPr lang="en-US" sz="2000" i="1" dirty="0" smtClean="0"/>
              <a:t>	en.wikipedia.org/wiki/</a:t>
            </a:r>
            <a:r>
              <a:rPr lang="en-US" sz="2000" b="1" i="1" dirty="0" err="1" smtClean="0"/>
              <a:t>Exploratory</a:t>
            </a:r>
            <a:r>
              <a:rPr lang="en-US" sz="2000" i="1" dirty="0" err="1" smtClean="0"/>
              <a:t>_</a:t>
            </a:r>
            <a:r>
              <a:rPr lang="en-US" sz="2000" b="1" i="1" dirty="0" err="1" smtClean="0"/>
              <a:t>data</a:t>
            </a:r>
            <a:r>
              <a:rPr lang="en-US" sz="2000" i="1" dirty="0" err="1" smtClean="0"/>
              <a:t>_</a:t>
            </a:r>
            <a:r>
              <a:rPr lang="en-US" sz="2000" b="1" i="1" dirty="0" err="1" smtClean="0"/>
              <a:t>analysis</a:t>
            </a:r>
            <a:endParaRPr kumimoji="0" lang="en-US" sz="20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40" name="Rectangle 4"/>
          <p:cNvSpPr>
            <a:spLocks noGrp="1" noChangeArrowheads="1"/>
          </p:cNvSpPr>
          <p:nvPr>
            <p:ph type="title"/>
          </p:nvPr>
        </p:nvSpPr>
        <p:spPr>
          <a:xfrm>
            <a:off x="412751" y="0"/>
            <a:ext cx="9097698" cy="762000"/>
          </a:xfrm>
        </p:spPr>
        <p:txBody>
          <a:bodyPr/>
          <a:lstStyle/>
          <a:p>
            <a:r>
              <a:rPr lang="en-US" dirty="0" smtClean="0"/>
              <a:t>Some key points</a:t>
            </a:r>
            <a:endParaRPr lang="en-US" dirty="0"/>
          </a:p>
        </p:txBody>
      </p:sp>
      <p:sp>
        <p:nvSpPr>
          <p:cNvPr id="1038341" name="Rectangle 5"/>
          <p:cNvSpPr>
            <a:spLocks noGrp="1" noChangeArrowheads="1"/>
          </p:cNvSpPr>
          <p:nvPr>
            <p:ph type="body" idx="1"/>
          </p:nvPr>
        </p:nvSpPr>
        <p:spPr>
          <a:xfrm>
            <a:off x="412751" y="723901"/>
            <a:ext cx="9145852" cy="5508625"/>
          </a:xfrm>
        </p:spPr>
        <p:txBody>
          <a:bodyPr/>
          <a:lstStyle/>
          <a:p>
            <a:pPr lvl="1"/>
            <a:r>
              <a:rPr lang="en-US" dirty="0" smtClean="0"/>
              <a:t>ET is an approach to testing, not a technique</a:t>
            </a:r>
          </a:p>
          <a:p>
            <a:pPr lvl="2"/>
            <a:r>
              <a:rPr lang="en-US" dirty="0" smtClean="0"/>
              <a:t>You can use any test technique in an exploratory way or a scripted way</a:t>
            </a:r>
          </a:p>
          <a:p>
            <a:pPr lvl="2"/>
            <a:r>
              <a:rPr lang="en-US" dirty="0" smtClean="0"/>
              <a:t>You can work in an exploratory way at any point in testing</a:t>
            </a:r>
          </a:p>
          <a:p>
            <a:pPr lvl="1"/>
            <a:r>
              <a:rPr lang="en-US" dirty="0" smtClean="0"/>
              <a:t>Effective testing requires the application of knowledge and skill</a:t>
            </a:r>
          </a:p>
          <a:p>
            <a:pPr lvl="2"/>
            <a:r>
              <a:rPr lang="en-US" dirty="0" smtClean="0"/>
              <a:t>This is more obvious (but maybe not more necessary) in the exploratory case</a:t>
            </a:r>
          </a:p>
          <a:p>
            <a:pPr lvl="2"/>
            <a:r>
              <a:rPr lang="en-US" dirty="0" smtClean="0"/>
              <a:t>Training someone to be an explorer probably involves greater emphasis  on higher levels of knowledge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8" name="Rectangle 4"/>
          <p:cNvSpPr>
            <a:spLocks noGrp="1" noChangeArrowheads="1"/>
          </p:cNvSpPr>
          <p:nvPr>
            <p:ph type="title"/>
          </p:nvPr>
        </p:nvSpPr>
        <p:spPr/>
        <p:txBody>
          <a:bodyPr/>
          <a:lstStyle/>
          <a:p>
            <a:r>
              <a:rPr lang="en-US" dirty="0" smtClean="0"/>
              <a:t>Exploratory software testing</a:t>
            </a:r>
            <a:endParaRPr lang="en-US" dirty="0"/>
          </a:p>
        </p:txBody>
      </p:sp>
      <p:sp>
        <p:nvSpPr>
          <p:cNvPr id="487429" name="Rectangle 5"/>
          <p:cNvSpPr>
            <a:spLocks noGrp="1" noChangeArrowheads="1"/>
          </p:cNvSpPr>
          <p:nvPr>
            <p:ph idx="1"/>
          </p:nvPr>
        </p:nvSpPr>
        <p:spPr/>
        <p:txBody>
          <a:bodyPr/>
          <a:lstStyle/>
          <a:p>
            <a:pPr lvl="1"/>
            <a:r>
              <a:rPr lang="en-US" sz="2400" dirty="0" smtClean="0"/>
              <a:t>is a style of software testing</a:t>
            </a:r>
          </a:p>
          <a:p>
            <a:pPr lvl="1"/>
            <a:r>
              <a:rPr lang="en-US" sz="2400" dirty="0" smtClean="0"/>
              <a:t>that emphasizes the personal freedom and responsibility</a:t>
            </a:r>
          </a:p>
          <a:p>
            <a:pPr lvl="1"/>
            <a:r>
              <a:rPr lang="en-US" sz="2400" dirty="0" smtClean="0"/>
              <a:t>of the individual tester</a:t>
            </a:r>
          </a:p>
          <a:p>
            <a:pPr lvl="1"/>
            <a:r>
              <a:rPr lang="en-US" sz="2400" dirty="0" smtClean="0"/>
              <a:t>to continually optimize the value of her work</a:t>
            </a:r>
          </a:p>
          <a:p>
            <a:pPr lvl="1"/>
            <a:r>
              <a:rPr lang="en-US" sz="2400" dirty="0" smtClean="0"/>
              <a:t>by treating </a:t>
            </a:r>
          </a:p>
          <a:p>
            <a:pPr lvl="2"/>
            <a:r>
              <a:rPr lang="en-US" sz="2400" dirty="0" smtClean="0"/>
              <a:t>test-related learning, </a:t>
            </a:r>
          </a:p>
          <a:p>
            <a:pPr lvl="2"/>
            <a:r>
              <a:rPr lang="en-US" sz="2400" dirty="0" smtClean="0"/>
              <a:t>test design, </a:t>
            </a:r>
          </a:p>
          <a:p>
            <a:pPr lvl="2"/>
            <a:r>
              <a:rPr lang="en-US" sz="2400" dirty="0" smtClean="0"/>
              <a:t>test execution, and</a:t>
            </a:r>
          </a:p>
          <a:p>
            <a:pPr lvl="2"/>
            <a:r>
              <a:rPr lang="en-US" sz="2400" dirty="0" smtClean="0"/>
              <a:t>test result interpretation</a:t>
            </a:r>
          </a:p>
          <a:p>
            <a:pPr lvl="1"/>
            <a:r>
              <a:rPr lang="en-US" sz="2400" dirty="0" smtClean="0"/>
              <a:t>as mutually supportive activities</a:t>
            </a:r>
          </a:p>
          <a:p>
            <a:pPr lvl="1"/>
            <a:r>
              <a:rPr lang="en-US" sz="2400" dirty="0" smtClean="0"/>
              <a:t>that run in parallel throughout the project.</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common misunderstandings...</a:t>
            </a:r>
            <a:endParaRPr lang="en-US" dirty="0"/>
          </a:p>
        </p:txBody>
      </p:sp>
      <p:sp>
        <p:nvSpPr>
          <p:cNvPr id="3" name="Content Placeholder 2"/>
          <p:cNvSpPr>
            <a:spLocks noGrp="1"/>
          </p:cNvSpPr>
          <p:nvPr>
            <p:ph idx="1"/>
          </p:nvPr>
        </p:nvSpPr>
        <p:spPr>
          <a:xfrm>
            <a:off x="412751" y="800100"/>
            <a:ext cx="9145852" cy="5600700"/>
          </a:xfrm>
        </p:spPr>
        <p:txBody>
          <a:bodyPr/>
          <a:lstStyle/>
          <a:p>
            <a:pPr lvl="1"/>
            <a:r>
              <a:rPr lang="en-US" sz="2400" b="1" dirty="0" smtClean="0"/>
              <a:t>No, ET is not only manual testing</a:t>
            </a:r>
            <a:r>
              <a:rPr lang="en-US" sz="2400" dirty="0" smtClean="0"/>
              <a:t>. Explorers can use any tools they want.</a:t>
            </a:r>
          </a:p>
          <a:p>
            <a:pPr lvl="1"/>
            <a:r>
              <a:rPr lang="en-US" sz="2400" b="1" dirty="0" smtClean="0"/>
              <a:t>No, ET is not only black box</a:t>
            </a:r>
            <a:r>
              <a:rPr lang="en-US" sz="2400" dirty="0" smtClean="0"/>
              <a:t>. Explorers can work with the program at any level, using any information.</a:t>
            </a:r>
          </a:p>
          <a:p>
            <a:pPr lvl="1"/>
            <a:r>
              <a:rPr lang="en-US" sz="2400" b="1" dirty="0" smtClean="0"/>
              <a:t>No, ET is not only test execution</a:t>
            </a:r>
            <a:r>
              <a:rPr lang="en-US" sz="2400" dirty="0" smtClean="0"/>
              <a:t>. Sometimes explorers beat on the keyboard or do standardized “attacks” (quicktests), but explorers often develop tests and strategies with studies of the product, the platform, the market and other risks.</a:t>
            </a:r>
          </a:p>
          <a:p>
            <a:pPr lvl="1"/>
            <a:r>
              <a:rPr lang="en-US" sz="2400" b="1" dirty="0" smtClean="0"/>
              <a:t>No, ET is not completely undocumented</a:t>
            </a:r>
            <a:r>
              <a:rPr lang="en-US" sz="2400" dirty="0" smtClean="0"/>
              <a:t>. Explorers create whatever documents are useful for their purposes....</a:t>
            </a:r>
            <a:endParaRPr lang="en-US" sz="2400" dirty="0"/>
          </a:p>
        </p:txBody>
      </p:sp>
      <p:sp>
        <p:nvSpPr>
          <p:cNvPr id="5" name="Rectangle 4"/>
          <p:cNvSpPr/>
          <p:nvPr/>
        </p:nvSpPr>
        <p:spPr>
          <a:xfrm>
            <a:off x="1732724" y="4648200"/>
            <a:ext cx="6440553" cy="1569660"/>
          </a:xfrm>
          <a:prstGeom prst="rect">
            <a:avLst/>
          </a:prstGeom>
        </p:spPr>
        <p:txBody>
          <a:bodyPr wrap="square">
            <a:spAutoFit/>
          </a:bodyPr>
          <a:lstStyle/>
          <a:p>
            <a:r>
              <a:rPr lang="en-US" sz="4800" dirty="0" smtClean="0">
                <a:ln>
                  <a:solidFill>
                    <a:schemeClr val="tx1"/>
                  </a:solidFill>
                </a:ln>
                <a:solidFill>
                  <a:srgbClr val="FF0000"/>
                </a:solidFill>
                <a:effectLst>
                  <a:outerShdw blurRad="50800" dist="38100" dir="2700000" algn="tl" rotWithShape="0">
                    <a:prstClr val="black">
                      <a:alpha val="40000"/>
                    </a:prstClr>
                  </a:outerShdw>
                </a:effectLst>
                <a:latin typeface="Monotype Corsiva" pitchFamily="66" charset="0"/>
              </a:rPr>
              <a:t>Including checklists.</a:t>
            </a:r>
          </a:p>
          <a:p>
            <a:r>
              <a:rPr lang="en-US" sz="4800" dirty="0" smtClean="0">
                <a:ln>
                  <a:solidFill>
                    <a:schemeClr val="tx1"/>
                  </a:solidFill>
                </a:ln>
                <a:solidFill>
                  <a:srgbClr val="FF0000"/>
                </a:solidFill>
                <a:effectLst>
                  <a:outerShdw blurRad="50800" dist="38100" dir="2700000" algn="tl" rotWithShape="0">
                    <a:prstClr val="black">
                      <a:alpha val="40000"/>
                    </a:prstClr>
                  </a:outerShdw>
                </a:effectLst>
                <a:latin typeface="Monotype Corsiva" pitchFamily="66" charset="0"/>
              </a:rPr>
              <a:t>But (almost) never scripts.</a:t>
            </a:r>
            <a:endParaRPr lang="en-US" sz="4800" dirty="0">
              <a:ln>
                <a:solidFill>
                  <a:schemeClr val="tx1"/>
                </a:solidFill>
              </a:ln>
              <a:solidFill>
                <a:srgbClr val="FF0000"/>
              </a:solidFill>
              <a:effectLst>
                <a:outerShdw blurRad="50800" dist="38100" dir="2700000" algn="tl" rotWithShape="0">
                  <a:prstClr val="black">
                    <a:alpha val="40000"/>
                  </a:prstClr>
                </a:outerShdw>
              </a:effectLst>
              <a:latin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Commodity-Level Software Testing</a:t>
            </a:r>
            <a:endParaRPr lang="en-US" dirty="0"/>
          </a:p>
        </p:txBody>
      </p:sp>
      <p:sp>
        <p:nvSpPr>
          <p:cNvPr id="3" name="Content Placeholder 2"/>
          <p:cNvSpPr>
            <a:spLocks noGrp="1"/>
          </p:cNvSpPr>
          <p:nvPr>
            <p:ph idx="1"/>
          </p:nvPr>
        </p:nvSpPr>
        <p:spPr>
          <a:xfrm>
            <a:off x="209551" y="914401"/>
            <a:ext cx="6115050" cy="4400549"/>
          </a:xfrm>
        </p:spPr>
        <p:txBody>
          <a:bodyPr/>
          <a:lstStyle/>
          <a:p>
            <a:r>
              <a:rPr lang="en-US" dirty="0" smtClean="0"/>
              <a:t>You are a commodity if:</a:t>
            </a:r>
          </a:p>
          <a:p>
            <a:pPr lvl="1"/>
            <a:r>
              <a:rPr lang="en-US" dirty="0" smtClean="0"/>
              <a:t>your client perceives you as equivalent to the other members of your class</a:t>
            </a:r>
          </a:p>
          <a:p>
            <a:r>
              <a:rPr lang="en-US" dirty="0" smtClean="0"/>
              <a:t>Commodity testers:</a:t>
            </a:r>
          </a:p>
          <a:p>
            <a:pPr lvl="1"/>
            <a:r>
              <a:rPr lang="en-US" dirty="0" smtClean="0"/>
              <a:t>have standardized skills / knowledge</a:t>
            </a:r>
          </a:p>
          <a:p>
            <a:pPr lvl="1"/>
            <a:r>
              <a:rPr lang="en-US" dirty="0" smtClean="0"/>
              <a:t>are easily replaced</a:t>
            </a:r>
          </a:p>
          <a:p>
            <a:pPr lvl="1"/>
            <a:r>
              <a:rPr lang="en-US" dirty="0" smtClean="0"/>
              <a:t>are cheaply outsourced</a:t>
            </a:r>
          </a:p>
          <a:p>
            <a:pPr lvl="1"/>
            <a:r>
              <a:rPr lang="en-US" dirty="0" smtClean="0"/>
              <a:t>add relatively little to the project</a:t>
            </a:r>
          </a:p>
        </p:txBody>
      </p:sp>
      <p:sp>
        <p:nvSpPr>
          <p:cNvPr id="4" name="Rectangle 3"/>
          <p:cNvSpPr/>
          <p:nvPr/>
        </p:nvSpPr>
        <p:spPr bwMode="auto">
          <a:xfrm>
            <a:off x="6553200" y="931863"/>
            <a:ext cx="3028950" cy="3323987"/>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182880" rIns="91440" bIns="18288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Commodities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Narrow" pitchFamily="34" charset="0"/>
              </a:rPr>
              <a:t>There are green bananas</a:t>
            </a:r>
            <a:r>
              <a:rPr kumimoji="0" lang="en-US" sz="2400" b="0" i="0" u="none" strike="noStrike" cap="none" normalizeH="0" dirty="0" smtClean="0">
                <a:ln>
                  <a:noFill/>
                </a:ln>
                <a:solidFill>
                  <a:schemeClr val="tx1"/>
                </a:solidFill>
                <a:effectLst/>
                <a:latin typeface="Arial Narrow"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2400" baseline="0" dirty="0" smtClean="0">
                <a:latin typeface="Arial Narrow" pitchFamily="34" charset="0"/>
              </a:rPr>
              <a:t>and</a:t>
            </a:r>
            <a:r>
              <a:rPr lang="en-US" sz="2400" dirty="0" smtClean="0">
                <a:latin typeface="Arial Narrow" pitchFamily="34" charset="0"/>
              </a:rPr>
              <a:t> </a:t>
            </a:r>
            <a:r>
              <a:rPr kumimoji="0" lang="en-US" sz="2400" b="0" i="0" u="none" strike="noStrike" cap="none" normalizeH="0" baseline="0" dirty="0" smtClean="0">
                <a:ln>
                  <a:noFill/>
                </a:ln>
                <a:solidFill>
                  <a:schemeClr val="tx1"/>
                </a:solidFill>
                <a:effectLst/>
                <a:latin typeface="Arial Narrow" pitchFamily="34" charset="0"/>
              </a:rPr>
              <a:t>ripe bananas</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Arial Narrow" pitchFamily="34" charset="0"/>
              </a:rPr>
              <a:t>and rotten bananas</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Arial Narrow" pitchFamily="34" charset="0"/>
              </a:rPr>
              <a:t>and big bananas</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Arial Narrow" pitchFamily="34" charset="0"/>
              </a:rPr>
              <a:t>and  little bananas.</a:t>
            </a:r>
          </a:p>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Narrow" pitchFamily="34" charset="0"/>
              </a:rPr>
              <a:t>But by and large,</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Arial Narrow" pitchFamily="34" charset="0"/>
              </a:rPr>
              <a:t>a banana is a banana.</a:t>
            </a: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5" name="Rectangle 4"/>
          <p:cNvSpPr/>
          <p:nvPr/>
        </p:nvSpPr>
        <p:spPr bwMode="auto">
          <a:xfrm>
            <a:off x="352425" y="5086350"/>
            <a:ext cx="9201150" cy="1107996"/>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182880" rIns="91440" bIns="182880" numCol="1" rtlCol="0" anchor="ctr" anchorCtr="0" compatLnSpc="1">
            <a:prstTxWarp prst="textNoShape">
              <a:avLst/>
            </a:prstTxWarp>
            <a:spAutoFit/>
          </a:bodyPr>
          <a:lstStyle/>
          <a:p>
            <a:pPr marL="0" lvl="1" algn="ctr"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Arial Narrow" pitchFamily="34" charset="0"/>
              </a:rPr>
              <a:t>Commodity </a:t>
            </a:r>
            <a:r>
              <a:rPr lang="en-US" sz="2400" b="1" dirty="0" smtClean="0">
                <a:latin typeface="Arial Narrow" pitchFamily="34" charset="0"/>
              </a:rPr>
              <a:t>testers have little on-the-job control over their pay, status, job security, opportunity for professional growth or the focus of their work.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Point:</a:t>
            </a:r>
            <a:br>
              <a:rPr lang="en-US" dirty="0" smtClean="0"/>
            </a:br>
            <a:r>
              <a:rPr lang="en-US" dirty="0" smtClean="0"/>
              <a:t>The need for judgment</a:t>
            </a:r>
            <a:endParaRPr lang="en-US" dirty="0"/>
          </a:p>
        </p:txBody>
      </p:sp>
      <p:sp>
        <p:nvSpPr>
          <p:cNvPr id="3" name="Content Placeholder 2"/>
          <p:cNvSpPr>
            <a:spLocks noGrp="1"/>
          </p:cNvSpPr>
          <p:nvPr>
            <p:ph idx="1"/>
          </p:nvPr>
        </p:nvSpPr>
        <p:spPr>
          <a:xfrm>
            <a:off x="412751" y="1181101"/>
            <a:ext cx="9145852" cy="5051425"/>
          </a:xfrm>
        </p:spPr>
        <p:txBody>
          <a:bodyPr/>
          <a:lstStyle/>
          <a:p>
            <a:pPr lvl="1"/>
            <a:r>
              <a:rPr lang="en-US" dirty="0" smtClean="0"/>
              <a:t>We often talk about testing as a process of comparing empirical results to expected results</a:t>
            </a:r>
          </a:p>
          <a:p>
            <a:pPr lvl="1"/>
            <a:r>
              <a:rPr lang="en-US" dirty="0" smtClean="0"/>
              <a:t>But even the basic process of comparison requires human judgment, based on an understanding of the problem domain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742950" y="381000"/>
            <a:ext cx="6273800" cy="1143000"/>
          </a:xfrm>
        </p:spPr>
        <p:txBody>
          <a:bodyPr/>
          <a:lstStyle/>
          <a:p>
            <a:pPr eaLnBrk="1" hangingPunct="1"/>
            <a:r>
              <a:rPr lang="en-US" sz="2800" dirty="0" smtClean="0"/>
              <a:t>A program can fail in </a:t>
            </a:r>
            <a:r>
              <a:rPr lang="en-US" sz="2800" u="sng" dirty="0" smtClean="0"/>
              <a:t>many</a:t>
            </a:r>
            <a:r>
              <a:rPr lang="en-US" sz="2800" dirty="0" smtClean="0"/>
              <a:t> ways</a:t>
            </a:r>
            <a:br>
              <a:rPr lang="en-US" sz="2800" dirty="0" smtClean="0"/>
            </a:br>
            <a:r>
              <a:rPr lang="en-US" sz="2400" i="1" dirty="0" smtClean="0">
                <a:solidFill>
                  <a:schemeClr val="tx1"/>
                </a:solidFill>
              </a:rPr>
              <a:t>Based on notes from Doug Hoffman</a:t>
            </a:r>
            <a:r>
              <a:rPr lang="en-US" sz="2800" i="1" dirty="0" smtClean="0">
                <a:solidFill>
                  <a:schemeClr val="tx1"/>
                </a:solidFill>
              </a:rPr>
              <a:t/>
            </a:r>
            <a:br>
              <a:rPr lang="en-US" sz="2800" i="1" dirty="0" smtClean="0">
                <a:solidFill>
                  <a:schemeClr val="tx1"/>
                </a:solidFill>
              </a:rPr>
            </a:br>
            <a:endParaRPr lang="en-US" sz="2800" dirty="0" smtClean="0">
              <a:solidFill>
                <a:schemeClr val="tx1"/>
              </a:solidFill>
            </a:endParaRPr>
          </a:p>
        </p:txBody>
      </p:sp>
      <p:grpSp>
        <p:nvGrpSpPr>
          <p:cNvPr id="2" name="Group 28"/>
          <p:cNvGrpSpPr>
            <a:grpSpLocks/>
          </p:cNvGrpSpPr>
          <p:nvPr/>
        </p:nvGrpSpPr>
        <p:grpSpPr bwMode="auto">
          <a:xfrm>
            <a:off x="454025" y="1600201"/>
            <a:ext cx="8997950" cy="4427538"/>
            <a:chOff x="288" y="783"/>
            <a:chExt cx="5232" cy="2789"/>
          </a:xfrm>
        </p:grpSpPr>
        <p:sp>
          <p:nvSpPr>
            <p:cNvPr id="17413" name="AutoShape 3"/>
            <p:cNvSpPr>
              <a:spLocks noChangeArrowheads="1"/>
            </p:cNvSpPr>
            <p:nvPr/>
          </p:nvSpPr>
          <p:spPr bwMode="auto">
            <a:xfrm>
              <a:off x="2256" y="1152"/>
              <a:ext cx="1104" cy="1536"/>
            </a:xfrm>
            <a:prstGeom prst="cube">
              <a:avLst>
                <a:gd name="adj" fmla="val 25000"/>
              </a:avLst>
            </a:prstGeom>
            <a:solidFill>
              <a:srgbClr val="232323"/>
            </a:solidFill>
            <a:ln w="9525">
              <a:solidFill>
                <a:schemeClr val="tx1"/>
              </a:solidFill>
              <a:miter lim="800000"/>
              <a:headEnd/>
              <a:tailEnd/>
            </a:ln>
          </p:spPr>
          <p:txBody>
            <a:bodyPr wrap="none" anchor="ctr"/>
            <a:lstStyle/>
            <a:p>
              <a:r>
                <a:rPr lang="en-US" b="1">
                  <a:solidFill>
                    <a:schemeClr val="bg1"/>
                  </a:solidFill>
                  <a:latin typeface="Times New Roman" pitchFamily="18" charset="0"/>
                </a:rPr>
                <a:t>System </a:t>
              </a:r>
            </a:p>
            <a:p>
              <a:r>
                <a:rPr lang="en-US" b="1">
                  <a:solidFill>
                    <a:schemeClr val="bg1"/>
                  </a:solidFill>
                  <a:latin typeface="Times New Roman" pitchFamily="18" charset="0"/>
                </a:rPr>
                <a:t>under </a:t>
              </a:r>
            </a:p>
            <a:p>
              <a:r>
                <a:rPr lang="en-US" b="1">
                  <a:solidFill>
                    <a:schemeClr val="bg1"/>
                  </a:solidFill>
                  <a:latin typeface="Times New Roman" pitchFamily="18" charset="0"/>
                </a:rPr>
                <a:t>test</a:t>
              </a:r>
              <a:endParaRPr lang="en-US" b="1">
                <a:latin typeface="Times New Roman" pitchFamily="18" charset="0"/>
              </a:endParaRPr>
            </a:p>
          </p:txBody>
        </p:sp>
        <p:sp>
          <p:nvSpPr>
            <p:cNvPr id="17414" name="Text Box 4"/>
            <p:cNvSpPr txBox="1">
              <a:spLocks noChangeArrowheads="1"/>
            </p:cNvSpPr>
            <p:nvPr/>
          </p:nvSpPr>
          <p:spPr bwMode="auto">
            <a:xfrm>
              <a:off x="288" y="783"/>
              <a:ext cx="1010" cy="271"/>
            </a:xfrm>
            <a:prstGeom prst="rect">
              <a:avLst/>
            </a:prstGeom>
            <a:solidFill>
              <a:srgbClr val="3366FF">
                <a:alpha val="74901"/>
              </a:srgbClr>
            </a:solidFill>
            <a:ln w="9525">
              <a:solidFill>
                <a:srgbClr val="3366FF"/>
              </a:solidFill>
              <a:miter lim="800000"/>
              <a:headEnd/>
              <a:tailEnd/>
            </a:ln>
          </p:spPr>
          <p:txBody>
            <a:bodyPr wrap="none">
              <a:spAutoFit/>
            </a:bodyPr>
            <a:lstStyle/>
            <a:p>
              <a:pPr algn="l"/>
              <a:r>
                <a:rPr lang="en-US" sz="2200" b="1">
                  <a:latin typeface="Arial Narrow" pitchFamily="34" charset="0"/>
                </a:rPr>
                <a:t>Program state</a:t>
              </a:r>
            </a:p>
          </p:txBody>
        </p:sp>
        <p:sp>
          <p:nvSpPr>
            <p:cNvPr id="17415" name="Text Box 5"/>
            <p:cNvSpPr txBox="1">
              <a:spLocks noChangeArrowheads="1"/>
            </p:cNvSpPr>
            <p:nvPr/>
          </p:nvSpPr>
          <p:spPr bwMode="auto">
            <a:xfrm>
              <a:off x="672" y="1824"/>
              <a:ext cx="1344" cy="233"/>
            </a:xfrm>
            <a:prstGeom prst="rect">
              <a:avLst/>
            </a:prstGeom>
            <a:solidFill>
              <a:srgbClr val="00FF00">
                <a:alpha val="74901"/>
              </a:srgbClr>
            </a:solidFill>
            <a:ln w="9525">
              <a:noFill/>
              <a:miter lim="800000"/>
              <a:headEnd/>
              <a:tailEnd/>
            </a:ln>
          </p:spPr>
          <p:txBody>
            <a:bodyPr>
              <a:spAutoFit/>
            </a:bodyPr>
            <a:lstStyle/>
            <a:p>
              <a:pPr algn="l"/>
              <a:r>
                <a:rPr lang="en-US" b="1">
                  <a:latin typeface="Arial Narrow" pitchFamily="34" charset="0"/>
                </a:rPr>
                <a:t>Intended inputs</a:t>
              </a:r>
            </a:p>
          </p:txBody>
        </p:sp>
        <p:sp>
          <p:nvSpPr>
            <p:cNvPr id="17416" name="Text Box 6"/>
            <p:cNvSpPr txBox="1">
              <a:spLocks noChangeArrowheads="1"/>
            </p:cNvSpPr>
            <p:nvPr/>
          </p:nvSpPr>
          <p:spPr bwMode="auto">
            <a:xfrm>
              <a:off x="288" y="1263"/>
              <a:ext cx="935" cy="271"/>
            </a:xfrm>
            <a:prstGeom prst="rect">
              <a:avLst/>
            </a:prstGeom>
            <a:solidFill>
              <a:srgbClr val="3366FF">
                <a:alpha val="74901"/>
              </a:srgbClr>
            </a:solidFill>
            <a:ln w="9525">
              <a:solidFill>
                <a:srgbClr val="3366FF"/>
              </a:solidFill>
              <a:miter lim="800000"/>
              <a:headEnd/>
              <a:tailEnd/>
            </a:ln>
          </p:spPr>
          <p:txBody>
            <a:bodyPr wrap="none">
              <a:spAutoFit/>
            </a:bodyPr>
            <a:lstStyle/>
            <a:p>
              <a:pPr algn="l"/>
              <a:r>
                <a:rPr lang="en-US" sz="2200" b="1">
                  <a:latin typeface="Arial Narrow" pitchFamily="34" charset="0"/>
                </a:rPr>
                <a:t>System state</a:t>
              </a:r>
            </a:p>
          </p:txBody>
        </p:sp>
        <p:sp>
          <p:nvSpPr>
            <p:cNvPr id="17417" name="Text Box 7"/>
            <p:cNvSpPr txBox="1">
              <a:spLocks noChangeArrowheads="1"/>
            </p:cNvSpPr>
            <p:nvPr/>
          </p:nvSpPr>
          <p:spPr bwMode="auto">
            <a:xfrm>
              <a:off x="288" y="2349"/>
              <a:ext cx="1263" cy="485"/>
            </a:xfrm>
            <a:prstGeom prst="rect">
              <a:avLst/>
            </a:prstGeom>
            <a:solidFill>
              <a:srgbClr val="3366FF">
                <a:alpha val="74901"/>
              </a:srgbClr>
            </a:solidFill>
            <a:ln w="9525">
              <a:solidFill>
                <a:srgbClr val="3366FF"/>
              </a:solidFill>
              <a:miter lim="800000"/>
              <a:headEnd/>
              <a:tailEnd/>
            </a:ln>
          </p:spPr>
          <p:txBody>
            <a:bodyPr wrap="none">
              <a:spAutoFit/>
            </a:bodyPr>
            <a:lstStyle/>
            <a:p>
              <a:pPr algn="l"/>
              <a:r>
                <a:rPr lang="en-US" sz="2200" b="1">
                  <a:latin typeface="Arial Narrow" pitchFamily="34" charset="0"/>
                </a:rPr>
                <a:t>Configuration and</a:t>
              </a:r>
            </a:p>
            <a:p>
              <a:pPr algn="l"/>
              <a:r>
                <a:rPr lang="en-US" sz="2200" b="1">
                  <a:latin typeface="Arial Narrow" pitchFamily="34" charset="0"/>
                </a:rPr>
                <a:t>system resources</a:t>
              </a:r>
            </a:p>
          </p:txBody>
        </p:sp>
        <p:sp>
          <p:nvSpPr>
            <p:cNvPr id="17418" name="Text Box 8"/>
            <p:cNvSpPr txBox="1">
              <a:spLocks noChangeArrowheads="1"/>
            </p:cNvSpPr>
            <p:nvPr/>
          </p:nvSpPr>
          <p:spPr bwMode="auto">
            <a:xfrm>
              <a:off x="288" y="3087"/>
              <a:ext cx="1957" cy="485"/>
            </a:xfrm>
            <a:prstGeom prst="rect">
              <a:avLst/>
            </a:prstGeom>
            <a:solidFill>
              <a:srgbClr val="3366FF">
                <a:alpha val="74901"/>
              </a:srgbClr>
            </a:solidFill>
            <a:ln w="9525">
              <a:solidFill>
                <a:srgbClr val="3366FF"/>
              </a:solidFill>
              <a:miter lim="800000"/>
              <a:headEnd/>
              <a:tailEnd/>
            </a:ln>
          </p:spPr>
          <p:txBody>
            <a:bodyPr wrap="none">
              <a:spAutoFit/>
            </a:bodyPr>
            <a:lstStyle/>
            <a:p>
              <a:pPr algn="l"/>
              <a:r>
                <a:rPr lang="en-US" sz="2200" b="1">
                  <a:latin typeface="Arial Narrow" pitchFamily="34" charset="0"/>
                </a:rPr>
                <a:t>From other cooperating </a:t>
              </a:r>
            </a:p>
            <a:p>
              <a:pPr algn="l"/>
              <a:r>
                <a:rPr lang="en-US" sz="2200" b="1">
                  <a:latin typeface="Arial Narrow" pitchFamily="34" charset="0"/>
                </a:rPr>
                <a:t>processes, clients or servers</a:t>
              </a:r>
            </a:p>
          </p:txBody>
        </p:sp>
        <p:sp>
          <p:nvSpPr>
            <p:cNvPr id="17419" name="Rectangle 9"/>
            <p:cNvSpPr>
              <a:spLocks noChangeArrowheads="1"/>
            </p:cNvSpPr>
            <p:nvPr/>
          </p:nvSpPr>
          <p:spPr bwMode="auto">
            <a:xfrm>
              <a:off x="3390" y="1304"/>
              <a:ext cx="107" cy="233"/>
            </a:xfrm>
            <a:prstGeom prst="rect">
              <a:avLst/>
            </a:prstGeom>
            <a:noFill/>
            <a:ln w="9525">
              <a:noFill/>
              <a:miter lim="800000"/>
              <a:headEnd/>
              <a:tailEnd/>
            </a:ln>
          </p:spPr>
          <p:txBody>
            <a:bodyPr wrap="none">
              <a:spAutoFit/>
            </a:bodyPr>
            <a:lstStyle/>
            <a:p>
              <a:pPr algn="l"/>
              <a:endParaRPr lang="en-US" b="1">
                <a:latin typeface="Times New Roman" pitchFamily="18" charset="0"/>
              </a:endParaRPr>
            </a:p>
          </p:txBody>
        </p:sp>
        <p:sp>
          <p:nvSpPr>
            <p:cNvPr id="17420" name="AutoShape 10"/>
            <p:cNvSpPr>
              <a:spLocks noChangeArrowheads="1"/>
            </p:cNvSpPr>
            <p:nvPr/>
          </p:nvSpPr>
          <p:spPr bwMode="auto">
            <a:xfrm>
              <a:off x="2016" y="1848"/>
              <a:ext cx="240" cy="240"/>
            </a:xfrm>
            <a:prstGeom prst="rightArrow">
              <a:avLst>
                <a:gd name="adj1" fmla="val 50000"/>
                <a:gd name="adj2" fmla="val 25000"/>
              </a:avLst>
            </a:prstGeom>
            <a:solidFill>
              <a:srgbClr val="00FF00"/>
            </a:solidFill>
            <a:ln w="9525">
              <a:noFill/>
              <a:miter lim="800000"/>
              <a:headEnd/>
              <a:tailEnd/>
            </a:ln>
          </p:spPr>
          <p:txBody>
            <a:bodyPr wrap="none" anchor="ctr"/>
            <a:lstStyle/>
            <a:p>
              <a:endParaRPr lang="en-US" b="1">
                <a:latin typeface="Tw Cen MT Condensed" pitchFamily="34" charset="0"/>
              </a:endParaRPr>
            </a:p>
          </p:txBody>
        </p:sp>
        <p:cxnSp>
          <p:nvCxnSpPr>
            <p:cNvPr id="17421" name="AutoShape 11"/>
            <p:cNvCxnSpPr>
              <a:cxnSpLocks noChangeShapeType="1"/>
              <a:stCxn id="17414" idx="3"/>
              <a:endCxn id="17413" idx="1"/>
            </p:cNvCxnSpPr>
            <p:nvPr/>
          </p:nvCxnSpPr>
          <p:spPr bwMode="auto">
            <a:xfrm>
              <a:off x="1298" y="919"/>
              <a:ext cx="1372" cy="532"/>
            </a:xfrm>
            <a:prstGeom prst="curvedConnector2">
              <a:avLst/>
            </a:prstGeom>
            <a:noFill/>
            <a:ln w="50800">
              <a:solidFill>
                <a:srgbClr val="3366FF"/>
              </a:solidFill>
              <a:round/>
              <a:headEnd/>
              <a:tailEnd type="triangle" w="med" len="lg"/>
            </a:ln>
          </p:spPr>
        </p:cxnSp>
        <p:cxnSp>
          <p:nvCxnSpPr>
            <p:cNvPr id="17422" name="AutoShape 12"/>
            <p:cNvCxnSpPr>
              <a:cxnSpLocks noChangeShapeType="1"/>
              <a:stCxn id="17416" idx="3"/>
            </p:cNvCxnSpPr>
            <p:nvPr/>
          </p:nvCxnSpPr>
          <p:spPr bwMode="auto">
            <a:xfrm>
              <a:off x="1223" y="1399"/>
              <a:ext cx="968" cy="194"/>
            </a:xfrm>
            <a:prstGeom prst="curvedConnector3">
              <a:avLst>
                <a:gd name="adj1" fmla="val 50000"/>
              </a:avLst>
            </a:prstGeom>
            <a:noFill/>
            <a:ln w="50800">
              <a:solidFill>
                <a:srgbClr val="3366FF"/>
              </a:solidFill>
              <a:round/>
              <a:headEnd/>
              <a:tailEnd type="triangle" w="med" len="lg"/>
            </a:ln>
          </p:spPr>
        </p:cxnSp>
        <p:cxnSp>
          <p:nvCxnSpPr>
            <p:cNvPr id="17423" name="AutoShape 13"/>
            <p:cNvCxnSpPr>
              <a:cxnSpLocks noChangeShapeType="1"/>
              <a:stCxn id="17417" idx="3"/>
            </p:cNvCxnSpPr>
            <p:nvPr/>
          </p:nvCxnSpPr>
          <p:spPr bwMode="auto">
            <a:xfrm flipV="1">
              <a:off x="1551" y="2285"/>
              <a:ext cx="680" cy="306"/>
            </a:xfrm>
            <a:prstGeom prst="curvedConnector3">
              <a:avLst>
                <a:gd name="adj1" fmla="val 50000"/>
              </a:avLst>
            </a:prstGeom>
            <a:noFill/>
            <a:ln w="50800">
              <a:solidFill>
                <a:srgbClr val="3366FF"/>
              </a:solidFill>
              <a:round/>
              <a:headEnd/>
              <a:tailEnd type="triangle" w="med" len="lg"/>
            </a:ln>
          </p:spPr>
        </p:cxnSp>
        <p:cxnSp>
          <p:nvCxnSpPr>
            <p:cNvPr id="17424" name="AutoShape 14"/>
            <p:cNvCxnSpPr>
              <a:cxnSpLocks noChangeShapeType="1"/>
              <a:stCxn id="17418" idx="3"/>
              <a:endCxn id="17413" idx="3"/>
            </p:cNvCxnSpPr>
            <p:nvPr/>
          </p:nvCxnSpPr>
          <p:spPr bwMode="auto">
            <a:xfrm flipV="1">
              <a:off x="2245" y="2688"/>
              <a:ext cx="425" cy="641"/>
            </a:xfrm>
            <a:prstGeom prst="curvedConnector2">
              <a:avLst/>
            </a:prstGeom>
            <a:noFill/>
            <a:ln w="50800">
              <a:solidFill>
                <a:srgbClr val="3366FF"/>
              </a:solidFill>
              <a:round/>
              <a:headEnd/>
              <a:tailEnd type="triangle" w="med" len="lg"/>
            </a:ln>
          </p:spPr>
        </p:cxnSp>
        <p:sp>
          <p:nvSpPr>
            <p:cNvPr id="17425" name="Text Box 15"/>
            <p:cNvSpPr txBox="1">
              <a:spLocks noChangeArrowheads="1"/>
            </p:cNvSpPr>
            <p:nvPr/>
          </p:nvSpPr>
          <p:spPr bwMode="auto">
            <a:xfrm>
              <a:off x="3792" y="1824"/>
              <a:ext cx="1072" cy="233"/>
            </a:xfrm>
            <a:prstGeom prst="rect">
              <a:avLst/>
            </a:prstGeom>
            <a:solidFill>
              <a:srgbClr val="00FF00">
                <a:alpha val="74901"/>
              </a:srgbClr>
            </a:solidFill>
            <a:ln w="9525">
              <a:noFill/>
              <a:miter lim="800000"/>
              <a:headEnd/>
              <a:tailEnd/>
            </a:ln>
          </p:spPr>
          <p:txBody>
            <a:bodyPr wrap="none">
              <a:spAutoFit/>
            </a:bodyPr>
            <a:lstStyle/>
            <a:p>
              <a:pPr algn="l"/>
              <a:r>
                <a:rPr lang="en-US" b="1">
                  <a:latin typeface="Arial Narrow" pitchFamily="34" charset="0"/>
                </a:rPr>
                <a:t>Monitored outputs</a:t>
              </a:r>
            </a:p>
          </p:txBody>
        </p:sp>
        <p:sp>
          <p:nvSpPr>
            <p:cNvPr id="17426" name="AutoShape 16"/>
            <p:cNvSpPr>
              <a:spLocks noChangeArrowheads="1"/>
            </p:cNvSpPr>
            <p:nvPr/>
          </p:nvSpPr>
          <p:spPr bwMode="auto">
            <a:xfrm>
              <a:off x="3360" y="1848"/>
              <a:ext cx="432" cy="240"/>
            </a:xfrm>
            <a:prstGeom prst="rightArrow">
              <a:avLst>
                <a:gd name="adj1" fmla="val 50000"/>
                <a:gd name="adj2" fmla="val 45000"/>
              </a:avLst>
            </a:prstGeom>
            <a:solidFill>
              <a:srgbClr val="00FF00"/>
            </a:solidFill>
            <a:ln w="9525">
              <a:noFill/>
              <a:miter lim="800000"/>
              <a:headEnd/>
              <a:tailEnd/>
            </a:ln>
          </p:spPr>
          <p:txBody>
            <a:bodyPr wrap="none" anchor="ctr"/>
            <a:lstStyle/>
            <a:p>
              <a:endParaRPr lang="en-US" b="1">
                <a:latin typeface="Tw Cen MT Condensed" pitchFamily="34" charset="0"/>
              </a:endParaRPr>
            </a:p>
          </p:txBody>
        </p:sp>
        <p:sp>
          <p:nvSpPr>
            <p:cNvPr id="17427" name="Text Box 17"/>
            <p:cNvSpPr txBox="1">
              <a:spLocks noChangeArrowheads="1"/>
            </p:cNvSpPr>
            <p:nvPr/>
          </p:nvSpPr>
          <p:spPr bwMode="auto">
            <a:xfrm>
              <a:off x="3552" y="783"/>
              <a:ext cx="1920" cy="486"/>
            </a:xfrm>
            <a:prstGeom prst="rect">
              <a:avLst/>
            </a:prstGeom>
            <a:solidFill>
              <a:srgbClr val="FF0000">
                <a:alpha val="74901"/>
              </a:srgbClr>
            </a:solidFill>
            <a:ln w="9525">
              <a:solidFill>
                <a:srgbClr val="FF0000"/>
              </a:solidFill>
              <a:miter lim="800000"/>
              <a:headEnd/>
              <a:tailEnd/>
            </a:ln>
          </p:spPr>
          <p:txBody>
            <a:bodyPr>
              <a:spAutoFit/>
            </a:bodyPr>
            <a:lstStyle/>
            <a:p>
              <a:pPr algn="l"/>
              <a:r>
                <a:rPr lang="en-US" sz="2200" b="1" dirty="0">
                  <a:latin typeface="Arial Narrow" pitchFamily="34" charset="0"/>
                </a:rPr>
                <a:t>Program state, including uninspected outputs </a:t>
              </a:r>
            </a:p>
          </p:txBody>
        </p:sp>
        <p:sp>
          <p:nvSpPr>
            <p:cNvPr id="17428" name="Text Box 18"/>
            <p:cNvSpPr txBox="1">
              <a:spLocks noChangeArrowheads="1"/>
            </p:cNvSpPr>
            <p:nvPr/>
          </p:nvSpPr>
          <p:spPr bwMode="auto">
            <a:xfrm>
              <a:off x="4464" y="1344"/>
              <a:ext cx="935" cy="271"/>
            </a:xfrm>
            <a:prstGeom prst="rect">
              <a:avLst/>
            </a:prstGeom>
            <a:solidFill>
              <a:srgbClr val="FF0000">
                <a:alpha val="74901"/>
              </a:srgbClr>
            </a:solidFill>
            <a:ln w="9525">
              <a:solidFill>
                <a:srgbClr val="FF0000"/>
              </a:solidFill>
              <a:miter lim="800000"/>
              <a:headEnd/>
              <a:tailEnd/>
            </a:ln>
          </p:spPr>
          <p:txBody>
            <a:bodyPr wrap="none">
              <a:spAutoFit/>
            </a:bodyPr>
            <a:lstStyle/>
            <a:p>
              <a:pPr algn="l"/>
              <a:r>
                <a:rPr lang="en-US" sz="2200" b="1">
                  <a:latin typeface="Arial Narrow" pitchFamily="34" charset="0"/>
                </a:rPr>
                <a:t>System state</a:t>
              </a:r>
            </a:p>
          </p:txBody>
        </p:sp>
        <p:sp>
          <p:nvSpPr>
            <p:cNvPr id="17429" name="Text Box 19"/>
            <p:cNvSpPr txBox="1">
              <a:spLocks noChangeArrowheads="1"/>
            </p:cNvSpPr>
            <p:nvPr/>
          </p:nvSpPr>
          <p:spPr bwMode="auto">
            <a:xfrm>
              <a:off x="3504" y="2349"/>
              <a:ext cx="2016" cy="486"/>
            </a:xfrm>
            <a:prstGeom prst="rect">
              <a:avLst/>
            </a:prstGeom>
            <a:solidFill>
              <a:srgbClr val="FF0000">
                <a:alpha val="74901"/>
              </a:srgbClr>
            </a:solidFill>
            <a:ln w="9525">
              <a:solidFill>
                <a:srgbClr val="FF0000"/>
              </a:solidFill>
              <a:miter lim="800000"/>
              <a:headEnd/>
              <a:tailEnd/>
            </a:ln>
          </p:spPr>
          <p:txBody>
            <a:bodyPr>
              <a:spAutoFit/>
            </a:bodyPr>
            <a:lstStyle/>
            <a:p>
              <a:pPr algn="l"/>
              <a:r>
                <a:rPr lang="en-US" sz="2200" b="1">
                  <a:latin typeface="Arial Narrow" pitchFamily="34" charset="0"/>
                </a:rPr>
                <a:t>Impacts on connected </a:t>
              </a:r>
            </a:p>
            <a:p>
              <a:pPr algn="l"/>
              <a:r>
                <a:rPr lang="en-US" sz="2200" b="1">
                  <a:latin typeface="Arial Narrow" pitchFamily="34" charset="0"/>
                </a:rPr>
                <a:t>devices / system resources</a:t>
              </a:r>
            </a:p>
          </p:txBody>
        </p:sp>
        <p:sp>
          <p:nvSpPr>
            <p:cNvPr id="17430" name="Text Box 20"/>
            <p:cNvSpPr txBox="1">
              <a:spLocks noChangeArrowheads="1"/>
            </p:cNvSpPr>
            <p:nvPr/>
          </p:nvSpPr>
          <p:spPr bwMode="auto">
            <a:xfrm>
              <a:off x="3397" y="3087"/>
              <a:ext cx="1957" cy="485"/>
            </a:xfrm>
            <a:prstGeom prst="rect">
              <a:avLst/>
            </a:prstGeom>
            <a:solidFill>
              <a:srgbClr val="FF0000">
                <a:alpha val="74901"/>
              </a:srgbClr>
            </a:solidFill>
            <a:ln w="9525">
              <a:solidFill>
                <a:srgbClr val="FF0000"/>
              </a:solidFill>
              <a:miter lim="800000"/>
              <a:headEnd/>
              <a:tailEnd/>
            </a:ln>
          </p:spPr>
          <p:txBody>
            <a:bodyPr wrap="none">
              <a:spAutoFit/>
            </a:bodyPr>
            <a:lstStyle/>
            <a:p>
              <a:pPr algn="l"/>
              <a:r>
                <a:rPr lang="en-US" sz="2200" b="1">
                  <a:latin typeface="Arial Narrow" pitchFamily="34" charset="0"/>
                </a:rPr>
                <a:t>To other cooperating </a:t>
              </a:r>
            </a:p>
            <a:p>
              <a:pPr algn="l"/>
              <a:r>
                <a:rPr lang="en-US" sz="2200" b="1">
                  <a:latin typeface="Arial Narrow" pitchFamily="34" charset="0"/>
                </a:rPr>
                <a:t>processes, clients or servers</a:t>
              </a:r>
            </a:p>
          </p:txBody>
        </p:sp>
        <p:cxnSp>
          <p:nvCxnSpPr>
            <p:cNvPr id="17431" name="AutoShape 21"/>
            <p:cNvCxnSpPr>
              <a:cxnSpLocks noChangeShapeType="1"/>
              <a:stCxn id="17413" idx="0"/>
              <a:endCxn id="17427" idx="1"/>
            </p:cNvCxnSpPr>
            <p:nvPr/>
          </p:nvCxnSpPr>
          <p:spPr bwMode="auto">
            <a:xfrm rot="-5400000">
              <a:off x="3186" y="786"/>
              <a:ext cx="126" cy="606"/>
            </a:xfrm>
            <a:prstGeom prst="curvedConnector2">
              <a:avLst/>
            </a:prstGeom>
            <a:noFill/>
            <a:ln w="50800">
              <a:solidFill>
                <a:srgbClr val="FF0000"/>
              </a:solidFill>
              <a:round/>
              <a:headEnd/>
              <a:tailEnd type="triangle" w="med" len="lg"/>
            </a:ln>
          </p:spPr>
        </p:cxnSp>
        <p:cxnSp>
          <p:nvCxnSpPr>
            <p:cNvPr id="17432" name="AutoShape 22"/>
            <p:cNvCxnSpPr>
              <a:cxnSpLocks noChangeShapeType="1"/>
              <a:endCxn id="17428" idx="1"/>
            </p:cNvCxnSpPr>
            <p:nvPr/>
          </p:nvCxnSpPr>
          <p:spPr bwMode="auto">
            <a:xfrm flipV="1">
              <a:off x="3339" y="1480"/>
              <a:ext cx="1125" cy="128"/>
            </a:xfrm>
            <a:prstGeom prst="curvedConnector3">
              <a:avLst>
                <a:gd name="adj1" fmla="val 50000"/>
              </a:avLst>
            </a:prstGeom>
            <a:noFill/>
            <a:ln w="50800">
              <a:solidFill>
                <a:srgbClr val="FF0000"/>
              </a:solidFill>
              <a:round/>
              <a:headEnd/>
              <a:tailEnd type="triangle" w="med" len="lg"/>
            </a:ln>
          </p:spPr>
        </p:cxnSp>
        <p:cxnSp>
          <p:nvCxnSpPr>
            <p:cNvPr id="17433" name="AutoShape 23"/>
            <p:cNvCxnSpPr>
              <a:cxnSpLocks noChangeShapeType="1"/>
              <a:endCxn id="17429" idx="1"/>
            </p:cNvCxnSpPr>
            <p:nvPr/>
          </p:nvCxnSpPr>
          <p:spPr bwMode="auto">
            <a:xfrm>
              <a:off x="3360" y="2295"/>
              <a:ext cx="144" cy="297"/>
            </a:xfrm>
            <a:prstGeom prst="curvedConnector3">
              <a:avLst>
                <a:gd name="adj1" fmla="val 50000"/>
              </a:avLst>
            </a:prstGeom>
            <a:noFill/>
            <a:ln w="50800">
              <a:solidFill>
                <a:srgbClr val="FF0000"/>
              </a:solidFill>
              <a:round/>
              <a:headEnd/>
              <a:tailEnd type="triangle" w="med" len="med"/>
            </a:ln>
          </p:spPr>
        </p:cxnSp>
        <p:cxnSp>
          <p:nvCxnSpPr>
            <p:cNvPr id="17434" name="AutoShape 24"/>
            <p:cNvCxnSpPr>
              <a:cxnSpLocks noChangeShapeType="1"/>
              <a:stCxn id="17413" idx="3"/>
              <a:endCxn id="17430" idx="1"/>
            </p:cNvCxnSpPr>
            <p:nvPr/>
          </p:nvCxnSpPr>
          <p:spPr bwMode="auto">
            <a:xfrm rot="16200000" flipH="1">
              <a:off x="2713" y="2645"/>
              <a:ext cx="641" cy="727"/>
            </a:xfrm>
            <a:prstGeom prst="curvedConnector2">
              <a:avLst/>
            </a:prstGeom>
            <a:noFill/>
            <a:ln w="50800">
              <a:solidFill>
                <a:srgbClr val="FF0000"/>
              </a:solidFill>
              <a:round/>
              <a:headEnd/>
              <a:tailEnd type="triangle" w="med" len="lg"/>
            </a:ln>
          </p:spPr>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mtClean="0"/>
              <a:t>The oracle problem and test automation</a:t>
            </a:r>
          </a:p>
        </p:txBody>
      </p:sp>
      <p:sp>
        <p:nvSpPr>
          <p:cNvPr id="19460" name="Rectangle 3"/>
          <p:cNvSpPr>
            <a:spLocks noGrp="1" noChangeArrowheads="1"/>
          </p:cNvSpPr>
          <p:nvPr>
            <p:ph type="body" idx="1"/>
          </p:nvPr>
        </p:nvSpPr>
        <p:spPr>
          <a:xfrm>
            <a:off x="412750" y="914401"/>
            <a:ext cx="8915400" cy="5318125"/>
          </a:xfrm>
        </p:spPr>
        <p:txBody>
          <a:bodyPr/>
          <a:lstStyle/>
          <a:p>
            <a:pPr marL="0" indent="0" eaLnBrk="1" hangingPunct="1">
              <a:buFontTx/>
              <a:buNone/>
            </a:pPr>
            <a:r>
              <a:rPr lang="en-US" dirty="0" smtClean="0"/>
              <a:t>We often hear that most (or all) testing should be automated.</a:t>
            </a:r>
          </a:p>
          <a:p>
            <a:pPr marL="0" indent="0" eaLnBrk="1" hangingPunct="1">
              <a:buFontTx/>
              <a:buNone/>
            </a:pPr>
            <a:r>
              <a:rPr lang="en-US" b="1" dirty="0" smtClean="0"/>
              <a:t>Automated</a:t>
            </a:r>
            <a:r>
              <a:rPr lang="en-US" dirty="0" smtClean="0"/>
              <a:t> testing depends on our ability to </a:t>
            </a:r>
            <a:r>
              <a:rPr lang="en-US" b="1" dirty="0" smtClean="0"/>
              <a:t>programmatically detect</a:t>
            </a:r>
            <a:r>
              <a:rPr lang="en-US" dirty="0" smtClean="0"/>
              <a:t> when the software under test fails a test.</a:t>
            </a:r>
          </a:p>
          <a:p>
            <a:pPr marL="0" indent="0" eaLnBrk="1" hangingPunct="1">
              <a:buFontTx/>
              <a:buNone/>
            </a:pPr>
            <a:endParaRPr lang="en-US" dirty="0" smtClean="0"/>
          </a:p>
        </p:txBody>
      </p:sp>
      <p:sp>
        <p:nvSpPr>
          <p:cNvPr id="19461" name="AutoShape 6"/>
          <p:cNvSpPr>
            <a:spLocks noChangeArrowheads="1"/>
          </p:cNvSpPr>
          <p:nvPr/>
        </p:nvSpPr>
        <p:spPr bwMode="auto">
          <a:xfrm rot="-280234">
            <a:off x="189789" y="2843626"/>
            <a:ext cx="9570640" cy="3660775"/>
          </a:xfrm>
          <a:prstGeom prst="irregularSeal2">
            <a:avLst/>
          </a:prstGeom>
          <a:gradFill rotWithShape="1">
            <a:gsLst>
              <a:gs pos="0">
                <a:srgbClr val="FFFF99"/>
              </a:gs>
              <a:gs pos="100000">
                <a:srgbClr val="336600"/>
              </a:gs>
            </a:gsLst>
            <a:path path="shape">
              <a:fillToRect l="50000" t="50000" r="50000" b="50000"/>
            </a:path>
          </a:gradFill>
          <a:ln w="9525">
            <a:solidFill>
              <a:schemeClr val="tx1"/>
            </a:solidFill>
            <a:miter lim="800000"/>
            <a:headEnd/>
            <a:tailEnd/>
          </a:ln>
        </p:spPr>
        <p:txBody>
          <a:bodyPr lIns="182880" tIns="137160" rIns="182880" bIns="137160" anchor="ctr"/>
          <a:lstStyle/>
          <a:p>
            <a:r>
              <a:rPr lang="en-US" sz="2400" b="1" dirty="0">
                <a:latin typeface="Tw Cen MT Condensed" pitchFamily="34" charset="0"/>
              </a:rPr>
              <a:t>Our ability to automate testing is fundamentally constrained by our ability to create and use oracles.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a:lstStyle/>
          <a:p>
            <a:r>
              <a:rPr lang="en-US" smtClean="0"/>
              <a:t>Automated comparison is heuristic</a:t>
            </a:r>
          </a:p>
        </p:txBody>
      </p:sp>
      <p:sp>
        <p:nvSpPr>
          <p:cNvPr id="22532" name="Rectangle 5"/>
          <p:cNvSpPr>
            <a:spLocks noGrp="1" noChangeArrowheads="1"/>
          </p:cNvSpPr>
          <p:nvPr>
            <p:ph type="body" idx="1"/>
          </p:nvPr>
        </p:nvSpPr>
        <p:spPr/>
        <p:txBody>
          <a:bodyPr/>
          <a:lstStyle/>
          <a:p>
            <a:r>
              <a:rPr lang="en-US" sz="2500" dirty="0" smtClean="0"/>
              <a:t>False alarms: </a:t>
            </a:r>
          </a:p>
          <a:p>
            <a:pPr lvl="1"/>
            <a:r>
              <a:rPr lang="en-US" sz="2500" dirty="0" smtClean="0"/>
              <a:t>Word vs. WordPad mismatches might be appropriate or might not matter.  </a:t>
            </a:r>
          </a:p>
          <a:p>
            <a:pPr lvl="1"/>
            <a:r>
              <a:rPr lang="en-US" sz="2500" dirty="0" smtClean="0"/>
              <a:t>Big problem for automated regression tests (compare old to new versions). Design changes causes mismatches—we must spend time fixing the tests.</a:t>
            </a:r>
          </a:p>
          <a:p>
            <a:r>
              <a:rPr lang="en-US" sz="2500" dirty="0" smtClean="0"/>
              <a:t>Missed bugs: </a:t>
            </a:r>
          </a:p>
          <a:p>
            <a:pPr lvl="1"/>
            <a:r>
              <a:rPr lang="en-US" sz="2500" dirty="0" smtClean="0"/>
              <a:t>Word vs. WordPad matches might result from the same error in both.</a:t>
            </a:r>
          </a:p>
          <a:p>
            <a:r>
              <a:rPr lang="en-US" sz="2500" dirty="0" smtClean="0"/>
              <a:t>Automated comparison-based testing is subject to false alarms and misses. Automate or not, you must still exercise judgment in picking risks to test against and interpreting the results.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z="2800" dirty="0" smtClean="0">
                <a:solidFill>
                  <a:schemeClr val="tx1"/>
                </a:solidFill>
              </a:rPr>
              <a:t>Comparison Oracles have the same problems</a:t>
            </a:r>
            <a:r>
              <a:rPr lang="en-US" sz="3200" dirty="0" smtClean="0">
                <a:solidFill>
                  <a:schemeClr val="tx1"/>
                </a:solidFill>
              </a:rPr>
              <a:t/>
            </a:r>
            <a:br>
              <a:rPr lang="en-US" sz="3200" dirty="0" smtClean="0">
                <a:solidFill>
                  <a:schemeClr val="tx1"/>
                </a:solidFill>
              </a:rPr>
            </a:br>
            <a:r>
              <a:rPr lang="en-US" sz="2400" dirty="0" smtClean="0">
                <a:solidFill>
                  <a:schemeClr val="tx1"/>
                </a:solidFill>
              </a:rPr>
              <a:t>Based on notes from Doug Hoffman</a:t>
            </a:r>
            <a:endParaRPr lang="en-US" sz="2800" dirty="0" smtClean="0">
              <a:solidFill>
                <a:schemeClr val="tx1"/>
              </a:solidFill>
            </a:endParaRPr>
          </a:p>
        </p:txBody>
      </p:sp>
      <p:grpSp>
        <p:nvGrpSpPr>
          <p:cNvPr id="2" name="Group 55"/>
          <p:cNvGrpSpPr/>
          <p:nvPr/>
        </p:nvGrpSpPr>
        <p:grpSpPr>
          <a:xfrm>
            <a:off x="123825" y="1352550"/>
            <a:ext cx="9782175" cy="5076140"/>
            <a:chOff x="152400" y="1000125"/>
            <a:chExt cx="9029700" cy="5076140"/>
          </a:xfrm>
        </p:grpSpPr>
        <p:grpSp>
          <p:nvGrpSpPr>
            <p:cNvPr id="3" name="Group 49"/>
            <p:cNvGrpSpPr>
              <a:grpSpLocks/>
            </p:cNvGrpSpPr>
            <p:nvPr/>
          </p:nvGrpSpPr>
          <p:grpSpPr bwMode="auto">
            <a:xfrm>
              <a:off x="152400" y="3571875"/>
              <a:ext cx="9029700" cy="2162175"/>
              <a:chOff x="48" y="2346"/>
              <a:chExt cx="5688" cy="1362"/>
            </a:xfrm>
          </p:grpSpPr>
          <p:sp>
            <p:nvSpPr>
              <p:cNvPr id="21517" name="Text Box 17"/>
              <p:cNvSpPr txBox="1">
                <a:spLocks noChangeArrowheads="1"/>
              </p:cNvSpPr>
              <p:nvPr/>
            </p:nvSpPr>
            <p:spPr bwMode="auto">
              <a:xfrm>
                <a:off x="48" y="2352"/>
                <a:ext cx="724" cy="204"/>
              </a:xfrm>
              <a:prstGeom prst="rect">
                <a:avLst/>
              </a:prstGeom>
              <a:solidFill>
                <a:schemeClr val="accent5">
                  <a:lumMod val="90000"/>
                </a:schemeClr>
              </a:solidFill>
              <a:ln w="9525">
                <a:solidFill>
                  <a:schemeClr val="accent6">
                    <a:lumMod val="40000"/>
                    <a:lumOff val="60000"/>
                  </a:schemeClr>
                </a:solidFill>
                <a:miter lim="800000"/>
                <a:headEnd/>
                <a:tailEnd/>
              </a:ln>
            </p:spPr>
            <p:txBody>
              <a:bodyPr wrap="none">
                <a:spAutoFit/>
              </a:bodyPr>
              <a:lstStyle/>
              <a:p>
                <a:pPr algn="l"/>
                <a:r>
                  <a:rPr lang="en-US" sz="1500" b="1">
                    <a:latin typeface="Arial Narrow" pitchFamily="34" charset="0"/>
                  </a:rPr>
                  <a:t>Program state</a:t>
                </a:r>
              </a:p>
            </p:txBody>
          </p:sp>
          <p:sp>
            <p:nvSpPr>
              <p:cNvPr id="21518" name="Text Box 19"/>
              <p:cNvSpPr txBox="1">
                <a:spLocks noChangeArrowheads="1"/>
              </p:cNvSpPr>
              <p:nvPr/>
            </p:nvSpPr>
            <p:spPr bwMode="auto">
              <a:xfrm>
                <a:off x="48" y="2640"/>
                <a:ext cx="675" cy="204"/>
              </a:xfrm>
              <a:prstGeom prst="rect">
                <a:avLst/>
              </a:prstGeom>
              <a:solidFill>
                <a:schemeClr val="accent5">
                  <a:lumMod val="90000"/>
                </a:schemeClr>
              </a:solidFill>
              <a:ln w="9525">
                <a:solidFill>
                  <a:schemeClr val="accent6">
                    <a:lumMod val="40000"/>
                    <a:lumOff val="60000"/>
                  </a:schemeClr>
                </a:solidFill>
                <a:miter lim="800000"/>
                <a:headEnd/>
                <a:tailEnd/>
              </a:ln>
            </p:spPr>
            <p:txBody>
              <a:bodyPr wrap="none">
                <a:spAutoFit/>
              </a:bodyPr>
              <a:lstStyle/>
              <a:p>
                <a:pPr algn="l"/>
                <a:r>
                  <a:rPr lang="en-US" sz="1500" b="1">
                    <a:latin typeface="Arial Narrow" pitchFamily="34" charset="0"/>
                  </a:rPr>
                  <a:t>System state</a:t>
                </a:r>
              </a:p>
            </p:txBody>
          </p:sp>
          <p:sp>
            <p:nvSpPr>
              <p:cNvPr id="21519" name="Text Box 20"/>
              <p:cNvSpPr txBox="1">
                <a:spLocks noChangeArrowheads="1"/>
              </p:cNvSpPr>
              <p:nvPr/>
            </p:nvSpPr>
            <p:spPr bwMode="auto">
              <a:xfrm>
                <a:off x="48" y="3216"/>
                <a:ext cx="1848" cy="204"/>
              </a:xfrm>
              <a:prstGeom prst="rect">
                <a:avLst/>
              </a:prstGeom>
              <a:solidFill>
                <a:schemeClr val="accent5">
                  <a:lumMod val="90000"/>
                </a:schemeClr>
              </a:solidFill>
              <a:ln w="9525">
                <a:solidFill>
                  <a:schemeClr val="accent6">
                    <a:lumMod val="40000"/>
                    <a:lumOff val="60000"/>
                  </a:schemeClr>
                </a:solidFill>
                <a:miter lim="800000"/>
                <a:headEnd/>
                <a:tailEnd/>
              </a:ln>
            </p:spPr>
            <p:txBody>
              <a:bodyPr wrap="square">
                <a:spAutoFit/>
              </a:bodyPr>
              <a:lstStyle/>
              <a:p>
                <a:pPr algn="l"/>
                <a:r>
                  <a:rPr lang="en-US" sz="1500" b="1">
                    <a:latin typeface="Arial Narrow" pitchFamily="34" charset="0"/>
                  </a:rPr>
                  <a:t>Configuration and system resources</a:t>
                </a:r>
              </a:p>
            </p:txBody>
          </p:sp>
          <p:sp>
            <p:nvSpPr>
              <p:cNvPr id="21520" name="Text Box 21"/>
              <p:cNvSpPr txBox="1">
                <a:spLocks noChangeArrowheads="1"/>
              </p:cNvSpPr>
              <p:nvPr/>
            </p:nvSpPr>
            <p:spPr bwMode="auto">
              <a:xfrm>
                <a:off x="48" y="3504"/>
                <a:ext cx="2088" cy="204"/>
              </a:xfrm>
              <a:prstGeom prst="rect">
                <a:avLst/>
              </a:prstGeom>
              <a:solidFill>
                <a:schemeClr val="accent5">
                  <a:lumMod val="90000"/>
                </a:schemeClr>
              </a:solidFill>
              <a:ln w="9525">
                <a:solidFill>
                  <a:schemeClr val="accent6">
                    <a:lumMod val="40000"/>
                    <a:lumOff val="60000"/>
                  </a:schemeClr>
                </a:solidFill>
                <a:miter lim="800000"/>
                <a:headEnd/>
                <a:tailEnd/>
              </a:ln>
            </p:spPr>
            <p:txBody>
              <a:bodyPr wrap="square">
                <a:spAutoFit/>
              </a:bodyPr>
              <a:lstStyle/>
              <a:p>
                <a:pPr algn="l"/>
                <a:r>
                  <a:rPr lang="en-US" sz="1500" b="1" dirty="0">
                    <a:latin typeface="Arial Narrow" pitchFamily="34" charset="0"/>
                  </a:rPr>
                  <a:t>Cooperating processes, clients or servers</a:t>
                </a:r>
              </a:p>
            </p:txBody>
          </p:sp>
          <p:cxnSp>
            <p:nvCxnSpPr>
              <p:cNvPr id="21521" name="AutoShape 27"/>
              <p:cNvCxnSpPr>
                <a:cxnSpLocks noChangeShapeType="1"/>
              </p:cNvCxnSpPr>
              <p:nvPr/>
            </p:nvCxnSpPr>
            <p:spPr bwMode="auto">
              <a:xfrm>
                <a:off x="789" y="2397"/>
                <a:ext cx="1491" cy="579"/>
              </a:xfrm>
              <a:prstGeom prst="bentConnector3">
                <a:avLst>
                  <a:gd name="adj1" fmla="val 49968"/>
                </a:avLst>
              </a:prstGeom>
              <a:noFill/>
              <a:ln w="38100">
                <a:solidFill>
                  <a:schemeClr val="accent6">
                    <a:lumMod val="40000"/>
                    <a:lumOff val="60000"/>
                  </a:schemeClr>
                </a:solidFill>
                <a:miter lim="800000"/>
                <a:headEnd/>
                <a:tailEnd type="triangle" w="lg" len="med"/>
              </a:ln>
            </p:spPr>
          </p:cxnSp>
          <p:cxnSp>
            <p:nvCxnSpPr>
              <p:cNvPr id="21522" name="AutoShape 28"/>
              <p:cNvCxnSpPr>
                <a:cxnSpLocks noChangeShapeType="1"/>
              </p:cNvCxnSpPr>
              <p:nvPr/>
            </p:nvCxnSpPr>
            <p:spPr bwMode="auto">
              <a:xfrm>
                <a:off x="738" y="2685"/>
                <a:ext cx="1542" cy="291"/>
              </a:xfrm>
              <a:prstGeom prst="bentConnector3">
                <a:avLst>
                  <a:gd name="adj1" fmla="val 50000"/>
                </a:avLst>
              </a:prstGeom>
              <a:noFill/>
              <a:ln w="38100">
                <a:solidFill>
                  <a:schemeClr val="accent6">
                    <a:lumMod val="40000"/>
                    <a:lumOff val="60000"/>
                  </a:schemeClr>
                </a:solidFill>
                <a:miter lim="800000"/>
                <a:headEnd/>
                <a:tailEnd type="triangle" w="lg" len="med"/>
              </a:ln>
            </p:spPr>
          </p:cxnSp>
          <p:cxnSp>
            <p:nvCxnSpPr>
              <p:cNvPr id="21523" name="AutoShape 30"/>
              <p:cNvCxnSpPr>
                <a:cxnSpLocks noChangeShapeType="1"/>
              </p:cNvCxnSpPr>
              <p:nvPr/>
            </p:nvCxnSpPr>
            <p:spPr bwMode="auto">
              <a:xfrm flipV="1">
                <a:off x="1776" y="2976"/>
                <a:ext cx="504" cy="285"/>
              </a:xfrm>
              <a:prstGeom prst="bentConnector3">
                <a:avLst>
                  <a:gd name="adj1" fmla="val 50000"/>
                </a:avLst>
              </a:prstGeom>
              <a:noFill/>
              <a:ln w="38100">
                <a:solidFill>
                  <a:schemeClr val="accent6">
                    <a:lumMod val="40000"/>
                    <a:lumOff val="60000"/>
                  </a:schemeClr>
                </a:solidFill>
                <a:miter lim="800000"/>
                <a:headEnd/>
                <a:tailEnd type="triangle" w="lg" len="med"/>
              </a:ln>
            </p:spPr>
          </p:cxnSp>
          <p:cxnSp>
            <p:nvCxnSpPr>
              <p:cNvPr id="21524" name="AutoShape 31"/>
              <p:cNvCxnSpPr>
                <a:cxnSpLocks noChangeShapeType="1"/>
              </p:cNvCxnSpPr>
              <p:nvPr/>
            </p:nvCxnSpPr>
            <p:spPr bwMode="auto">
              <a:xfrm flipV="1">
                <a:off x="2016" y="2976"/>
                <a:ext cx="264" cy="573"/>
              </a:xfrm>
              <a:prstGeom prst="bentConnector3">
                <a:avLst>
                  <a:gd name="adj1" fmla="val 50000"/>
                </a:avLst>
              </a:prstGeom>
              <a:noFill/>
              <a:ln w="38100">
                <a:solidFill>
                  <a:schemeClr val="accent6">
                    <a:lumMod val="40000"/>
                    <a:lumOff val="60000"/>
                  </a:schemeClr>
                </a:solidFill>
                <a:miter lim="800000"/>
                <a:headEnd/>
                <a:tailEnd type="triangle" w="lg" len="med"/>
              </a:ln>
            </p:spPr>
          </p:cxnSp>
          <p:sp>
            <p:nvSpPr>
              <p:cNvPr id="21526" name="Text Box 34"/>
              <p:cNvSpPr txBox="1">
                <a:spLocks noChangeArrowheads="1"/>
              </p:cNvSpPr>
              <p:nvPr/>
            </p:nvSpPr>
            <p:spPr bwMode="auto">
              <a:xfrm>
                <a:off x="4464" y="2634"/>
                <a:ext cx="1272" cy="204"/>
              </a:xfrm>
              <a:prstGeom prst="rect">
                <a:avLst/>
              </a:prstGeom>
              <a:solidFill>
                <a:srgbClr val="FF9966"/>
              </a:solidFill>
              <a:ln w="9525">
                <a:solidFill>
                  <a:srgbClr val="FF0000"/>
                </a:solidFill>
                <a:miter lim="800000"/>
                <a:headEnd/>
                <a:tailEnd/>
              </a:ln>
            </p:spPr>
            <p:txBody>
              <a:bodyPr wrap="square">
                <a:spAutoFit/>
              </a:bodyPr>
              <a:lstStyle/>
              <a:p>
                <a:pPr algn="l"/>
                <a:r>
                  <a:rPr lang="en-US" sz="1500" b="1" dirty="0">
                    <a:latin typeface="Arial Narrow" pitchFamily="34" charset="0"/>
                  </a:rPr>
                  <a:t>System state</a:t>
                </a:r>
              </a:p>
            </p:txBody>
          </p:sp>
          <p:sp>
            <p:nvSpPr>
              <p:cNvPr id="21527" name="Text Box 35"/>
              <p:cNvSpPr txBox="1">
                <a:spLocks noChangeArrowheads="1"/>
              </p:cNvSpPr>
              <p:nvPr/>
            </p:nvSpPr>
            <p:spPr bwMode="auto">
              <a:xfrm>
                <a:off x="3504" y="3210"/>
                <a:ext cx="2160" cy="204"/>
              </a:xfrm>
              <a:prstGeom prst="rect">
                <a:avLst/>
              </a:prstGeom>
              <a:solidFill>
                <a:srgbClr val="FF9966"/>
              </a:solidFill>
              <a:ln w="9525">
                <a:solidFill>
                  <a:srgbClr val="FF0000"/>
                </a:solidFill>
                <a:miter lim="800000"/>
                <a:headEnd/>
                <a:tailEnd/>
              </a:ln>
            </p:spPr>
            <p:txBody>
              <a:bodyPr>
                <a:spAutoFit/>
              </a:bodyPr>
              <a:lstStyle/>
              <a:p>
                <a:pPr algn="l"/>
                <a:r>
                  <a:rPr lang="en-US" sz="1500" b="1" dirty="0">
                    <a:latin typeface="Arial Narrow" pitchFamily="34" charset="0"/>
                  </a:rPr>
                  <a:t>Impacts on connected devices / resources</a:t>
                </a:r>
              </a:p>
            </p:txBody>
          </p:sp>
          <p:sp>
            <p:nvSpPr>
              <p:cNvPr id="21528" name="Text Box 36"/>
              <p:cNvSpPr txBox="1">
                <a:spLocks noChangeArrowheads="1"/>
              </p:cNvSpPr>
              <p:nvPr/>
            </p:nvSpPr>
            <p:spPr bwMode="auto">
              <a:xfrm>
                <a:off x="3408" y="3498"/>
                <a:ext cx="2256" cy="204"/>
              </a:xfrm>
              <a:prstGeom prst="rect">
                <a:avLst/>
              </a:prstGeom>
              <a:solidFill>
                <a:srgbClr val="FF9966">
                  <a:alpha val="79608"/>
                </a:srgbClr>
              </a:solidFill>
              <a:ln w="9525">
                <a:solidFill>
                  <a:srgbClr val="FF0000"/>
                </a:solidFill>
                <a:miter lim="800000"/>
                <a:headEnd/>
                <a:tailEnd/>
              </a:ln>
            </p:spPr>
            <p:txBody>
              <a:bodyPr wrap="square">
                <a:spAutoFit/>
              </a:bodyPr>
              <a:lstStyle/>
              <a:p>
                <a:pPr algn="l"/>
                <a:r>
                  <a:rPr lang="en-US" sz="1500" b="1" dirty="0">
                    <a:latin typeface="Arial Narrow" pitchFamily="34" charset="0"/>
                  </a:rPr>
                  <a:t>To cooperating processes, clients or servers</a:t>
                </a:r>
              </a:p>
            </p:txBody>
          </p:sp>
          <p:cxnSp>
            <p:nvCxnSpPr>
              <p:cNvPr id="21529" name="AutoShape 43"/>
              <p:cNvCxnSpPr>
                <a:cxnSpLocks noChangeShapeType="1"/>
                <a:endCxn id="21525" idx="1"/>
              </p:cNvCxnSpPr>
              <p:nvPr/>
            </p:nvCxnSpPr>
            <p:spPr bwMode="auto">
              <a:xfrm rot="5400000" flipH="1" flipV="1">
                <a:off x="3241" y="2566"/>
                <a:ext cx="429" cy="193"/>
              </a:xfrm>
              <a:prstGeom prst="bentConnector2">
                <a:avLst/>
              </a:prstGeom>
              <a:noFill/>
              <a:ln w="38100">
                <a:solidFill>
                  <a:srgbClr val="FF0000"/>
                </a:solidFill>
                <a:miter lim="800000"/>
                <a:headEnd/>
                <a:tailEnd type="triangle" w="med" len="med"/>
              </a:ln>
            </p:spPr>
          </p:cxnSp>
          <p:cxnSp>
            <p:nvCxnSpPr>
              <p:cNvPr id="21530" name="AutoShape 44"/>
              <p:cNvCxnSpPr>
                <a:cxnSpLocks noChangeShapeType="1"/>
                <a:stCxn id="21510" idx="5"/>
                <a:endCxn id="21526" idx="1"/>
              </p:cNvCxnSpPr>
              <p:nvPr/>
            </p:nvCxnSpPr>
            <p:spPr bwMode="auto">
              <a:xfrm flipV="1">
                <a:off x="3384" y="2736"/>
                <a:ext cx="1080" cy="150"/>
              </a:xfrm>
              <a:prstGeom prst="bentConnector3">
                <a:avLst>
                  <a:gd name="adj1" fmla="val 50000"/>
                </a:avLst>
              </a:prstGeom>
              <a:noFill/>
              <a:ln w="38100">
                <a:solidFill>
                  <a:srgbClr val="FF0000"/>
                </a:solidFill>
                <a:miter lim="800000"/>
                <a:headEnd/>
                <a:tailEnd type="triangle" w="med" len="med"/>
              </a:ln>
            </p:spPr>
          </p:cxnSp>
          <p:cxnSp>
            <p:nvCxnSpPr>
              <p:cNvPr id="21531" name="AutoShape 46"/>
              <p:cNvCxnSpPr>
                <a:cxnSpLocks noChangeShapeType="1"/>
                <a:stCxn id="21510" idx="5"/>
                <a:endCxn id="21527" idx="1"/>
              </p:cNvCxnSpPr>
              <p:nvPr/>
            </p:nvCxnSpPr>
            <p:spPr bwMode="auto">
              <a:xfrm>
                <a:off x="3384" y="2886"/>
                <a:ext cx="120" cy="426"/>
              </a:xfrm>
              <a:prstGeom prst="bentConnector3">
                <a:avLst>
                  <a:gd name="adj1" fmla="val 50000"/>
                </a:avLst>
              </a:prstGeom>
              <a:noFill/>
              <a:ln w="38100">
                <a:solidFill>
                  <a:srgbClr val="FF0000"/>
                </a:solidFill>
                <a:miter lim="800000"/>
                <a:headEnd/>
                <a:tailEnd type="triangle" w="med" len="med"/>
              </a:ln>
            </p:spPr>
          </p:cxnSp>
          <p:cxnSp>
            <p:nvCxnSpPr>
              <p:cNvPr id="21532" name="AutoShape 47"/>
              <p:cNvCxnSpPr>
                <a:cxnSpLocks noChangeShapeType="1"/>
              </p:cNvCxnSpPr>
              <p:nvPr/>
            </p:nvCxnSpPr>
            <p:spPr bwMode="auto">
              <a:xfrm>
                <a:off x="3360" y="2832"/>
                <a:ext cx="148" cy="819"/>
              </a:xfrm>
              <a:prstGeom prst="bentConnector3">
                <a:avLst>
                  <a:gd name="adj1" fmla="val 50000"/>
                </a:avLst>
              </a:prstGeom>
              <a:noFill/>
              <a:ln w="38100">
                <a:solidFill>
                  <a:srgbClr val="FF0000"/>
                </a:solidFill>
                <a:miter lim="800000"/>
                <a:headEnd/>
                <a:tailEnd type="triangle" w="med" len="med"/>
              </a:ln>
            </p:spPr>
          </p:cxnSp>
          <p:sp>
            <p:nvSpPr>
              <p:cNvPr id="21525" name="Text Box 33"/>
              <p:cNvSpPr txBox="1">
                <a:spLocks noChangeArrowheads="1"/>
              </p:cNvSpPr>
              <p:nvPr/>
            </p:nvSpPr>
            <p:spPr bwMode="auto">
              <a:xfrm>
                <a:off x="3552" y="2346"/>
                <a:ext cx="2112" cy="204"/>
              </a:xfrm>
              <a:prstGeom prst="rect">
                <a:avLst/>
              </a:prstGeom>
              <a:solidFill>
                <a:srgbClr val="FF9966"/>
              </a:solidFill>
              <a:ln w="9525">
                <a:solidFill>
                  <a:srgbClr val="FF0000"/>
                </a:solidFill>
                <a:miter lim="800000"/>
                <a:headEnd/>
                <a:tailEnd/>
              </a:ln>
            </p:spPr>
            <p:txBody>
              <a:bodyPr wrap="square">
                <a:spAutoFit/>
              </a:bodyPr>
              <a:lstStyle/>
              <a:p>
                <a:pPr algn="l"/>
                <a:r>
                  <a:rPr lang="en-US" sz="1500" b="1" dirty="0">
                    <a:latin typeface="Arial Narrow" pitchFamily="34" charset="0"/>
                  </a:rPr>
                  <a:t>Program state, (and uninspected outputs)</a:t>
                </a:r>
              </a:p>
            </p:txBody>
          </p:sp>
        </p:grpSp>
        <p:sp>
          <p:nvSpPr>
            <p:cNvPr id="21508" name="AutoShape 3"/>
            <p:cNvSpPr>
              <a:spLocks noChangeArrowheads="1"/>
            </p:cNvSpPr>
            <p:nvPr/>
          </p:nvSpPr>
          <p:spPr bwMode="auto">
            <a:xfrm>
              <a:off x="3695700" y="1066800"/>
              <a:ext cx="1752600" cy="1600200"/>
            </a:xfrm>
            <a:prstGeom prst="cube">
              <a:avLst>
                <a:gd name="adj" fmla="val 25000"/>
              </a:avLst>
            </a:prstGeom>
            <a:solidFill>
              <a:srgbClr val="232323"/>
            </a:solidFill>
            <a:ln w="9525">
              <a:solidFill>
                <a:schemeClr val="tx1"/>
              </a:solidFill>
              <a:miter lim="800000"/>
              <a:headEnd/>
              <a:tailEnd/>
            </a:ln>
          </p:spPr>
          <p:txBody>
            <a:bodyPr wrap="none" anchor="ctr"/>
            <a:lstStyle/>
            <a:p>
              <a:pPr algn="ctr"/>
              <a:r>
                <a:rPr lang="en-US" sz="2000" b="1" dirty="0">
                  <a:solidFill>
                    <a:schemeClr val="bg1"/>
                  </a:solidFill>
                  <a:latin typeface="Times New Roman" pitchFamily="18" charset="0"/>
                </a:rPr>
                <a:t>System </a:t>
              </a:r>
            </a:p>
            <a:p>
              <a:pPr algn="ctr"/>
              <a:r>
                <a:rPr lang="en-US" sz="2000" b="1" dirty="0">
                  <a:solidFill>
                    <a:schemeClr val="bg1"/>
                  </a:solidFill>
                  <a:latin typeface="Times New Roman" pitchFamily="18" charset="0"/>
                </a:rPr>
                <a:t>under </a:t>
              </a:r>
            </a:p>
            <a:p>
              <a:pPr algn="ctr"/>
              <a:r>
                <a:rPr lang="en-US" sz="2000" b="1" dirty="0">
                  <a:solidFill>
                    <a:schemeClr val="bg1"/>
                  </a:solidFill>
                  <a:latin typeface="Times New Roman" pitchFamily="18" charset="0"/>
                </a:rPr>
                <a:t>test</a:t>
              </a:r>
              <a:endParaRPr lang="en-US" sz="2000" b="1" dirty="0">
                <a:latin typeface="Times New Roman" pitchFamily="18" charset="0"/>
              </a:endParaRPr>
            </a:p>
          </p:txBody>
        </p:sp>
        <p:sp>
          <p:nvSpPr>
            <p:cNvPr id="21509" name="Rectangle 9"/>
            <p:cNvSpPr>
              <a:spLocks noChangeArrowheads="1"/>
            </p:cNvSpPr>
            <p:nvPr/>
          </p:nvSpPr>
          <p:spPr bwMode="auto">
            <a:xfrm>
              <a:off x="5457825" y="1985963"/>
              <a:ext cx="170521" cy="323165"/>
            </a:xfrm>
            <a:prstGeom prst="rect">
              <a:avLst/>
            </a:prstGeom>
            <a:noFill/>
            <a:ln w="9525">
              <a:noFill/>
              <a:miter lim="800000"/>
              <a:headEnd/>
              <a:tailEnd/>
            </a:ln>
          </p:spPr>
          <p:txBody>
            <a:bodyPr wrap="none">
              <a:spAutoFit/>
            </a:bodyPr>
            <a:lstStyle/>
            <a:p>
              <a:pPr algn="l"/>
              <a:endParaRPr lang="en-US" sz="1500" b="1">
                <a:latin typeface="Times New Roman" pitchFamily="18" charset="0"/>
              </a:endParaRPr>
            </a:p>
          </p:txBody>
        </p:sp>
        <p:sp>
          <p:nvSpPr>
            <p:cNvPr id="21510" name="AutoShape 16"/>
            <p:cNvSpPr>
              <a:spLocks noChangeArrowheads="1"/>
            </p:cNvSpPr>
            <p:nvPr/>
          </p:nvSpPr>
          <p:spPr bwMode="auto">
            <a:xfrm>
              <a:off x="3695700" y="4000500"/>
              <a:ext cx="1752600" cy="1143000"/>
            </a:xfrm>
            <a:prstGeom prst="cube">
              <a:avLst>
                <a:gd name="adj" fmla="val 25000"/>
              </a:avLst>
            </a:prstGeom>
            <a:solidFill>
              <a:srgbClr val="232323"/>
            </a:solidFill>
            <a:ln w="9525">
              <a:solidFill>
                <a:schemeClr val="tx1"/>
              </a:solidFill>
              <a:miter lim="800000"/>
              <a:headEnd/>
              <a:tailEnd/>
            </a:ln>
          </p:spPr>
          <p:txBody>
            <a:bodyPr wrap="none" anchor="ctr"/>
            <a:lstStyle/>
            <a:p>
              <a:pPr algn="ctr"/>
              <a:r>
                <a:rPr lang="en-US" sz="2000" b="1" dirty="0" smtClean="0">
                  <a:solidFill>
                    <a:schemeClr val="bg1"/>
                  </a:solidFill>
                  <a:latin typeface="Times New Roman" pitchFamily="18" charset="0"/>
                </a:rPr>
                <a:t>Reference </a:t>
              </a:r>
            </a:p>
            <a:p>
              <a:pPr algn="ctr"/>
              <a:r>
                <a:rPr lang="en-US" sz="2000" b="1" dirty="0" smtClean="0">
                  <a:solidFill>
                    <a:schemeClr val="bg1"/>
                  </a:solidFill>
                  <a:latin typeface="Times New Roman" pitchFamily="18" charset="0"/>
                </a:rPr>
                <a:t>function</a:t>
              </a:r>
              <a:endParaRPr lang="en-US" sz="2000" b="1" dirty="0">
                <a:latin typeface="Times New Roman" pitchFamily="18" charset="0"/>
              </a:endParaRPr>
            </a:p>
          </p:txBody>
        </p:sp>
        <p:grpSp>
          <p:nvGrpSpPr>
            <p:cNvPr id="4" name="Group 52"/>
            <p:cNvGrpSpPr>
              <a:grpSpLocks/>
            </p:cNvGrpSpPr>
            <p:nvPr/>
          </p:nvGrpSpPr>
          <p:grpSpPr bwMode="auto">
            <a:xfrm>
              <a:off x="5448300" y="1666875"/>
              <a:ext cx="3619500" cy="561975"/>
              <a:chOff x="3384" y="1146"/>
              <a:chExt cx="2280" cy="354"/>
            </a:xfrm>
          </p:grpSpPr>
          <p:sp>
            <p:nvSpPr>
              <p:cNvPr id="21558" name="Text Box 10"/>
              <p:cNvSpPr txBox="1">
                <a:spLocks noChangeArrowheads="1"/>
              </p:cNvSpPr>
              <p:nvPr/>
            </p:nvSpPr>
            <p:spPr bwMode="auto">
              <a:xfrm>
                <a:off x="4368" y="1296"/>
                <a:ext cx="1296" cy="204"/>
              </a:xfrm>
              <a:prstGeom prst="rect">
                <a:avLst/>
              </a:prstGeom>
              <a:solidFill>
                <a:srgbClr val="66FF66"/>
              </a:solidFill>
              <a:ln w="9525">
                <a:noFill/>
                <a:miter lim="800000"/>
                <a:headEnd/>
                <a:tailEnd/>
              </a:ln>
            </p:spPr>
            <p:txBody>
              <a:bodyPr wrap="square">
                <a:spAutoFit/>
              </a:bodyPr>
              <a:lstStyle/>
              <a:p>
                <a:pPr algn="l"/>
                <a:r>
                  <a:rPr lang="en-US" sz="1500" b="1" dirty="0">
                    <a:latin typeface="Arial Narrow" pitchFamily="34" charset="0"/>
                  </a:rPr>
                  <a:t>Monitored outputs</a:t>
                </a:r>
              </a:p>
            </p:txBody>
          </p:sp>
          <p:cxnSp>
            <p:nvCxnSpPr>
              <p:cNvPr id="21559" name="AutoShape 39"/>
              <p:cNvCxnSpPr>
                <a:cxnSpLocks noChangeShapeType="1"/>
                <a:stCxn id="21508" idx="5"/>
                <a:endCxn id="21558" idx="1"/>
              </p:cNvCxnSpPr>
              <p:nvPr/>
            </p:nvCxnSpPr>
            <p:spPr bwMode="auto">
              <a:xfrm>
                <a:off x="3384" y="1146"/>
                <a:ext cx="984" cy="252"/>
              </a:xfrm>
              <a:prstGeom prst="bentConnector3">
                <a:avLst>
                  <a:gd name="adj1" fmla="val 50000"/>
                </a:avLst>
              </a:prstGeom>
              <a:noFill/>
              <a:ln w="38100">
                <a:solidFill>
                  <a:srgbClr val="00FF00"/>
                </a:solidFill>
                <a:miter lim="800000"/>
                <a:headEnd/>
                <a:tailEnd type="triangle" w="med" len="med"/>
              </a:ln>
            </p:spPr>
          </p:cxnSp>
        </p:grpSp>
        <p:grpSp>
          <p:nvGrpSpPr>
            <p:cNvPr id="5" name="Group 77"/>
            <p:cNvGrpSpPr>
              <a:grpSpLocks/>
            </p:cNvGrpSpPr>
            <p:nvPr/>
          </p:nvGrpSpPr>
          <p:grpSpPr bwMode="auto">
            <a:xfrm>
              <a:off x="190500" y="1219200"/>
              <a:ext cx="3505200" cy="2152650"/>
              <a:chOff x="72" y="1104"/>
              <a:chExt cx="2208" cy="1356"/>
            </a:xfrm>
          </p:grpSpPr>
          <p:grpSp>
            <p:nvGrpSpPr>
              <p:cNvPr id="6" name="Group 51"/>
              <p:cNvGrpSpPr>
                <a:grpSpLocks/>
              </p:cNvGrpSpPr>
              <p:nvPr/>
            </p:nvGrpSpPr>
            <p:grpSpPr bwMode="auto">
              <a:xfrm>
                <a:off x="72" y="1638"/>
                <a:ext cx="2208" cy="246"/>
                <a:chOff x="48" y="1254"/>
                <a:chExt cx="2208" cy="246"/>
              </a:xfrm>
            </p:grpSpPr>
            <p:sp>
              <p:nvSpPr>
                <p:cNvPr id="21556" name="Text Box 5"/>
                <p:cNvSpPr txBox="1">
                  <a:spLocks noChangeArrowheads="1"/>
                </p:cNvSpPr>
                <p:nvPr/>
              </p:nvSpPr>
              <p:spPr bwMode="auto">
                <a:xfrm>
                  <a:off x="48" y="1296"/>
                  <a:ext cx="888" cy="204"/>
                </a:xfrm>
                <a:prstGeom prst="rect">
                  <a:avLst/>
                </a:prstGeom>
                <a:solidFill>
                  <a:srgbClr val="66FF66"/>
                </a:solidFill>
                <a:ln w="9525">
                  <a:noFill/>
                  <a:miter lim="800000"/>
                  <a:headEnd/>
                  <a:tailEnd/>
                </a:ln>
              </p:spPr>
              <p:txBody>
                <a:bodyPr wrap="square">
                  <a:spAutoFit/>
                </a:bodyPr>
                <a:lstStyle/>
                <a:p>
                  <a:pPr algn="l"/>
                  <a:r>
                    <a:rPr lang="en-US" sz="1500" b="1" dirty="0">
                      <a:latin typeface="Arial Narrow" pitchFamily="34" charset="0"/>
                    </a:rPr>
                    <a:t>Intended inputs</a:t>
                  </a:r>
                </a:p>
              </p:txBody>
            </p:sp>
            <p:cxnSp>
              <p:nvCxnSpPr>
                <p:cNvPr id="21557" name="AutoShape 24"/>
                <p:cNvCxnSpPr>
                  <a:cxnSpLocks noChangeShapeType="1"/>
                  <a:stCxn id="21556" idx="3"/>
                  <a:endCxn id="21508" idx="2"/>
                </p:cNvCxnSpPr>
                <p:nvPr/>
              </p:nvCxnSpPr>
              <p:spPr bwMode="auto">
                <a:xfrm flipV="1">
                  <a:off x="936" y="1254"/>
                  <a:ext cx="1320" cy="144"/>
                </a:xfrm>
                <a:prstGeom prst="bentConnector3">
                  <a:avLst>
                    <a:gd name="adj1" fmla="val 50000"/>
                  </a:avLst>
                </a:prstGeom>
                <a:noFill/>
                <a:ln w="38100">
                  <a:solidFill>
                    <a:srgbClr val="00FF00"/>
                  </a:solidFill>
                  <a:miter lim="800000"/>
                  <a:headEnd/>
                  <a:tailEnd type="triangle" w="lg" len="med"/>
                </a:ln>
              </p:spPr>
            </p:cxnSp>
          </p:grpSp>
          <p:grpSp>
            <p:nvGrpSpPr>
              <p:cNvPr id="7" name="Group 54"/>
              <p:cNvGrpSpPr>
                <a:grpSpLocks/>
              </p:cNvGrpSpPr>
              <p:nvPr/>
            </p:nvGrpSpPr>
            <p:grpSpPr bwMode="auto">
              <a:xfrm>
                <a:off x="72" y="1104"/>
                <a:ext cx="2208" cy="1356"/>
                <a:chOff x="48" y="720"/>
                <a:chExt cx="2208" cy="1356"/>
              </a:xfrm>
            </p:grpSpPr>
            <p:sp>
              <p:nvSpPr>
                <p:cNvPr id="21548" name="Text Box 4"/>
                <p:cNvSpPr txBox="1">
                  <a:spLocks noChangeArrowheads="1"/>
                </p:cNvSpPr>
                <p:nvPr/>
              </p:nvSpPr>
              <p:spPr bwMode="auto">
                <a:xfrm>
                  <a:off x="48" y="720"/>
                  <a:ext cx="724" cy="204"/>
                </a:xfrm>
                <a:prstGeom prst="rect">
                  <a:avLst/>
                </a:prstGeom>
                <a:solidFill>
                  <a:schemeClr val="accent5">
                    <a:lumMod val="90000"/>
                  </a:schemeClr>
                </a:solidFill>
                <a:ln w="9525">
                  <a:solidFill>
                    <a:schemeClr val="accent6">
                      <a:lumMod val="40000"/>
                      <a:lumOff val="60000"/>
                    </a:schemeClr>
                  </a:solidFill>
                  <a:miter lim="800000"/>
                  <a:headEnd/>
                  <a:tailEnd/>
                </a:ln>
              </p:spPr>
              <p:txBody>
                <a:bodyPr wrap="none">
                  <a:spAutoFit/>
                </a:bodyPr>
                <a:lstStyle/>
                <a:p>
                  <a:pPr algn="l"/>
                  <a:r>
                    <a:rPr lang="en-US" sz="1500" b="1" dirty="0">
                      <a:latin typeface="Arial Narrow" pitchFamily="34" charset="0"/>
                    </a:rPr>
                    <a:t>Program state</a:t>
                  </a:r>
                </a:p>
              </p:txBody>
            </p:sp>
            <p:sp>
              <p:nvSpPr>
                <p:cNvPr id="21549" name="Text Box 6"/>
                <p:cNvSpPr txBox="1">
                  <a:spLocks noChangeArrowheads="1"/>
                </p:cNvSpPr>
                <p:nvPr/>
              </p:nvSpPr>
              <p:spPr bwMode="auto">
                <a:xfrm>
                  <a:off x="48" y="1008"/>
                  <a:ext cx="675" cy="204"/>
                </a:xfrm>
                <a:prstGeom prst="rect">
                  <a:avLst/>
                </a:prstGeom>
                <a:solidFill>
                  <a:schemeClr val="accent5">
                    <a:lumMod val="90000"/>
                  </a:schemeClr>
                </a:solidFill>
                <a:ln w="9525">
                  <a:solidFill>
                    <a:schemeClr val="accent6">
                      <a:lumMod val="40000"/>
                      <a:lumOff val="60000"/>
                    </a:schemeClr>
                  </a:solidFill>
                  <a:miter lim="800000"/>
                  <a:headEnd/>
                  <a:tailEnd/>
                </a:ln>
              </p:spPr>
              <p:txBody>
                <a:bodyPr wrap="none">
                  <a:spAutoFit/>
                </a:bodyPr>
                <a:lstStyle/>
                <a:p>
                  <a:pPr algn="l"/>
                  <a:r>
                    <a:rPr lang="en-US" sz="1500" b="1">
                      <a:latin typeface="Arial Narrow" pitchFamily="34" charset="0"/>
                    </a:rPr>
                    <a:t>System state</a:t>
                  </a:r>
                </a:p>
              </p:txBody>
            </p:sp>
            <p:sp>
              <p:nvSpPr>
                <p:cNvPr id="21550" name="Text Box 7"/>
                <p:cNvSpPr txBox="1">
                  <a:spLocks noChangeArrowheads="1"/>
                </p:cNvSpPr>
                <p:nvPr/>
              </p:nvSpPr>
              <p:spPr bwMode="auto">
                <a:xfrm>
                  <a:off x="48" y="1584"/>
                  <a:ext cx="1848" cy="204"/>
                </a:xfrm>
                <a:prstGeom prst="rect">
                  <a:avLst/>
                </a:prstGeom>
                <a:solidFill>
                  <a:schemeClr val="accent5">
                    <a:lumMod val="90000"/>
                  </a:schemeClr>
                </a:solidFill>
                <a:ln w="9525">
                  <a:solidFill>
                    <a:schemeClr val="accent6">
                      <a:lumMod val="40000"/>
                      <a:lumOff val="60000"/>
                    </a:schemeClr>
                  </a:solidFill>
                  <a:miter lim="800000"/>
                  <a:headEnd/>
                  <a:tailEnd/>
                </a:ln>
              </p:spPr>
              <p:txBody>
                <a:bodyPr wrap="square">
                  <a:spAutoFit/>
                </a:bodyPr>
                <a:lstStyle/>
                <a:p>
                  <a:pPr algn="l"/>
                  <a:r>
                    <a:rPr lang="en-US" sz="1500" b="1">
                      <a:latin typeface="Arial Narrow" pitchFamily="34" charset="0"/>
                    </a:rPr>
                    <a:t>Configuration and system resources</a:t>
                  </a:r>
                </a:p>
              </p:txBody>
            </p:sp>
            <p:sp>
              <p:nvSpPr>
                <p:cNvPr id="21551" name="Text Box 8"/>
                <p:cNvSpPr txBox="1">
                  <a:spLocks noChangeArrowheads="1"/>
                </p:cNvSpPr>
                <p:nvPr/>
              </p:nvSpPr>
              <p:spPr bwMode="auto">
                <a:xfrm>
                  <a:off x="48" y="1872"/>
                  <a:ext cx="2136" cy="204"/>
                </a:xfrm>
                <a:prstGeom prst="rect">
                  <a:avLst/>
                </a:prstGeom>
                <a:solidFill>
                  <a:schemeClr val="accent5">
                    <a:lumMod val="90000"/>
                  </a:schemeClr>
                </a:solidFill>
                <a:ln w="9525">
                  <a:solidFill>
                    <a:schemeClr val="accent6">
                      <a:lumMod val="40000"/>
                      <a:lumOff val="60000"/>
                    </a:schemeClr>
                  </a:solidFill>
                  <a:miter lim="800000"/>
                  <a:headEnd/>
                  <a:tailEnd/>
                </a:ln>
              </p:spPr>
              <p:txBody>
                <a:bodyPr wrap="square">
                  <a:spAutoFit/>
                </a:bodyPr>
                <a:lstStyle/>
                <a:p>
                  <a:pPr algn="l"/>
                  <a:r>
                    <a:rPr lang="en-US" sz="1500" b="1">
                      <a:latin typeface="Arial Narrow" pitchFamily="34" charset="0"/>
                    </a:rPr>
                    <a:t>Cooperating processes, clients or servers</a:t>
                  </a:r>
                </a:p>
              </p:txBody>
            </p:sp>
            <p:cxnSp>
              <p:nvCxnSpPr>
                <p:cNvPr id="21552" name="AutoShape 22"/>
                <p:cNvCxnSpPr>
                  <a:cxnSpLocks noChangeShapeType="1"/>
                  <a:stCxn id="21548" idx="3"/>
                  <a:endCxn id="21508" idx="2"/>
                </p:cNvCxnSpPr>
                <p:nvPr/>
              </p:nvCxnSpPr>
              <p:spPr bwMode="auto">
                <a:xfrm>
                  <a:off x="772" y="822"/>
                  <a:ext cx="1484" cy="432"/>
                </a:xfrm>
                <a:prstGeom prst="bentConnector3">
                  <a:avLst>
                    <a:gd name="adj1" fmla="val 50000"/>
                  </a:avLst>
                </a:prstGeom>
                <a:noFill/>
                <a:ln w="38100">
                  <a:solidFill>
                    <a:schemeClr val="accent6">
                      <a:lumMod val="40000"/>
                      <a:lumOff val="60000"/>
                    </a:schemeClr>
                  </a:solidFill>
                  <a:miter lim="800000"/>
                  <a:headEnd/>
                  <a:tailEnd type="triangle" w="lg" len="med"/>
                </a:ln>
              </p:spPr>
            </p:cxnSp>
            <p:cxnSp>
              <p:nvCxnSpPr>
                <p:cNvPr id="21553" name="AutoShape 23"/>
                <p:cNvCxnSpPr>
                  <a:cxnSpLocks noChangeShapeType="1"/>
                  <a:stCxn id="21549" idx="3"/>
                  <a:endCxn id="21508" idx="2"/>
                </p:cNvCxnSpPr>
                <p:nvPr/>
              </p:nvCxnSpPr>
              <p:spPr bwMode="auto">
                <a:xfrm>
                  <a:off x="723" y="1110"/>
                  <a:ext cx="1533" cy="144"/>
                </a:xfrm>
                <a:prstGeom prst="bentConnector3">
                  <a:avLst>
                    <a:gd name="adj1" fmla="val 50000"/>
                  </a:avLst>
                </a:prstGeom>
                <a:noFill/>
                <a:ln w="38100">
                  <a:solidFill>
                    <a:schemeClr val="accent6">
                      <a:lumMod val="40000"/>
                      <a:lumOff val="60000"/>
                    </a:schemeClr>
                  </a:solidFill>
                  <a:miter lim="800000"/>
                  <a:headEnd/>
                  <a:tailEnd type="triangle" w="lg" len="med"/>
                </a:ln>
              </p:spPr>
            </p:cxnSp>
            <p:cxnSp>
              <p:nvCxnSpPr>
                <p:cNvPr id="21554" name="AutoShape 25"/>
                <p:cNvCxnSpPr>
                  <a:cxnSpLocks noChangeShapeType="1"/>
                  <a:stCxn id="21550" idx="3"/>
                  <a:endCxn id="21508" idx="2"/>
                </p:cNvCxnSpPr>
                <p:nvPr/>
              </p:nvCxnSpPr>
              <p:spPr bwMode="auto">
                <a:xfrm flipV="1">
                  <a:off x="1896" y="1254"/>
                  <a:ext cx="360" cy="432"/>
                </a:xfrm>
                <a:prstGeom prst="bentConnector3">
                  <a:avLst>
                    <a:gd name="adj1" fmla="val 50000"/>
                  </a:avLst>
                </a:prstGeom>
                <a:noFill/>
                <a:ln w="38100">
                  <a:solidFill>
                    <a:schemeClr val="accent6">
                      <a:lumMod val="40000"/>
                      <a:lumOff val="60000"/>
                    </a:schemeClr>
                  </a:solidFill>
                  <a:miter lim="800000"/>
                  <a:headEnd/>
                  <a:tailEnd type="triangle" w="lg" len="med"/>
                </a:ln>
              </p:spPr>
            </p:cxnSp>
            <p:cxnSp>
              <p:nvCxnSpPr>
                <p:cNvPr id="21555" name="AutoShape 26"/>
                <p:cNvCxnSpPr>
                  <a:cxnSpLocks noChangeShapeType="1"/>
                  <a:stCxn id="21551" idx="3"/>
                  <a:endCxn id="21508" idx="2"/>
                </p:cNvCxnSpPr>
                <p:nvPr/>
              </p:nvCxnSpPr>
              <p:spPr bwMode="auto">
                <a:xfrm flipV="1">
                  <a:off x="2184" y="1254"/>
                  <a:ext cx="72" cy="720"/>
                </a:xfrm>
                <a:prstGeom prst="bentConnector3">
                  <a:avLst>
                    <a:gd name="adj1" fmla="val 50000"/>
                  </a:avLst>
                </a:prstGeom>
                <a:noFill/>
                <a:ln w="38100">
                  <a:solidFill>
                    <a:schemeClr val="accent6">
                      <a:lumMod val="40000"/>
                      <a:lumOff val="60000"/>
                    </a:schemeClr>
                  </a:solidFill>
                  <a:miter lim="800000"/>
                  <a:headEnd/>
                  <a:tailEnd type="triangle" w="lg" len="med"/>
                </a:ln>
              </p:spPr>
            </p:cxnSp>
          </p:grpSp>
        </p:grpSp>
        <p:grpSp>
          <p:nvGrpSpPr>
            <p:cNvPr id="8" name="Group 56"/>
            <p:cNvGrpSpPr>
              <a:grpSpLocks/>
            </p:cNvGrpSpPr>
            <p:nvPr/>
          </p:nvGrpSpPr>
          <p:grpSpPr bwMode="auto">
            <a:xfrm>
              <a:off x="5448300" y="1000125"/>
              <a:ext cx="3619500" cy="2133600"/>
              <a:chOff x="3384" y="726"/>
              <a:chExt cx="2280" cy="1344"/>
            </a:xfrm>
          </p:grpSpPr>
          <p:cxnSp>
            <p:nvCxnSpPr>
              <p:cNvPr id="21537" name="AutoShape 37"/>
              <p:cNvCxnSpPr>
                <a:cxnSpLocks noChangeShapeType="1"/>
                <a:stCxn id="21508" idx="5"/>
                <a:endCxn id="21539" idx="1"/>
              </p:cNvCxnSpPr>
              <p:nvPr/>
            </p:nvCxnSpPr>
            <p:spPr bwMode="auto">
              <a:xfrm flipV="1">
                <a:off x="3384" y="828"/>
                <a:ext cx="192" cy="318"/>
              </a:xfrm>
              <a:prstGeom prst="bentConnector3">
                <a:avLst>
                  <a:gd name="adj1" fmla="val 50000"/>
                </a:avLst>
              </a:prstGeom>
              <a:noFill/>
              <a:ln w="38100">
                <a:solidFill>
                  <a:srgbClr val="FF0000"/>
                </a:solidFill>
                <a:miter lim="800000"/>
                <a:headEnd/>
                <a:tailEnd type="triangle" w="med" len="med"/>
              </a:ln>
            </p:spPr>
          </p:cxnSp>
          <p:grpSp>
            <p:nvGrpSpPr>
              <p:cNvPr id="9" name="Group 55"/>
              <p:cNvGrpSpPr>
                <a:grpSpLocks/>
              </p:cNvGrpSpPr>
              <p:nvPr/>
            </p:nvGrpSpPr>
            <p:grpSpPr bwMode="auto">
              <a:xfrm>
                <a:off x="3384" y="726"/>
                <a:ext cx="2280" cy="1344"/>
                <a:chOff x="3384" y="726"/>
                <a:chExt cx="2280" cy="1344"/>
              </a:xfrm>
            </p:grpSpPr>
            <p:cxnSp>
              <p:nvCxnSpPr>
                <p:cNvPr id="21543" name="AutoShape 38"/>
                <p:cNvCxnSpPr>
                  <a:cxnSpLocks noChangeShapeType="1"/>
                  <a:stCxn id="21508" idx="5"/>
                  <a:endCxn id="21540" idx="1"/>
                </p:cNvCxnSpPr>
                <p:nvPr/>
              </p:nvCxnSpPr>
              <p:spPr bwMode="auto">
                <a:xfrm flipV="1">
                  <a:off x="3384" y="1110"/>
                  <a:ext cx="1152" cy="36"/>
                </a:xfrm>
                <a:prstGeom prst="bentConnector3">
                  <a:avLst>
                    <a:gd name="adj1" fmla="val 50000"/>
                  </a:avLst>
                </a:prstGeom>
                <a:noFill/>
                <a:ln w="38100">
                  <a:solidFill>
                    <a:srgbClr val="FF0000"/>
                  </a:solidFill>
                  <a:miter lim="800000"/>
                  <a:headEnd/>
                  <a:tailEnd type="triangle" w="med" len="med"/>
                </a:ln>
              </p:spPr>
            </p:cxnSp>
            <p:sp>
              <p:nvSpPr>
                <p:cNvPr id="21539" name="Text Box 11"/>
                <p:cNvSpPr txBox="1">
                  <a:spLocks noChangeArrowheads="1"/>
                </p:cNvSpPr>
                <p:nvPr/>
              </p:nvSpPr>
              <p:spPr bwMode="auto">
                <a:xfrm>
                  <a:off x="3576" y="726"/>
                  <a:ext cx="2088" cy="204"/>
                </a:xfrm>
                <a:prstGeom prst="rect">
                  <a:avLst/>
                </a:prstGeom>
                <a:solidFill>
                  <a:srgbClr val="FF9966"/>
                </a:solidFill>
                <a:ln w="9525">
                  <a:solidFill>
                    <a:srgbClr val="FF0000"/>
                  </a:solidFill>
                  <a:miter lim="800000"/>
                  <a:headEnd/>
                  <a:tailEnd/>
                </a:ln>
              </p:spPr>
              <p:txBody>
                <a:bodyPr wrap="square">
                  <a:spAutoFit/>
                </a:bodyPr>
                <a:lstStyle/>
                <a:p>
                  <a:pPr algn="l"/>
                  <a:r>
                    <a:rPr lang="en-US" sz="1500" b="1" dirty="0">
                      <a:latin typeface="Arial Narrow" pitchFamily="34" charset="0"/>
                    </a:rPr>
                    <a:t>Program state, (and uninspected outputs)</a:t>
                  </a:r>
                </a:p>
              </p:txBody>
            </p:sp>
            <p:sp>
              <p:nvSpPr>
                <p:cNvPr id="21540" name="Text Box 12"/>
                <p:cNvSpPr txBox="1">
                  <a:spLocks noChangeArrowheads="1"/>
                </p:cNvSpPr>
                <p:nvPr/>
              </p:nvSpPr>
              <p:spPr bwMode="auto">
                <a:xfrm>
                  <a:off x="4536" y="1008"/>
                  <a:ext cx="1128" cy="204"/>
                </a:xfrm>
                <a:prstGeom prst="rect">
                  <a:avLst/>
                </a:prstGeom>
                <a:solidFill>
                  <a:srgbClr val="FF9966"/>
                </a:solidFill>
                <a:ln w="9525">
                  <a:solidFill>
                    <a:srgbClr val="FF0000"/>
                  </a:solidFill>
                  <a:miter lim="800000"/>
                  <a:headEnd/>
                  <a:tailEnd/>
                </a:ln>
              </p:spPr>
              <p:txBody>
                <a:bodyPr wrap="square">
                  <a:spAutoFit/>
                </a:bodyPr>
                <a:lstStyle/>
                <a:p>
                  <a:pPr algn="l"/>
                  <a:r>
                    <a:rPr lang="en-US" sz="1500" b="1" dirty="0">
                      <a:latin typeface="Arial Narrow" pitchFamily="34" charset="0"/>
                    </a:rPr>
                    <a:t>System state</a:t>
                  </a:r>
                </a:p>
              </p:txBody>
            </p:sp>
            <p:sp>
              <p:nvSpPr>
                <p:cNvPr id="21541" name="Text Box 13"/>
                <p:cNvSpPr txBox="1">
                  <a:spLocks noChangeArrowheads="1"/>
                </p:cNvSpPr>
                <p:nvPr/>
              </p:nvSpPr>
              <p:spPr bwMode="auto">
                <a:xfrm>
                  <a:off x="3504" y="1584"/>
                  <a:ext cx="2160" cy="204"/>
                </a:xfrm>
                <a:prstGeom prst="rect">
                  <a:avLst/>
                </a:prstGeom>
                <a:solidFill>
                  <a:srgbClr val="FF9966"/>
                </a:solidFill>
                <a:ln w="9525">
                  <a:solidFill>
                    <a:srgbClr val="FF0000"/>
                  </a:solidFill>
                  <a:miter lim="800000"/>
                  <a:headEnd/>
                  <a:tailEnd/>
                </a:ln>
              </p:spPr>
              <p:txBody>
                <a:bodyPr>
                  <a:spAutoFit/>
                </a:bodyPr>
                <a:lstStyle/>
                <a:p>
                  <a:pPr algn="l"/>
                  <a:r>
                    <a:rPr lang="en-US" sz="1500" b="1">
                      <a:latin typeface="Arial Narrow" pitchFamily="34" charset="0"/>
                    </a:rPr>
                    <a:t>Impacts on connected devices / resources</a:t>
                  </a:r>
                </a:p>
              </p:txBody>
            </p:sp>
            <p:sp>
              <p:nvSpPr>
                <p:cNvPr id="21542" name="Text Box 14"/>
                <p:cNvSpPr txBox="1">
                  <a:spLocks noChangeArrowheads="1"/>
                </p:cNvSpPr>
                <p:nvPr/>
              </p:nvSpPr>
              <p:spPr bwMode="auto">
                <a:xfrm>
                  <a:off x="3456" y="1866"/>
                  <a:ext cx="2208" cy="204"/>
                </a:xfrm>
                <a:prstGeom prst="rect">
                  <a:avLst/>
                </a:prstGeom>
                <a:solidFill>
                  <a:srgbClr val="FF9966"/>
                </a:solidFill>
                <a:ln w="9525">
                  <a:solidFill>
                    <a:srgbClr val="FF0000"/>
                  </a:solidFill>
                  <a:miter lim="800000"/>
                  <a:headEnd/>
                  <a:tailEnd/>
                </a:ln>
              </p:spPr>
              <p:txBody>
                <a:bodyPr wrap="square">
                  <a:spAutoFit/>
                </a:bodyPr>
                <a:lstStyle/>
                <a:p>
                  <a:pPr algn="l"/>
                  <a:r>
                    <a:rPr lang="en-US" sz="1500" b="1" dirty="0">
                      <a:latin typeface="Arial Narrow" pitchFamily="34" charset="0"/>
                    </a:rPr>
                    <a:t>To cooperating processes, clients or servers</a:t>
                  </a:r>
                </a:p>
              </p:txBody>
            </p:sp>
            <p:cxnSp>
              <p:nvCxnSpPr>
                <p:cNvPr id="21544" name="AutoShape 40"/>
                <p:cNvCxnSpPr>
                  <a:cxnSpLocks noChangeShapeType="1"/>
                  <a:stCxn id="21508" idx="5"/>
                  <a:endCxn id="21541" idx="1"/>
                </p:cNvCxnSpPr>
                <p:nvPr/>
              </p:nvCxnSpPr>
              <p:spPr bwMode="auto">
                <a:xfrm>
                  <a:off x="3384" y="1146"/>
                  <a:ext cx="120" cy="540"/>
                </a:xfrm>
                <a:prstGeom prst="bentConnector3">
                  <a:avLst>
                    <a:gd name="adj1" fmla="val 50000"/>
                  </a:avLst>
                </a:prstGeom>
                <a:noFill/>
                <a:ln w="38100">
                  <a:solidFill>
                    <a:srgbClr val="FF0000"/>
                  </a:solidFill>
                  <a:miter lim="800000"/>
                  <a:headEnd/>
                  <a:tailEnd type="triangle" w="med" len="med"/>
                </a:ln>
              </p:spPr>
            </p:cxnSp>
            <p:cxnSp>
              <p:nvCxnSpPr>
                <p:cNvPr id="21545" name="AutoShape 41"/>
                <p:cNvCxnSpPr>
                  <a:cxnSpLocks noChangeShapeType="1"/>
                </p:cNvCxnSpPr>
                <p:nvPr/>
              </p:nvCxnSpPr>
              <p:spPr bwMode="auto">
                <a:xfrm>
                  <a:off x="3384" y="1152"/>
                  <a:ext cx="148" cy="819"/>
                </a:xfrm>
                <a:prstGeom prst="bentConnector3">
                  <a:avLst>
                    <a:gd name="adj1" fmla="val 50000"/>
                  </a:avLst>
                </a:prstGeom>
                <a:noFill/>
                <a:ln w="38100">
                  <a:solidFill>
                    <a:srgbClr val="FF0000"/>
                  </a:solidFill>
                  <a:miter lim="800000"/>
                  <a:headEnd/>
                  <a:tailEnd type="triangle" w="med" len="med"/>
                </a:ln>
              </p:spPr>
            </p:cxnSp>
          </p:grpSp>
        </p:grpSp>
        <p:sp>
          <p:nvSpPr>
            <p:cNvPr id="21514" name="Rectangle 42"/>
            <p:cNvSpPr>
              <a:spLocks noChangeArrowheads="1"/>
            </p:cNvSpPr>
            <p:nvPr/>
          </p:nvSpPr>
          <p:spPr bwMode="auto">
            <a:xfrm>
              <a:off x="5419725" y="4510088"/>
              <a:ext cx="170521" cy="323165"/>
            </a:xfrm>
            <a:prstGeom prst="rect">
              <a:avLst/>
            </a:prstGeom>
            <a:noFill/>
            <a:ln w="9525">
              <a:noFill/>
              <a:miter lim="800000"/>
              <a:headEnd/>
              <a:tailEnd/>
            </a:ln>
          </p:spPr>
          <p:txBody>
            <a:bodyPr wrap="none">
              <a:spAutoFit/>
            </a:bodyPr>
            <a:lstStyle/>
            <a:p>
              <a:pPr algn="l"/>
              <a:endParaRPr lang="en-US" sz="1500" b="1">
                <a:latin typeface="Times New Roman" pitchFamily="18" charset="0"/>
              </a:endParaRPr>
            </a:p>
          </p:txBody>
        </p:sp>
        <p:grpSp>
          <p:nvGrpSpPr>
            <p:cNvPr id="10" name="Group 50"/>
            <p:cNvGrpSpPr>
              <a:grpSpLocks/>
            </p:cNvGrpSpPr>
            <p:nvPr/>
          </p:nvGrpSpPr>
          <p:grpSpPr bwMode="auto">
            <a:xfrm>
              <a:off x="152400" y="4419600"/>
              <a:ext cx="8915400" cy="400050"/>
              <a:chOff x="48" y="2880"/>
              <a:chExt cx="5616" cy="252"/>
            </a:xfrm>
          </p:grpSpPr>
          <p:sp>
            <p:nvSpPr>
              <p:cNvPr id="21533" name="Text Box 18"/>
              <p:cNvSpPr txBox="1">
                <a:spLocks noChangeArrowheads="1"/>
              </p:cNvSpPr>
              <p:nvPr/>
            </p:nvSpPr>
            <p:spPr bwMode="auto">
              <a:xfrm>
                <a:off x="48" y="2928"/>
                <a:ext cx="888" cy="204"/>
              </a:xfrm>
              <a:prstGeom prst="rect">
                <a:avLst/>
              </a:prstGeom>
              <a:solidFill>
                <a:srgbClr val="66FF66"/>
              </a:solidFill>
              <a:ln w="9525">
                <a:noFill/>
                <a:miter lim="800000"/>
                <a:headEnd/>
                <a:tailEnd/>
              </a:ln>
            </p:spPr>
            <p:txBody>
              <a:bodyPr wrap="square">
                <a:spAutoFit/>
              </a:bodyPr>
              <a:lstStyle/>
              <a:p>
                <a:pPr algn="l"/>
                <a:r>
                  <a:rPr lang="en-US" sz="1500" b="1">
                    <a:latin typeface="Arial Narrow" pitchFamily="34" charset="0"/>
                  </a:rPr>
                  <a:t>Intended inputs</a:t>
                </a:r>
              </a:p>
            </p:txBody>
          </p:sp>
          <p:cxnSp>
            <p:nvCxnSpPr>
              <p:cNvPr id="21534" name="AutoShape 29"/>
              <p:cNvCxnSpPr>
                <a:cxnSpLocks noChangeShapeType="1"/>
              </p:cNvCxnSpPr>
              <p:nvPr/>
            </p:nvCxnSpPr>
            <p:spPr bwMode="auto">
              <a:xfrm>
                <a:off x="864" y="2970"/>
                <a:ext cx="1416" cy="6"/>
              </a:xfrm>
              <a:prstGeom prst="bentConnector3">
                <a:avLst>
                  <a:gd name="adj1" fmla="val 50000"/>
                </a:avLst>
              </a:prstGeom>
              <a:noFill/>
              <a:ln w="38100">
                <a:solidFill>
                  <a:srgbClr val="00FF00"/>
                </a:solidFill>
                <a:miter lim="800000"/>
                <a:headEnd/>
                <a:tailEnd type="triangle" w="lg" len="med"/>
              </a:ln>
            </p:spPr>
          </p:cxnSp>
          <p:sp>
            <p:nvSpPr>
              <p:cNvPr id="21535" name="Text Box 32"/>
              <p:cNvSpPr txBox="1">
                <a:spLocks noChangeArrowheads="1"/>
              </p:cNvSpPr>
              <p:nvPr/>
            </p:nvSpPr>
            <p:spPr bwMode="auto">
              <a:xfrm>
                <a:off x="4344" y="2928"/>
                <a:ext cx="1320" cy="204"/>
              </a:xfrm>
              <a:prstGeom prst="rect">
                <a:avLst/>
              </a:prstGeom>
              <a:solidFill>
                <a:srgbClr val="66FF66"/>
              </a:solidFill>
              <a:ln w="9525">
                <a:noFill/>
                <a:miter lim="800000"/>
                <a:headEnd/>
                <a:tailEnd/>
              </a:ln>
            </p:spPr>
            <p:txBody>
              <a:bodyPr wrap="square">
                <a:spAutoFit/>
              </a:bodyPr>
              <a:lstStyle/>
              <a:p>
                <a:pPr algn="l"/>
                <a:r>
                  <a:rPr lang="en-US" sz="1500" b="1">
                    <a:latin typeface="Arial Narrow" pitchFamily="34" charset="0"/>
                  </a:rPr>
                  <a:t>Monitored outputs</a:t>
                </a:r>
              </a:p>
            </p:txBody>
          </p:sp>
          <p:cxnSp>
            <p:nvCxnSpPr>
              <p:cNvPr id="21536" name="AutoShape 45"/>
              <p:cNvCxnSpPr>
                <a:cxnSpLocks noChangeShapeType="1"/>
                <a:endCxn id="21535" idx="1"/>
              </p:cNvCxnSpPr>
              <p:nvPr/>
            </p:nvCxnSpPr>
            <p:spPr bwMode="auto">
              <a:xfrm>
                <a:off x="3360" y="2880"/>
                <a:ext cx="984" cy="150"/>
              </a:xfrm>
              <a:prstGeom prst="bentConnector3">
                <a:avLst>
                  <a:gd name="adj1" fmla="val 50000"/>
                </a:avLst>
              </a:prstGeom>
              <a:noFill/>
              <a:ln w="38100">
                <a:solidFill>
                  <a:srgbClr val="00FF00"/>
                </a:solidFill>
                <a:miter lim="800000"/>
                <a:headEnd/>
                <a:tailEnd type="triangle" w="med" len="med"/>
              </a:ln>
            </p:spPr>
          </p:cxnSp>
        </p:grpSp>
        <p:sp>
          <p:nvSpPr>
            <p:cNvPr id="68" name="TextBox 67"/>
            <p:cNvSpPr txBox="1"/>
            <p:nvPr/>
          </p:nvSpPr>
          <p:spPr>
            <a:xfrm>
              <a:off x="171450" y="5753100"/>
              <a:ext cx="8801100" cy="323165"/>
            </a:xfrm>
            <a:prstGeom prst="rect">
              <a:avLst/>
            </a:prstGeom>
            <a:noFill/>
          </p:spPr>
          <p:txBody>
            <a:bodyPr wrap="square" rtlCol="0">
              <a:spAutoFit/>
            </a:bodyPr>
            <a:lstStyle/>
            <a:p>
              <a:endParaRPr lang="en-US" sz="1500" b="1"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521450" cy="647700"/>
          </a:xfrm>
        </p:spPr>
        <p:txBody>
          <a:bodyPr/>
          <a:lstStyle/>
          <a:p>
            <a:r>
              <a:rPr lang="en-US" sz="2400" b="1" i="1" dirty="0" smtClean="0">
                <a:latin typeface="Times New Roman" pitchFamily="18" charset="0"/>
                <a:cs typeface="Times New Roman" pitchFamily="18" charset="0"/>
              </a:rPr>
              <a:t>Can you </a:t>
            </a:r>
            <a:r>
              <a:rPr lang="en-US" sz="2400" dirty="0" smtClean="0"/>
              <a:t>specify </a:t>
            </a:r>
            <a:r>
              <a:rPr lang="en-US" sz="2400" b="1" i="1" dirty="0" smtClean="0">
                <a:latin typeface="Times New Roman" pitchFamily="18" charset="0"/>
                <a:cs typeface="Times New Roman" pitchFamily="18" charset="0"/>
              </a:rPr>
              <a:t>your</a:t>
            </a:r>
            <a:r>
              <a:rPr lang="en-US" sz="2400" dirty="0" smtClean="0"/>
              <a:t> test configuration?</a:t>
            </a:r>
            <a:endParaRPr lang="en-US" sz="2400" dirty="0"/>
          </a:p>
        </p:txBody>
      </p:sp>
      <p:sp>
        <p:nvSpPr>
          <p:cNvPr id="3" name="Content Placeholder 2"/>
          <p:cNvSpPr>
            <a:spLocks noGrp="1"/>
          </p:cNvSpPr>
          <p:nvPr>
            <p:ph idx="1"/>
          </p:nvPr>
        </p:nvSpPr>
        <p:spPr>
          <a:xfrm>
            <a:off x="206375" y="742950"/>
            <a:ext cx="6232525" cy="5372100"/>
          </a:xfrm>
        </p:spPr>
        <p:txBody>
          <a:bodyPr/>
          <a:lstStyle/>
          <a:p>
            <a:r>
              <a:rPr lang="en-US" sz="2300" dirty="0" smtClean="0"/>
              <a:t>Comparison to a reference function is fallible. We only control some inputs and observe some results (outputs). </a:t>
            </a:r>
          </a:p>
          <a:p>
            <a:r>
              <a:rPr lang="en-US" sz="2300" dirty="0" smtClean="0"/>
              <a:t>For example, do you know whether test &amp; reference systems are equivalently configured?</a:t>
            </a:r>
          </a:p>
          <a:p>
            <a:pPr lvl="1">
              <a:buFont typeface="Arial" pitchFamily="34" charset="0"/>
              <a:buChar char="•"/>
            </a:pPr>
            <a:r>
              <a:rPr lang="en-US" sz="2300" dirty="0" smtClean="0"/>
              <a:t>Does your test documentation specify ALL the processes running on your computer?</a:t>
            </a:r>
          </a:p>
          <a:p>
            <a:pPr lvl="1">
              <a:buFont typeface="Arial" pitchFamily="34" charset="0"/>
              <a:buChar char="•"/>
            </a:pPr>
            <a:r>
              <a:rPr lang="en-US" sz="2300" dirty="0" smtClean="0"/>
              <a:t>Does it specify what version of each one?</a:t>
            </a:r>
          </a:p>
          <a:p>
            <a:pPr lvl="1">
              <a:buFont typeface="Arial" pitchFamily="34" charset="0"/>
              <a:buChar char="•"/>
            </a:pPr>
            <a:r>
              <a:rPr lang="en-US" sz="2300" b="1" dirty="0" smtClean="0"/>
              <a:t>Do you even know how to tell: </a:t>
            </a:r>
          </a:p>
          <a:p>
            <a:pPr lvl="2"/>
            <a:r>
              <a:rPr lang="en-US" sz="2300" dirty="0" smtClean="0"/>
              <a:t>What version of each of these you are running?</a:t>
            </a:r>
          </a:p>
          <a:p>
            <a:pPr lvl="2"/>
            <a:r>
              <a:rPr lang="en-US" sz="2300" dirty="0" smtClean="0"/>
              <a:t>When you (or your system) last updated each one?</a:t>
            </a:r>
          </a:p>
          <a:p>
            <a:pPr lvl="2"/>
            <a:r>
              <a:rPr lang="en-US" sz="2300" dirty="0" smtClean="0"/>
              <a:t>Whether there is a later update?</a:t>
            </a:r>
            <a:endParaRPr lang="en-US" sz="2300" dirty="0"/>
          </a:p>
        </p:txBody>
      </p:sp>
      <p:pic>
        <p:nvPicPr>
          <p:cNvPr id="4" name="Picture 3" descr="PPT33.png"/>
          <p:cNvPicPr>
            <a:picLocks noChangeAspect="1"/>
          </p:cNvPicPr>
          <p:nvPr/>
        </p:nvPicPr>
        <p:blipFill>
          <a:blip r:embed="rId3" cstate="print"/>
          <a:stretch>
            <a:fillRect/>
          </a:stretch>
        </p:blipFill>
        <p:spPr>
          <a:xfrm>
            <a:off x="6552349" y="0"/>
            <a:ext cx="3353651" cy="63881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pPr eaLnBrk="1" hangingPunct="1"/>
            <a:r>
              <a:rPr lang="en-US" smtClean="0"/>
              <a:t>A program can fail in many ways</a:t>
            </a:r>
          </a:p>
        </p:txBody>
      </p:sp>
      <p:sp>
        <p:nvSpPr>
          <p:cNvPr id="18436" name="Rectangle 6"/>
          <p:cNvSpPr>
            <a:spLocks noGrp="1" noChangeArrowheads="1"/>
          </p:cNvSpPr>
          <p:nvPr>
            <p:ph type="body" idx="1"/>
          </p:nvPr>
        </p:nvSpPr>
        <p:spPr/>
        <p:txBody>
          <a:bodyPr/>
          <a:lstStyle/>
          <a:p>
            <a:pPr marL="0" indent="0" eaLnBrk="1" hangingPunct="1">
              <a:lnSpc>
                <a:spcPct val="100000"/>
              </a:lnSpc>
              <a:spcBef>
                <a:spcPts val="0"/>
              </a:spcBef>
              <a:buFontTx/>
              <a:buNone/>
            </a:pPr>
            <a:r>
              <a:rPr lang="en-US" dirty="0" smtClean="0"/>
              <a:t>1100 embedded diagnostics</a:t>
            </a:r>
          </a:p>
          <a:p>
            <a:pPr lvl="1" eaLnBrk="1" hangingPunct="1">
              <a:lnSpc>
                <a:spcPct val="100000"/>
              </a:lnSpc>
              <a:spcBef>
                <a:spcPts val="0"/>
              </a:spcBef>
            </a:pPr>
            <a:r>
              <a:rPr lang="en-US" dirty="0" smtClean="0"/>
              <a:t>Even if we coded checks for each of these, the side effects (data, resources, and timing) would provide us a new context for Heisenberg uncertainty.</a:t>
            </a:r>
          </a:p>
        </p:txBody>
      </p:sp>
      <p:sp>
        <p:nvSpPr>
          <p:cNvPr id="18437" name="AutoShape 9"/>
          <p:cNvSpPr>
            <a:spLocks noChangeArrowheads="1"/>
          </p:cNvSpPr>
          <p:nvPr/>
        </p:nvSpPr>
        <p:spPr bwMode="auto">
          <a:xfrm flipV="1">
            <a:off x="5572126" y="3429001"/>
            <a:ext cx="3745706" cy="2689225"/>
          </a:xfrm>
          <a:prstGeom prst="flowChartManualOperation">
            <a:avLst/>
          </a:prstGeom>
          <a:noFill/>
          <a:ln w="9525">
            <a:miter lim="800000"/>
            <a:headEnd/>
            <a:tailEnd/>
          </a:ln>
          <a:scene3d>
            <a:camera prst="legacyObliqueBottomLeft"/>
            <a:lightRig rig="legacyFlat3" dir="b"/>
          </a:scene3d>
          <a:sp3d extrusionH="430200" prstMaterial="legacyMatte">
            <a:bevelT w="13500" h="13500" prst="angle"/>
            <a:bevelB w="13500" h="13500" prst="angle"/>
            <a:extrusionClr>
              <a:srgbClr val="336600"/>
            </a:extrusionClr>
          </a:sp3d>
        </p:spPr>
        <p:txBody>
          <a:bodyPr rot="10800000" lIns="274320" rIns="274320" anchor="ctr">
            <a:flatTx/>
          </a:bodyPr>
          <a:lstStyle/>
          <a:p>
            <a:pPr algn="ctr"/>
            <a:r>
              <a:rPr lang="en-US" sz="2000" b="1" dirty="0">
                <a:latin typeface="Tw Cen MT Condensed" pitchFamily="34" charset="0"/>
              </a:rPr>
              <a:t>Our tests cannot practically address all of the possibilities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751" y="152400"/>
            <a:ext cx="9097698" cy="1714500"/>
          </a:xfrm>
        </p:spPr>
        <p:txBody>
          <a:bodyPr/>
          <a:lstStyle/>
          <a:p>
            <a:r>
              <a:rPr lang="en-US" dirty="0" smtClean="0"/>
              <a:t>Inattentional blindness</a:t>
            </a:r>
            <a:br>
              <a:rPr lang="en-US" dirty="0" smtClean="0"/>
            </a:br>
            <a:r>
              <a:rPr lang="en-US" dirty="0" smtClean="0"/>
              <a:t>Demonstration / Discussion</a:t>
            </a:r>
            <a:endParaRPr lang="en-US" dirty="0"/>
          </a:p>
        </p:txBody>
      </p:sp>
      <p:sp>
        <p:nvSpPr>
          <p:cNvPr id="5" name="Content Placeholder 4"/>
          <p:cNvSpPr>
            <a:spLocks noGrp="1"/>
          </p:cNvSpPr>
          <p:nvPr>
            <p:ph idx="1"/>
          </p:nvPr>
        </p:nvSpPr>
        <p:spPr>
          <a:xfrm>
            <a:off x="412750" y="2400301"/>
            <a:ext cx="9328150" cy="3832225"/>
          </a:xfrm>
        </p:spPr>
        <p:txBody>
          <a:bodyPr/>
          <a:lstStyle/>
          <a:p>
            <a:pPr lvl="1"/>
            <a:r>
              <a:rPr lang="en-US" sz="2600" dirty="0" smtClean="0"/>
              <a:t>http://viscog.beckman.uiuc.edu/djs_lab/demos.html</a:t>
            </a:r>
          </a:p>
          <a:p>
            <a:pPr lvl="1"/>
            <a:r>
              <a:rPr lang="en-US" sz="2600" dirty="0" smtClean="0"/>
              <a:t>http://www.geekarmy.com/Science/Crazy-Vision-Test.html</a:t>
            </a:r>
          </a:p>
          <a:p>
            <a:pPr lvl="1"/>
            <a:r>
              <a:rPr lang="en-US" sz="2600" dirty="0" smtClean="0"/>
              <a:t>http://www.dothetest.co.uk/</a:t>
            </a:r>
          </a:p>
        </p:txBody>
      </p:sp>
      <p:pic>
        <p:nvPicPr>
          <p:cNvPr id="161797" name="Picture 5"/>
          <p:cNvPicPr>
            <a:picLocks noChangeAspect="1" noChangeArrowheads="1"/>
          </p:cNvPicPr>
          <p:nvPr/>
        </p:nvPicPr>
        <p:blipFill>
          <a:blip r:embed="rId3"/>
          <a:srcRect/>
          <a:stretch>
            <a:fillRect/>
          </a:stretch>
        </p:blipFill>
        <p:spPr bwMode="auto">
          <a:xfrm>
            <a:off x="4947842" y="3424239"/>
            <a:ext cx="10319" cy="9525"/>
          </a:xfrm>
          <a:prstGeom prst="rect">
            <a:avLst/>
          </a:prstGeom>
          <a:noFill/>
          <a:ln w="9525">
            <a:noFill/>
            <a:miter lim="800000"/>
            <a:headEnd/>
            <a:tailEnd/>
          </a:ln>
          <a:effectLst/>
        </p:spPr>
      </p:pic>
      <p:pic>
        <p:nvPicPr>
          <p:cNvPr id="161798" name="Picture 6"/>
          <p:cNvPicPr>
            <a:picLocks noChangeAspect="1" noChangeArrowheads="1"/>
          </p:cNvPicPr>
          <p:nvPr/>
        </p:nvPicPr>
        <p:blipFill>
          <a:blip r:embed="rId3"/>
          <a:srcRect/>
          <a:stretch>
            <a:fillRect/>
          </a:stretch>
        </p:blipFill>
        <p:spPr bwMode="auto">
          <a:xfrm>
            <a:off x="4947842" y="3424239"/>
            <a:ext cx="10319" cy="9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1" y="152400"/>
            <a:ext cx="5819775" cy="533400"/>
          </a:xfrm>
        </p:spPr>
        <p:txBody>
          <a:bodyPr/>
          <a:lstStyle/>
          <a:p>
            <a:r>
              <a:rPr lang="en-US" dirty="0" smtClean="0"/>
              <a:t>Inattentional blindness</a:t>
            </a:r>
            <a:endParaRPr lang="en-US" dirty="0"/>
          </a:p>
        </p:txBody>
      </p:sp>
      <p:sp>
        <p:nvSpPr>
          <p:cNvPr id="3" name="Content Placeholder 2"/>
          <p:cNvSpPr>
            <a:spLocks noGrp="1"/>
          </p:cNvSpPr>
          <p:nvPr>
            <p:ph idx="1"/>
          </p:nvPr>
        </p:nvSpPr>
        <p:spPr>
          <a:xfrm>
            <a:off x="0" y="685800"/>
            <a:ext cx="6108700" cy="4305300"/>
          </a:xfrm>
        </p:spPr>
        <p:txBody>
          <a:bodyPr/>
          <a:lstStyle/>
          <a:p>
            <a:pPr lvl="1"/>
            <a:r>
              <a:rPr lang="en-US" sz="2400" dirty="0" smtClean="0"/>
              <a:t>What is important about inattentional blindness is NOT</a:t>
            </a:r>
          </a:p>
          <a:p>
            <a:pPr lvl="2"/>
            <a:r>
              <a:rPr lang="en-US" sz="2400" dirty="0" smtClean="0"/>
              <a:t>Selective attention</a:t>
            </a:r>
          </a:p>
          <a:p>
            <a:pPr lvl="3"/>
            <a:r>
              <a:rPr lang="en-US" sz="2400" dirty="0" smtClean="0"/>
              <a:t>(we’ve known about that for years and years and years)</a:t>
            </a:r>
          </a:p>
          <a:p>
            <a:pPr lvl="1"/>
            <a:r>
              <a:rPr lang="en-US" sz="2400" dirty="0" smtClean="0"/>
              <a:t>It is that IB demonstrates:</a:t>
            </a:r>
          </a:p>
          <a:p>
            <a:pPr lvl="1"/>
            <a:endParaRPr lang="en-US" sz="2400" dirty="0" smtClean="0"/>
          </a:p>
          <a:p>
            <a:pPr lvl="1"/>
            <a:endParaRPr lang="en-US" sz="2400" dirty="0" smtClean="0"/>
          </a:p>
          <a:p>
            <a:pPr lvl="1">
              <a:buNone/>
            </a:pPr>
            <a:endParaRPr lang="en-US" sz="2400" dirty="0" smtClean="0"/>
          </a:p>
          <a:p>
            <a:pPr lvl="1">
              <a:buNone/>
            </a:pPr>
            <a:r>
              <a:rPr lang="en-US" sz="2400" dirty="0" smtClean="0"/>
              <a:t>	</a:t>
            </a:r>
          </a:p>
          <a:p>
            <a:pPr lvl="1"/>
            <a:endParaRPr lang="en-US" sz="2400" dirty="0" smtClean="0"/>
          </a:p>
        </p:txBody>
      </p:sp>
      <p:pic>
        <p:nvPicPr>
          <p:cNvPr id="182274" name="Picture 2"/>
          <p:cNvPicPr>
            <a:picLocks noChangeAspect="1" noChangeArrowheads="1"/>
          </p:cNvPicPr>
          <p:nvPr/>
        </p:nvPicPr>
        <p:blipFill>
          <a:blip r:embed="rId3" cstate="print"/>
          <a:srcRect/>
          <a:stretch>
            <a:fillRect/>
          </a:stretch>
        </p:blipFill>
        <p:spPr bwMode="auto">
          <a:xfrm>
            <a:off x="6233257" y="1"/>
            <a:ext cx="3672744" cy="4604905"/>
          </a:xfrm>
          <a:prstGeom prst="rect">
            <a:avLst/>
          </a:prstGeom>
          <a:noFill/>
          <a:ln w="12700">
            <a:solidFill>
              <a:schemeClr val="tx1"/>
            </a:solidFill>
            <a:miter lim="800000"/>
            <a:headEnd/>
            <a:tailEnd/>
          </a:ln>
          <a:effectLst/>
        </p:spPr>
      </p:pic>
      <p:sp>
        <p:nvSpPr>
          <p:cNvPr id="9" name="Rectangle 8"/>
          <p:cNvSpPr/>
          <p:nvPr/>
        </p:nvSpPr>
        <p:spPr>
          <a:xfrm>
            <a:off x="247650" y="3200400"/>
            <a:ext cx="4705350" cy="1569660"/>
          </a:xfrm>
          <a:prstGeom prst="rect">
            <a:avLst/>
          </a:prstGeom>
        </p:spPr>
        <p:txBody>
          <a:bodyPr wrap="square">
            <a:spAutoFit/>
          </a:bodyPr>
          <a:lstStyle/>
          <a:p>
            <a:pPr marL="227013" lvl="1" indent="-227013" algn="ctr"/>
            <a:r>
              <a:rPr lang="en-US" sz="3200" dirty="0" smtClean="0">
                <a:ln>
                  <a:solidFill>
                    <a:schemeClr val="tx1"/>
                  </a:solidFill>
                </a:ln>
                <a:solidFill>
                  <a:srgbClr val="FF0000"/>
                </a:solidFill>
                <a:latin typeface="Monotype Corsiva" pitchFamily="66" charset="0"/>
              </a:rPr>
              <a:t>pre-attentive </a:t>
            </a:r>
          </a:p>
          <a:p>
            <a:pPr marL="227013" lvl="1" indent="-227013" algn="ctr"/>
            <a:r>
              <a:rPr lang="en-US" sz="3200" dirty="0" smtClean="0">
                <a:ln>
                  <a:solidFill>
                    <a:schemeClr val="tx1"/>
                  </a:solidFill>
                </a:ln>
                <a:solidFill>
                  <a:srgbClr val="FF0000"/>
                </a:solidFill>
                <a:latin typeface="Monotype Corsiva" pitchFamily="66" charset="0"/>
              </a:rPr>
              <a:t>semantically-based </a:t>
            </a:r>
          </a:p>
          <a:p>
            <a:pPr marL="227013" lvl="1" indent="-227013" algn="ctr"/>
            <a:r>
              <a:rPr lang="en-US" sz="3200" dirty="0" smtClean="0">
                <a:ln>
                  <a:solidFill>
                    <a:schemeClr val="tx1"/>
                  </a:solidFill>
                </a:ln>
                <a:solidFill>
                  <a:srgbClr val="FF0000"/>
                </a:solidFill>
                <a:latin typeface="Monotype Corsiva" pitchFamily="66" charset="0"/>
              </a:rPr>
              <a:t>filtering </a:t>
            </a:r>
          </a:p>
        </p:txBody>
      </p:sp>
      <p:sp>
        <p:nvSpPr>
          <p:cNvPr id="7" name="Rectangle 6"/>
          <p:cNvSpPr/>
          <p:nvPr/>
        </p:nvSpPr>
        <p:spPr>
          <a:xfrm>
            <a:off x="206375" y="4762500"/>
            <a:ext cx="9699625" cy="1569660"/>
          </a:xfrm>
          <a:prstGeom prst="rect">
            <a:avLst/>
          </a:prstGeom>
        </p:spPr>
        <p:txBody>
          <a:bodyPr wrap="square">
            <a:spAutoFit/>
          </a:bodyPr>
          <a:lstStyle/>
          <a:p>
            <a:r>
              <a:rPr lang="en-US" sz="2400" dirty="0" smtClean="0"/>
              <a:t>This means that we ignore things based on their meaning, before we ever become aware of them.  As applied to testing, it is unreasonable to give someone a script, tell them to pay attention to specific issues of interest, and expect them to notice other failures.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47650" y="342900"/>
            <a:ext cx="9410700" cy="1104900"/>
          </a:xfrm>
        </p:spPr>
        <p:txBody>
          <a:bodyPr/>
          <a:lstStyle/>
          <a:p>
            <a:pPr eaLnBrk="1" hangingPunct="1"/>
            <a:r>
              <a:rPr lang="en-US" smtClean="0"/>
              <a:t>Oracles</a:t>
            </a:r>
            <a:endParaRPr lang="en-US" i="1" smtClean="0">
              <a:latin typeface="Arial" charset="0"/>
            </a:endParaRPr>
          </a:p>
        </p:txBody>
      </p:sp>
      <p:sp>
        <p:nvSpPr>
          <p:cNvPr id="7172" name="Oval 3"/>
          <p:cNvSpPr>
            <a:spLocks noChangeArrowheads="1"/>
          </p:cNvSpPr>
          <p:nvPr/>
        </p:nvSpPr>
        <p:spPr bwMode="auto">
          <a:xfrm>
            <a:off x="1042194" y="1470026"/>
            <a:ext cx="7405423" cy="1755775"/>
          </a:xfrm>
          <a:prstGeom prst="ellipse">
            <a:avLst/>
          </a:prstGeom>
          <a:noFill/>
          <a:ln w="12700">
            <a:solidFill>
              <a:schemeClr val="tx1"/>
            </a:solidFill>
            <a:round/>
            <a:headEnd/>
            <a:tailEnd/>
          </a:ln>
        </p:spPr>
        <p:txBody>
          <a:bodyPr lIns="548640" tIns="228600" rIns="548640" bIns="228600" anchor="ctr"/>
          <a:lstStyle/>
          <a:p>
            <a:r>
              <a:rPr lang="en-US" sz="2800">
                <a:latin typeface="Tw Cen MT Condensed" pitchFamily="34" charset="0"/>
              </a:rPr>
              <a:t>An oracle is the principle or mechanism by which you recognize a problem. </a:t>
            </a:r>
          </a:p>
        </p:txBody>
      </p:sp>
      <p:sp>
        <p:nvSpPr>
          <p:cNvPr id="7173" name="Rectangle 4"/>
          <p:cNvSpPr>
            <a:spLocks noChangeArrowheads="1"/>
          </p:cNvSpPr>
          <p:nvPr/>
        </p:nvSpPr>
        <p:spPr bwMode="auto">
          <a:xfrm>
            <a:off x="1651000" y="1393826"/>
            <a:ext cx="6626358" cy="1533525"/>
          </a:xfrm>
          <a:prstGeom prst="rect">
            <a:avLst/>
          </a:prstGeom>
          <a:noFill/>
          <a:ln w="12700">
            <a:noFill/>
            <a:miter lim="800000"/>
            <a:headEnd/>
            <a:tailEnd/>
          </a:ln>
        </p:spPr>
        <p:txBody>
          <a:bodyPr wrap="none" anchor="ctr"/>
          <a:lstStyle/>
          <a:p>
            <a:endParaRPr lang="en-US" sz="2800" b="0">
              <a:latin typeface="Times New Roman" pitchFamily="18" charset="0"/>
            </a:endParaRPr>
          </a:p>
        </p:txBody>
      </p:sp>
      <p:sp>
        <p:nvSpPr>
          <p:cNvPr id="7174" name="Rectangle 5"/>
          <p:cNvSpPr>
            <a:spLocks noChangeArrowheads="1"/>
          </p:cNvSpPr>
          <p:nvPr/>
        </p:nvSpPr>
        <p:spPr bwMode="auto">
          <a:xfrm>
            <a:off x="454026" y="5219700"/>
            <a:ext cx="8545929" cy="1200329"/>
          </a:xfrm>
          <a:prstGeom prst="rect">
            <a:avLst/>
          </a:prstGeom>
          <a:noFill/>
          <a:ln w="12700">
            <a:noFill/>
            <a:miter lim="800000"/>
            <a:headEnd type="none" w="sm" len="sm"/>
            <a:tailEnd type="none" w="sm" len="sm"/>
          </a:ln>
        </p:spPr>
        <p:txBody>
          <a:bodyPr wrap="none">
            <a:spAutoFit/>
          </a:bodyPr>
          <a:lstStyle/>
          <a:p>
            <a:r>
              <a:rPr lang="en-US" sz="3600" b="0" i="1">
                <a:latin typeface="Arial Unicode MS" pitchFamily="34" charset="-128"/>
              </a:rPr>
              <a:t>“...it appeared to meet some requirement</a:t>
            </a:r>
            <a:br>
              <a:rPr lang="en-US" sz="3600" b="0" i="1">
                <a:latin typeface="Arial Unicode MS" pitchFamily="34" charset="-128"/>
              </a:rPr>
            </a:br>
            <a:r>
              <a:rPr lang="en-US" sz="3600" b="0" i="1">
                <a:latin typeface="Arial Unicode MS" pitchFamily="34" charset="-128"/>
              </a:rPr>
              <a:t>to some degree.”</a:t>
            </a:r>
          </a:p>
        </p:txBody>
      </p:sp>
      <p:sp>
        <p:nvSpPr>
          <p:cNvPr id="7175" name="Rectangle 6"/>
          <p:cNvSpPr>
            <a:spLocks noChangeArrowheads="1"/>
          </p:cNvSpPr>
          <p:nvPr/>
        </p:nvSpPr>
        <p:spPr bwMode="auto">
          <a:xfrm>
            <a:off x="3494617" y="3460750"/>
            <a:ext cx="2313454" cy="646331"/>
          </a:xfrm>
          <a:prstGeom prst="rect">
            <a:avLst/>
          </a:prstGeom>
          <a:noFill/>
          <a:ln w="12700">
            <a:noFill/>
            <a:miter lim="800000"/>
            <a:headEnd type="none" w="sm" len="sm"/>
            <a:tailEnd type="none" w="sm" len="sm"/>
          </a:ln>
        </p:spPr>
        <p:txBody>
          <a:bodyPr wrap="none">
            <a:spAutoFit/>
          </a:bodyPr>
          <a:lstStyle/>
          <a:p>
            <a:r>
              <a:rPr lang="en-US" sz="3600" b="0">
                <a:latin typeface="Arial Unicode MS" pitchFamily="34" charset="-128"/>
              </a:rPr>
              <a:t>“..it works”</a:t>
            </a:r>
          </a:p>
        </p:txBody>
      </p:sp>
      <p:sp>
        <p:nvSpPr>
          <p:cNvPr id="7176" name="WordArt 7"/>
          <p:cNvSpPr>
            <a:spLocks noChangeArrowheads="1" noChangeShapeType="1" noTextEdit="1"/>
          </p:cNvSpPr>
          <p:nvPr/>
        </p:nvSpPr>
        <p:spPr bwMode="auto">
          <a:xfrm>
            <a:off x="2971801" y="3962401"/>
            <a:ext cx="3952081" cy="1084263"/>
          </a:xfrm>
          <a:prstGeom prst="rect">
            <a:avLst/>
          </a:prstGeom>
        </p:spPr>
        <p:txBody>
          <a:bodyPr wrap="none" fromWordArt="1">
            <a:prstTxWarp prst="textCurveUp">
              <a:avLst>
                <a:gd name="adj" fmla="val 40356"/>
              </a:avLst>
            </a:prstTxWarp>
          </a:bodyPr>
          <a:lstStyle/>
          <a:p>
            <a:r>
              <a:rPr lang="en-US" sz="3600" kern="10">
                <a:ln w="12700">
                  <a:solidFill>
                    <a:srgbClr val="000000"/>
                  </a:solidFill>
                  <a:round/>
                  <a:headEnd type="none" w="sm" len="sm"/>
                  <a:tailEnd type="none" w="sm" len="sm"/>
                </a:ln>
                <a:solidFill>
                  <a:srgbClr val="336600"/>
                </a:solidFill>
                <a:effectLst>
                  <a:outerShdw dist="45791" dir="2021404" algn="ctr" rotWithShape="0">
                    <a:srgbClr val="808080"/>
                  </a:outerShdw>
                </a:effectLst>
                <a:latin typeface="Arial Unicode MS"/>
                <a:ea typeface="Arial Unicode MS"/>
                <a:cs typeface="Arial Unicode MS"/>
              </a:rPr>
              <a:t>really means...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level are you working at? (Some Examples)</a:t>
            </a:r>
            <a:endParaRPr lang="en-US" sz="2800" dirty="0"/>
          </a:p>
        </p:txBody>
      </p:sp>
      <p:graphicFrame>
        <p:nvGraphicFramePr>
          <p:cNvPr id="4" name="Content Placeholder 3"/>
          <p:cNvGraphicFramePr>
            <a:graphicFrameLocks noGrp="1"/>
          </p:cNvGraphicFramePr>
          <p:nvPr>
            <p:ph idx="1"/>
          </p:nvPr>
        </p:nvGraphicFramePr>
        <p:xfrm>
          <a:off x="209550" y="931863"/>
          <a:ext cx="9486900" cy="5411788"/>
        </p:xfrm>
        <a:graphic>
          <a:graphicData uri="http://schemas.openxmlformats.org/drawingml/2006/table">
            <a:tbl>
              <a:tblPr>
                <a:tableStyleId>{5C22544A-7EE6-4342-B048-85BDC9FD1C3A}</a:tableStyleId>
              </a:tblPr>
              <a:tblGrid>
                <a:gridCol w="1885950"/>
                <a:gridCol w="7600950"/>
              </a:tblGrid>
              <a:tr h="930114">
                <a:tc>
                  <a:txBody>
                    <a:bodyPr/>
                    <a:lstStyle/>
                    <a:p>
                      <a:r>
                        <a:rPr lang="en-US" sz="1600" dirty="0" smtClean="0"/>
                        <a:t>CHECKING</a:t>
                      </a:r>
                      <a:endParaRPr lang="en-US" sz="16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Testing for UI implementation weakness (e.g. boundary tests)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Straightforward nonconformance testing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Verification should be thought of as the handmaiden to validation</a:t>
                      </a:r>
                    </a:p>
                  </a:txBody>
                  <a:tcPr/>
                </a:tc>
              </a:tr>
              <a:tr h="1133261">
                <a:tc>
                  <a:txBody>
                    <a:bodyPr/>
                    <a:lstStyle/>
                    <a:p>
                      <a:r>
                        <a:rPr lang="en-US" sz="1600" dirty="0" smtClean="0"/>
                        <a:t>BASIC EXPLORATION</a:t>
                      </a:r>
                      <a:endParaRPr lang="en-US" sz="16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Quicktests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Straightforward tours to determine the basics of the product, the platform, the market, the risks, etc.</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Here, we are on</a:t>
                      </a:r>
                      <a:r>
                        <a:rPr lang="en-US" sz="1600" kern="1200" baseline="0" dirty="0" smtClean="0">
                          <a:solidFill>
                            <a:schemeClr val="dk1"/>
                          </a:solidFill>
                          <a:latin typeface="+mn-lt"/>
                          <a:ea typeface="+mn-ea"/>
                          <a:cs typeface="+mn-cs"/>
                        </a:rPr>
                        <a:t> the road to validation (but might not be there yet)</a:t>
                      </a:r>
                      <a:endParaRPr lang="en-US" sz="1600" kern="1200" dirty="0" smtClean="0">
                        <a:solidFill>
                          <a:schemeClr val="dk1"/>
                        </a:solidFill>
                        <a:latin typeface="+mn-lt"/>
                        <a:ea typeface="+mn-ea"/>
                        <a:cs typeface="+mn-cs"/>
                      </a:endParaRPr>
                    </a:p>
                  </a:txBody>
                  <a:tcPr/>
                </a:tc>
              </a:tr>
              <a:tr h="1209149">
                <a:tc>
                  <a:txBody>
                    <a:bodyPr/>
                    <a:lstStyle/>
                    <a:p>
                      <a:r>
                        <a:rPr lang="en-US" sz="1600" dirty="0" smtClean="0"/>
                        <a:t>SYSTEMATIC</a:t>
                      </a:r>
                      <a:r>
                        <a:rPr lang="en-US" sz="1600" baseline="0" dirty="0" smtClean="0"/>
                        <a:t> VARIATION</a:t>
                      </a:r>
                      <a:endParaRPr lang="en-US" sz="16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Conscious, efficiently-run sampling strategy for testing compatibility with big pool of devices / interoperable products / data-sharing partners, etc.</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Conscious, efficiently-run strategy for assessing data quality, improving coverage (by intentionally-defined criteria)</a:t>
                      </a:r>
                    </a:p>
                  </a:txBody>
                  <a:tcPr/>
                </a:tc>
              </a:tr>
              <a:tr h="651081">
                <a:tc>
                  <a:txBody>
                    <a:bodyPr/>
                    <a:lstStyle/>
                    <a:p>
                      <a:r>
                        <a:rPr lang="en-US" sz="1600" dirty="0" smtClean="0"/>
                        <a:t>BUSINESS</a:t>
                      </a:r>
                      <a:r>
                        <a:rPr lang="en-US" sz="1600" baseline="0" dirty="0" smtClean="0"/>
                        <a:t> </a:t>
                      </a:r>
                      <a:r>
                        <a:rPr lang="en-US" sz="1600" dirty="0" smtClean="0"/>
                        <a:t> VALUE</a:t>
                      </a:r>
                      <a:endParaRPr lang="en-US" sz="16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Assess the extent to which the product provides the value for which it was designed, e.g. via exploratory scenario testing</a:t>
                      </a:r>
                    </a:p>
                  </a:txBody>
                  <a:tcPr/>
                </a:tc>
              </a:tr>
              <a:tr h="1488183">
                <a:tc>
                  <a:txBody>
                    <a:bodyPr/>
                    <a:lstStyle/>
                    <a:p>
                      <a:r>
                        <a:rPr lang="en-US" sz="1600" dirty="0" smtClean="0"/>
                        <a:t>EXPERT INVESTIGATION</a:t>
                      </a:r>
                      <a:endParaRPr lang="en-US" sz="16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Expose root causes of hard to replicate problems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Model-building for challenging circumstances (e.g. skilled performance testing)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Vulnerabilities that require deep technical knowledge (some security testing)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Extent to which the product solves vital but hard-to-solve business problems</a:t>
                      </a:r>
                    </a:p>
                  </a:txBody>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76636" y="381000"/>
            <a:ext cx="9364265" cy="762000"/>
          </a:xfrm>
        </p:spPr>
        <p:txBody>
          <a:bodyPr/>
          <a:lstStyle/>
          <a:p>
            <a:pPr eaLnBrk="1" hangingPunct="1"/>
            <a:r>
              <a:rPr lang="en-US" smtClean="0"/>
              <a:t>Does font size work in Open Office?</a:t>
            </a:r>
            <a:br>
              <a:rPr lang="en-US" smtClean="0"/>
            </a:br>
            <a:r>
              <a:rPr lang="en-US" i="1" smtClean="0">
                <a:solidFill>
                  <a:schemeClr val="tx1"/>
                </a:solidFill>
              </a:rPr>
              <a:t>What’s your oracle?</a:t>
            </a:r>
            <a:r>
              <a:rPr lang="en-US" smtClean="0"/>
              <a:t> </a:t>
            </a:r>
          </a:p>
        </p:txBody>
      </p:sp>
      <p:pic>
        <p:nvPicPr>
          <p:cNvPr id="8196" name="Picture 8"/>
          <p:cNvPicPr>
            <a:picLocks noGrp="1" noChangeAspect="1" noChangeArrowheads="1"/>
          </p:cNvPicPr>
          <p:nvPr>
            <p:ph idx="1"/>
          </p:nvPr>
        </p:nvPicPr>
        <p:blipFill>
          <a:blip r:embed="rId3" cstate="print"/>
          <a:srcRect/>
          <a:stretch>
            <a:fillRect/>
          </a:stretch>
        </p:blipFill>
        <p:spPr>
          <a:xfrm>
            <a:off x="335360" y="1854201"/>
            <a:ext cx="7988432" cy="4481513"/>
          </a:xfr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smtClean="0"/>
              <a:t>OK, so what about WordPad? </a:t>
            </a:r>
          </a:p>
        </p:txBody>
      </p:sp>
      <p:graphicFrame>
        <p:nvGraphicFramePr>
          <p:cNvPr id="1026" name="Object 6"/>
          <p:cNvGraphicFramePr>
            <a:graphicFrameLocks noGrp="1" noChangeAspect="1"/>
          </p:cNvGraphicFramePr>
          <p:nvPr>
            <p:ph idx="1"/>
          </p:nvPr>
        </p:nvGraphicFramePr>
        <p:xfrm>
          <a:off x="251337" y="1143001"/>
          <a:ext cx="8568616" cy="4952999"/>
        </p:xfrm>
        <a:graphic>
          <a:graphicData uri="http://schemas.openxmlformats.org/presentationml/2006/ole">
            <mc:AlternateContent xmlns:mc="http://schemas.openxmlformats.org/markup-compatibility/2006">
              <mc:Choice xmlns:v="urn:schemas-microsoft-com:vml" Requires="v">
                <p:oleObj spid="_x0000_s1027" name="Bitmap Image" r:id="rId4" imgW="7078063" imgH="3381847" progId="PBrush">
                  <p:embed/>
                </p:oleObj>
              </mc:Choice>
              <mc:Fallback>
                <p:oleObj name="Bitmap Image" r:id="rId4" imgW="7078063" imgH="3381847" progId="PBrush">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t="912" r="49091"/>
                      <a:stretch>
                        <a:fillRect/>
                      </a:stretch>
                    </p:blipFill>
                    <p:spPr bwMode="auto">
                      <a:xfrm>
                        <a:off x="251337" y="1143001"/>
                        <a:ext cx="8568616"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dirty="0" smtClean="0"/>
              <a:t>Compare WordPad to Word?</a:t>
            </a:r>
            <a:br>
              <a:rPr lang="en-US" dirty="0" smtClean="0"/>
            </a:br>
            <a:r>
              <a:rPr lang="en-US" dirty="0" smtClean="0"/>
              <a:t>They look pretty similar, no?</a:t>
            </a:r>
          </a:p>
        </p:txBody>
      </p:sp>
      <p:graphicFrame>
        <p:nvGraphicFramePr>
          <p:cNvPr id="2050" name="Object 5"/>
          <p:cNvGraphicFramePr>
            <a:graphicFrameLocks noGrp="1" noChangeAspect="1"/>
          </p:cNvGraphicFramePr>
          <p:nvPr>
            <p:ph idx="1"/>
          </p:nvPr>
        </p:nvGraphicFramePr>
        <p:xfrm>
          <a:off x="1151401" y="1882776"/>
          <a:ext cx="7668552" cy="3381375"/>
        </p:xfrm>
        <a:graphic>
          <a:graphicData uri="http://schemas.openxmlformats.org/presentationml/2006/ole">
            <mc:AlternateContent xmlns:mc="http://schemas.openxmlformats.org/markup-compatibility/2006">
              <mc:Choice xmlns:v="urn:schemas-microsoft-com:vml" Requires="v">
                <p:oleObj spid="_x0000_s2051" name="Bitmap Image" r:id="rId4" imgW="7078063" imgH="3381847" progId="PBrush">
                  <p:embed/>
                </p:oleObj>
              </mc:Choice>
              <mc:Fallback>
                <p:oleObj name="Bitmap Image" r:id="rId4" imgW="7078063" imgH="3381847"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401" y="1882776"/>
                        <a:ext cx="7668552" cy="338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3"/>
          <p:cNvSpPr txBox="1">
            <a:spLocks noChangeArrowheads="1"/>
          </p:cNvSpPr>
          <p:nvPr/>
        </p:nvSpPr>
        <p:spPr bwMode="auto">
          <a:xfrm>
            <a:off x="247650" y="1181101"/>
            <a:ext cx="1249253" cy="400110"/>
          </a:xfrm>
          <a:prstGeom prst="rect">
            <a:avLst/>
          </a:prstGeom>
          <a:noFill/>
          <a:ln w="12700">
            <a:noFill/>
            <a:miter lim="800000"/>
            <a:headEnd type="none" w="sm" len="sm"/>
            <a:tailEnd type="none" w="sm" len="sm"/>
          </a:ln>
        </p:spPr>
        <p:txBody>
          <a:bodyPr wrap="none">
            <a:spAutoFit/>
          </a:bodyPr>
          <a:lstStyle/>
          <a:p>
            <a:pPr algn="l"/>
            <a:r>
              <a:rPr lang="en-US" sz="2000" dirty="0">
                <a:latin typeface="Arial" charset="0"/>
              </a:rPr>
              <a:t>WordPad</a:t>
            </a:r>
          </a:p>
        </p:txBody>
      </p:sp>
      <p:sp>
        <p:nvSpPr>
          <p:cNvPr id="2054" name="Text Box 4"/>
          <p:cNvSpPr txBox="1">
            <a:spLocks noChangeArrowheads="1"/>
          </p:cNvSpPr>
          <p:nvPr/>
        </p:nvSpPr>
        <p:spPr bwMode="auto">
          <a:xfrm>
            <a:off x="4953000" y="1181101"/>
            <a:ext cx="792396" cy="400110"/>
          </a:xfrm>
          <a:prstGeom prst="rect">
            <a:avLst/>
          </a:prstGeom>
          <a:noFill/>
          <a:ln w="12700">
            <a:noFill/>
            <a:miter lim="800000"/>
            <a:headEnd type="none" w="sm" len="sm"/>
            <a:tailEnd type="none" w="sm" len="sm"/>
          </a:ln>
        </p:spPr>
        <p:txBody>
          <a:bodyPr wrap="none">
            <a:spAutoFit/>
          </a:bodyPr>
          <a:lstStyle/>
          <a:p>
            <a:pPr algn="l"/>
            <a:r>
              <a:rPr lang="en-US" sz="2000" dirty="0">
                <a:latin typeface="Arial" charset="0"/>
              </a:rPr>
              <a:t>Word</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404151" y="495300"/>
            <a:ext cx="9097698" cy="762000"/>
          </a:xfrm>
        </p:spPr>
        <p:txBody>
          <a:bodyPr/>
          <a:lstStyle/>
          <a:p>
            <a:r>
              <a:rPr lang="en-US" sz="2800" dirty="0" smtClean="0"/>
              <a:t>Make the comparison easier</a:t>
            </a:r>
            <a:br>
              <a:rPr lang="en-US" sz="2800" dirty="0" smtClean="0"/>
            </a:br>
            <a:r>
              <a:rPr lang="en-US" sz="2800" dirty="0" smtClean="0"/>
              <a:t>Highlighting makes relative sizes more obvious</a:t>
            </a:r>
          </a:p>
        </p:txBody>
      </p:sp>
      <p:graphicFrame>
        <p:nvGraphicFramePr>
          <p:cNvPr id="3074" name="Object 3"/>
          <p:cNvGraphicFramePr>
            <a:graphicFrameLocks noGrp="1" noChangeAspect="1"/>
          </p:cNvGraphicFramePr>
          <p:nvPr>
            <p:ph idx="1"/>
          </p:nvPr>
        </p:nvGraphicFramePr>
        <p:xfrm>
          <a:off x="1118724" y="2628901"/>
          <a:ext cx="7668552" cy="3400425"/>
        </p:xfrm>
        <a:graphic>
          <a:graphicData uri="http://schemas.openxmlformats.org/presentationml/2006/ole">
            <mc:AlternateContent xmlns:mc="http://schemas.openxmlformats.org/markup-compatibility/2006">
              <mc:Choice xmlns:v="urn:schemas-microsoft-com:vml" Requires="v">
                <p:oleObj spid="_x0000_s3075" name="Bitmap Image" r:id="rId4" imgW="7078063" imgH="3400900" progId="PBrush">
                  <p:embed/>
                </p:oleObj>
              </mc:Choice>
              <mc:Fallback>
                <p:oleObj name="Bitmap Image" r:id="rId4" imgW="7078063" imgH="3400900"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24" y="2628901"/>
                        <a:ext cx="7668552"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4"/>
          <p:cNvSpPr txBox="1">
            <a:spLocks noChangeArrowheads="1"/>
          </p:cNvSpPr>
          <p:nvPr/>
        </p:nvSpPr>
        <p:spPr bwMode="auto">
          <a:xfrm>
            <a:off x="292365" y="1803400"/>
            <a:ext cx="1249253" cy="400110"/>
          </a:xfrm>
          <a:prstGeom prst="rect">
            <a:avLst/>
          </a:prstGeom>
          <a:noFill/>
          <a:ln w="12700">
            <a:noFill/>
            <a:miter lim="800000"/>
            <a:headEnd type="none" w="sm" len="sm"/>
            <a:tailEnd type="none" w="sm" len="sm"/>
          </a:ln>
        </p:spPr>
        <p:txBody>
          <a:bodyPr wrap="none">
            <a:spAutoFit/>
          </a:bodyPr>
          <a:lstStyle/>
          <a:p>
            <a:pPr algn="l"/>
            <a:r>
              <a:rPr lang="en-US" sz="2000">
                <a:latin typeface="Arial" charset="0"/>
              </a:rPr>
              <a:t>WordPad</a:t>
            </a:r>
          </a:p>
        </p:txBody>
      </p:sp>
      <p:sp>
        <p:nvSpPr>
          <p:cNvPr id="3078" name="Text Box 5"/>
          <p:cNvSpPr txBox="1">
            <a:spLocks noChangeArrowheads="1"/>
          </p:cNvSpPr>
          <p:nvPr/>
        </p:nvSpPr>
        <p:spPr bwMode="auto">
          <a:xfrm>
            <a:off x="4827456" y="1803400"/>
            <a:ext cx="792396" cy="400110"/>
          </a:xfrm>
          <a:prstGeom prst="rect">
            <a:avLst/>
          </a:prstGeom>
          <a:noFill/>
          <a:ln w="12700">
            <a:noFill/>
            <a:miter lim="800000"/>
            <a:headEnd type="none" w="sm" len="sm"/>
            <a:tailEnd type="none" w="sm" len="sm"/>
          </a:ln>
        </p:spPr>
        <p:txBody>
          <a:bodyPr wrap="none">
            <a:spAutoFit/>
          </a:bodyPr>
          <a:lstStyle/>
          <a:p>
            <a:pPr algn="l"/>
            <a:r>
              <a:rPr lang="en-US" sz="2000">
                <a:latin typeface="Arial" charset="0"/>
              </a:rPr>
              <a:t>Word</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nvPr>
        </p:nvSpPr>
        <p:spPr/>
        <p:txBody>
          <a:bodyPr/>
          <a:lstStyle/>
          <a:p>
            <a:r>
              <a:rPr lang="en-US" dirty="0" smtClean="0"/>
              <a:t>Now that we see a difference …</a:t>
            </a:r>
          </a:p>
        </p:txBody>
      </p:sp>
      <p:sp>
        <p:nvSpPr>
          <p:cNvPr id="9220" name="Rectangle 6"/>
          <p:cNvSpPr>
            <a:spLocks noGrp="1" noChangeArrowheads="1"/>
          </p:cNvSpPr>
          <p:nvPr>
            <p:ph type="body" idx="1"/>
          </p:nvPr>
        </p:nvSpPr>
        <p:spPr/>
        <p:txBody>
          <a:bodyPr/>
          <a:lstStyle/>
          <a:p>
            <a:endParaRPr lang="en-US" smtClean="0"/>
          </a:p>
          <a:p>
            <a:r>
              <a:rPr lang="en-US" smtClean="0"/>
              <a:t>… Is it a difference that makes a difference? </a:t>
            </a:r>
          </a:p>
          <a:p>
            <a:endParaRPr lang="en-US" smtClean="0"/>
          </a:p>
          <a:p>
            <a:r>
              <a:rPr lang="en-US" smtClean="0"/>
              <a:t>The oracle problem highlights the fundamental role of judgment in testing. </a:t>
            </a:r>
          </a:p>
        </p:txBody>
      </p:sp>
      <p:sp>
        <p:nvSpPr>
          <p:cNvPr id="9221" name="AutoShape 8"/>
          <p:cNvSpPr>
            <a:spLocks noChangeArrowheads="1"/>
          </p:cNvSpPr>
          <p:nvPr/>
        </p:nvSpPr>
        <p:spPr bwMode="auto">
          <a:xfrm>
            <a:off x="5952200" y="3121025"/>
            <a:ext cx="3785261" cy="3263900"/>
          </a:xfrm>
          <a:custGeom>
            <a:avLst/>
            <a:gdLst>
              <a:gd name="T0" fmla="*/ 1747044 w 21600"/>
              <a:gd name="T1" fmla="*/ 0 h 21600"/>
              <a:gd name="T2" fmla="*/ 511657 w 21600"/>
              <a:gd name="T3" fmla="*/ 477950 h 21600"/>
              <a:gd name="T4" fmla="*/ 0 w 21600"/>
              <a:gd name="T5" fmla="*/ 1631950 h 21600"/>
              <a:gd name="T6" fmla="*/ 511657 w 21600"/>
              <a:gd name="T7" fmla="*/ 2785950 h 21600"/>
              <a:gd name="T8" fmla="*/ 1747044 w 21600"/>
              <a:gd name="T9" fmla="*/ 3263900 h 21600"/>
              <a:gd name="T10" fmla="*/ 2982430 w 21600"/>
              <a:gd name="T11" fmla="*/ 2785950 h 21600"/>
              <a:gd name="T12" fmla="*/ 3494087 w 21600"/>
              <a:gd name="T13" fmla="*/ 1631950 h 21600"/>
              <a:gd name="T14" fmla="*/ 2982430 w 21600"/>
              <a:gd name="T15" fmla="*/ 47795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69" y="10800"/>
                </a:moveTo>
                <a:cubicBezTo>
                  <a:pt x="10069" y="11204"/>
                  <a:pt x="10396" y="11531"/>
                  <a:pt x="10800" y="11531"/>
                </a:cubicBezTo>
                <a:cubicBezTo>
                  <a:pt x="11204" y="11531"/>
                  <a:pt x="11531" y="11204"/>
                  <a:pt x="11531" y="10800"/>
                </a:cubicBezTo>
                <a:cubicBezTo>
                  <a:pt x="11531" y="10396"/>
                  <a:pt x="11204" y="10069"/>
                  <a:pt x="10800" y="10069"/>
                </a:cubicBezTo>
                <a:cubicBezTo>
                  <a:pt x="10396" y="10069"/>
                  <a:pt x="10069" y="10396"/>
                  <a:pt x="10069" y="10800"/>
                </a:cubicBezTo>
                <a:close/>
              </a:path>
            </a:pathLst>
          </a:custGeom>
          <a:noFill/>
          <a:ln w="9525" algn="ctr">
            <a:solidFill>
              <a:schemeClr val="tx1"/>
            </a:solidFill>
            <a:round/>
            <a:headEnd/>
            <a:tailEnd/>
          </a:ln>
        </p:spPr>
        <p:txBody>
          <a:bodyPr lIns="640080" tIns="457200" rIns="640080" anchor="ctr"/>
          <a:lstStyle/>
          <a:p>
            <a:pPr algn="ctr">
              <a:spcBef>
                <a:spcPts val="1800"/>
              </a:spcBef>
            </a:pPr>
            <a:r>
              <a:rPr lang="en-US" sz="2000" b="1" dirty="0">
                <a:latin typeface="Tw Cen MT Condensed" pitchFamily="34" charset="0"/>
              </a:rPr>
              <a:t>Testing is a cognitive activity</a:t>
            </a:r>
          </a:p>
          <a:p>
            <a:pPr algn="ctr">
              <a:spcBef>
                <a:spcPts val="1800"/>
              </a:spcBef>
            </a:pPr>
            <a:endParaRPr lang="en-US" sz="2000" b="1" dirty="0" smtClean="0">
              <a:latin typeface="Tw Cen MT Condensed" pitchFamily="34" charset="0"/>
            </a:endParaRPr>
          </a:p>
          <a:p>
            <a:pPr algn="ctr">
              <a:spcBef>
                <a:spcPts val="1800"/>
              </a:spcBef>
            </a:pPr>
            <a:r>
              <a:rPr lang="en-US" sz="2000" b="1" dirty="0" smtClean="0">
                <a:latin typeface="Tw Cen MT Condensed" pitchFamily="34" charset="0"/>
              </a:rPr>
              <a:t>Not </a:t>
            </a:r>
            <a:r>
              <a:rPr lang="en-US" sz="2000" b="1" dirty="0">
                <a:latin typeface="Tw Cen MT Condensed" pitchFamily="34" charset="0"/>
              </a:rPr>
              <a:t>a mechanical activity.</a:t>
            </a:r>
          </a:p>
          <a:p>
            <a:pPr algn="ctr"/>
            <a:endParaRPr lang="en-US" sz="3600" b="1" dirty="0">
              <a:latin typeface="Tw Cen MT Condensed"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Oval 3"/>
          <p:cNvSpPr>
            <a:spLocks noChangeArrowheads="1"/>
          </p:cNvSpPr>
          <p:nvPr/>
        </p:nvSpPr>
        <p:spPr bwMode="auto">
          <a:xfrm>
            <a:off x="5952200" y="2968625"/>
            <a:ext cx="3745706" cy="3341688"/>
          </a:xfrm>
          <a:prstGeom prst="ellipse">
            <a:avLst/>
          </a:prstGeom>
          <a:noFill/>
          <a:ln w="9525">
            <a:round/>
            <a:headEnd/>
            <a:tailEnd/>
          </a:ln>
          <a:scene3d>
            <a:camera prst="legacyObliqueTopRight"/>
            <a:lightRig rig="legacyFlat3" dir="r"/>
          </a:scene3d>
          <a:sp3d extrusionH="430200" prstMaterial="legacyMatte">
            <a:bevelT w="13500" h="13500" prst="angle"/>
            <a:bevelB w="13500" h="13500" prst="angle"/>
            <a:extrusionClr>
              <a:srgbClr val="336600"/>
            </a:extrusionClr>
          </a:sp3d>
        </p:spPr>
        <p:txBody>
          <a:bodyPr lIns="274320" tIns="228600" rIns="274320" bIns="228600" anchor="ctr">
            <a:flatTx/>
          </a:bodyPr>
          <a:lstStyle/>
          <a:p>
            <a:pPr algn="ctr"/>
            <a:r>
              <a:rPr lang="en-US" sz="2400" b="1" dirty="0">
                <a:latin typeface="Tw Cen MT Condensed" pitchFamily="34" charset="0"/>
              </a:rPr>
              <a:t>Instead of thinking about </a:t>
            </a:r>
            <a:r>
              <a:rPr lang="en-US" sz="2400" b="1" i="1" dirty="0">
                <a:latin typeface="Times New Roman" pitchFamily="18" charset="0"/>
              </a:rPr>
              <a:t>pass vs. fail,</a:t>
            </a:r>
          </a:p>
          <a:p>
            <a:pPr algn="ctr"/>
            <a:r>
              <a:rPr lang="en-US" sz="2400" b="1" dirty="0">
                <a:latin typeface="Tw Cen MT Condensed" pitchFamily="34" charset="0"/>
              </a:rPr>
              <a:t>Consider thinking </a:t>
            </a:r>
            <a:r>
              <a:rPr lang="en-US" sz="2400" b="1" i="1" dirty="0">
                <a:latin typeface="Times New Roman" pitchFamily="18" charset="0"/>
              </a:rPr>
              <a:t>problem vs. no problem</a:t>
            </a:r>
            <a:r>
              <a:rPr lang="en-US" sz="2800" b="1" i="1" dirty="0">
                <a:latin typeface="Times New Roman" pitchFamily="18" charset="0"/>
              </a:rPr>
              <a:t>.</a:t>
            </a:r>
          </a:p>
        </p:txBody>
      </p:sp>
      <p:sp>
        <p:nvSpPr>
          <p:cNvPr id="10244" name="Rectangle 5"/>
          <p:cNvSpPr>
            <a:spLocks noGrp="1" noChangeArrowheads="1"/>
          </p:cNvSpPr>
          <p:nvPr>
            <p:ph type="title"/>
          </p:nvPr>
        </p:nvSpPr>
        <p:spPr/>
        <p:txBody>
          <a:bodyPr/>
          <a:lstStyle/>
          <a:p>
            <a:pPr eaLnBrk="1" hangingPunct="1"/>
            <a:r>
              <a:rPr lang="en-US" smtClean="0"/>
              <a:t>Risk as a simplifying factor</a:t>
            </a:r>
          </a:p>
        </p:txBody>
      </p:sp>
      <p:sp>
        <p:nvSpPr>
          <p:cNvPr id="10245" name="Rectangle 6"/>
          <p:cNvSpPr>
            <a:spLocks noGrp="1" noChangeArrowheads="1"/>
          </p:cNvSpPr>
          <p:nvPr>
            <p:ph type="body" idx="1"/>
          </p:nvPr>
        </p:nvSpPr>
        <p:spPr>
          <a:xfrm>
            <a:off x="247650" y="1104900"/>
            <a:ext cx="6149975" cy="5160962"/>
          </a:xfrm>
        </p:spPr>
        <p:txBody>
          <a:bodyPr/>
          <a:lstStyle/>
          <a:p>
            <a:pPr marL="0" indent="0" eaLnBrk="1" hangingPunct="1">
              <a:buFontTx/>
              <a:buNone/>
            </a:pPr>
            <a:r>
              <a:rPr lang="en-US" dirty="0" smtClean="0"/>
              <a:t>For </a:t>
            </a:r>
            <a:r>
              <a:rPr lang="en-US" b="1" i="1" dirty="0" err="1" smtClean="0"/>
              <a:t>Wordpad</a:t>
            </a:r>
            <a:r>
              <a:rPr lang="en-US" dirty="0" smtClean="0"/>
              <a:t>, we don’t care if font size meets precise standards of typography!</a:t>
            </a:r>
          </a:p>
          <a:p>
            <a:pPr marL="0" indent="0" eaLnBrk="1" hangingPunct="1">
              <a:buFontTx/>
              <a:buNone/>
            </a:pPr>
            <a:r>
              <a:rPr lang="en-US" dirty="0" smtClean="0"/>
              <a:t>In general it can vastly simplify testing if we focus on whether the product has a problem that matters, rather than whether the product merely satisfies all relevant standards.</a:t>
            </a:r>
          </a:p>
          <a:p>
            <a:pPr marL="0" indent="0" eaLnBrk="1" hangingPunct="1">
              <a:buFontTx/>
              <a:buNone/>
            </a:pPr>
            <a:r>
              <a:rPr lang="en-US" dirty="0" smtClean="0"/>
              <a:t>Effective testing requires that we understand standards as they relate to how our clients value the product.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p:txBody>
          <a:bodyPr/>
          <a:lstStyle/>
          <a:p>
            <a:pPr eaLnBrk="1" hangingPunct="1"/>
            <a:r>
              <a:rPr lang="en-US" smtClean="0"/>
              <a:t>Risk as a simplifying factor</a:t>
            </a:r>
          </a:p>
        </p:txBody>
      </p:sp>
      <p:sp>
        <p:nvSpPr>
          <p:cNvPr id="11268" name="Rectangle 7"/>
          <p:cNvSpPr>
            <a:spLocks noGrp="1" noChangeArrowheads="1"/>
          </p:cNvSpPr>
          <p:nvPr>
            <p:ph type="body" idx="1"/>
          </p:nvPr>
        </p:nvSpPr>
        <p:spPr>
          <a:xfrm>
            <a:off x="412751" y="914401"/>
            <a:ext cx="8832849" cy="5318125"/>
          </a:xfrm>
        </p:spPr>
        <p:txBody>
          <a:bodyPr/>
          <a:lstStyle/>
          <a:p>
            <a:pPr marL="0" indent="0" eaLnBrk="1" hangingPunct="1">
              <a:buFontTx/>
              <a:buNone/>
            </a:pPr>
            <a:r>
              <a:rPr lang="en-US" sz="2400" dirty="0" smtClean="0"/>
              <a:t>What if we applied the same evaluation approach </a:t>
            </a:r>
          </a:p>
          <a:p>
            <a:pPr lvl="1" eaLnBrk="1" hangingPunct="1"/>
            <a:r>
              <a:rPr lang="en-US" sz="2400" dirty="0" smtClean="0"/>
              <a:t>that we applied to WordPad </a:t>
            </a:r>
          </a:p>
          <a:p>
            <a:pPr lvl="1" eaLnBrk="1" hangingPunct="1"/>
            <a:r>
              <a:rPr lang="en-US" sz="2400" dirty="0" smtClean="0"/>
              <a:t>to Open Office or MS Word or Adobe PageMaker?</a:t>
            </a:r>
          </a:p>
          <a:p>
            <a:pPr marL="0" indent="0" eaLnBrk="1" hangingPunct="1">
              <a:buFontTx/>
              <a:buNone/>
            </a:pPr>
            <a:r>
              <a:rPr lang="en-US" sz="2400" dirty="0" smtClean="0"/>
              <a:t>In risk-based testing, </a:t>
            </a:r>
          </a:p>
          <a:p>
            <a:pPr lvl="1" eaLnBrk="1" hangingPunct="1"/>
            <a:r>
              <a:rPr lang="en-US" sz="2400" dirty="0" smtClean="0"/>
              <a:t>we choose the tests that we think are</a:t>
            </a:r>
          </a:p>
          <a:p>
            <a:pPr lvl="2" eaLnBrk="1" hangingPunct="1"/>
            <a:r>
              <a:rPr lang="en-US" sz="2400" dirty="0" smtClean="0"/>
              <a:t>the most likely to expose a </a:t>
            </a:r>
          </a:p>
          <a:p>
            <a:pPr lvl="2" eaLnBrk="1" hangingPunct="1">
              <a:buNone/>
            </a:pPr>
            <a:r>
              <a:rPr lang="en-US" sz="2400" dirty="0" smtClean="0"/>
              <a:t>	serious problem, </a:t>
            </a:r>
          </a:p>
          <a:p>
            <a:pPr lvl="1" eaLnBrk="1" hangingPunct="1"/>
            <a:r>
              <a:rPr lang="en-US" sz="2400" dirty="0" smtClean="0"/>
              <a:t>and skip the tests that we think are</a:t>
            </a:r>
          </a:p>
          <a:p>
            <a:pPr lvl="2" eaLnBrk="1" hangingPunct="1"/>
            <a:r>
              <a:rPr lang="en-US" sz="2400" dirty="0" smtClean="0"/>
              <a:t>unlikely to expose a problem, or </a:t>
            </a:r>
          </a:p>
          <a:p>
            <a:pPr lvl="2" eaLnBrk="1" hangingPunct="1"/>
            <a:r>
              <a:rPr lang="en-US" sz="2400" dirty="0" smtClean="0"/>
              <a:t>likely to expose problems that </a:t>
            </a:r>
          </a:p>
          <a:p>
            <a:pPr lvl="2" eaLnBrk="1" hangingPunct="1">
              <a:buNone/>
            </a:pPr>
            <a:r>
              <a:rPr lang="en-US" sz="2400" dirty="0" smtClean="0"/>
              <a:t>	no one would care about.</a:t>
            </a:r>
          </a:p>
        </p:txBody>
      </p:sp>
      <p:sp>
        <p:nvSpPr>
          <p:cNvPr id="11269" name="Oval 8"/>
          <p:cNvSpPr>
            <a:spLocks noChangeArrowheads="1"/>
          </p:cNvSpPr>
          <p:nvPr/>
        </p:nvSpPr>
        <p:spPr bwMode="auto">
          <a:xfrm>
            <a:off x="5984876" y="2781301"/>
            <a:ext cx="3702711" cy="3379787"/>
          </a:xfrm>
          <a:prstGeom prst="ellipse">
            <a:avLst/>
          </a:prstGeom>
          <a:noFill/>
          <a:ln w="9525">
            <a:round/>
            <a:headEnd/>
            <a:tailEnd/>
          </a:ln>
          <a:scene3d>
            <a:camera prst="legacyObliqueTopLeft"/>
            <a:lightRig rig="legacyFlat3" dir="r"/>
          </a:scene3d>
          <a:sp3d extrusionH="430200" prstMaterial="legacyMatte">
            <a:bevelT w="13500" h="13500" prst="angle"/>
            <a:bevelB w="13500" h="13500" prst="angle"/>
            <a:extrusionClr>
              <a:srgbClr val="336600"/>
            </a:extrusionClr>
          </a:sp3d>
        </p:spPr>
        <p:txBody>
          <a:bodyPr anchor="ctr">
            <a:flatTx/>
          </a:bodyPr>
          <a:lstStyle/>
          <a:p>
            <a:pPr algn="ctr"/>
            <a:r>
              <a:rPr lang="en-US" sz="2600" b="1" dirty="0">
                <a:latin typeface="Tw Cen MT Condensed" pitchFamily="34" charset="0"/>
              </a:rPr>
              <a:t>The same evaluation criteria lead to different conclusions in different contexts</a:t>
            </a:r>
          </a:p>
        </p:txBody>
      </p:sp>
    </p:spTree>
  </p:cSld>
  <p:clrMapOvr>
    <a:masterClrMapping/>
  </p:clrMapOvr>
  <p:transition>
    <p:pull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p:txBody>
          <a:bodyPr/>
          <a:lstStyle/>
          <a:p>
            <a:pPr eaLnBrk="1" hangingPunct="1"/>
            <a:r>
              <a:rPr lang="en-US" smtClean="0"/>
              <a:t>So, what are we testing for?</a:t>
            </a:r>
          </a:p>
        </p:txBody>
      </p:sp>
      <p:sp>
        <p:nvSpPr>
          <p:cNvPr id="12292" name="Rectangle 7"/>
          <p:cNvSpPr>
            <a:spLocks noGrp="1" noChangeArrowheads="1"/>
          </p:cNvSpPr>
          <p:nvPr>
            <p:ph type="body" idx="1"/>
          </p:nvPr>
        </p:nvSpPr>
        <p:spPr/>
        <p:txBody>
          <a:bodyPr/>
          <a:lstStyle/>
          <a:p>
            <a:pPr marL="0" indent="0" eaLnBrk="1" hangingPunct="1">
              <a:buFontTx/>
              <a:buNone/>
            </a:pPr>
            <a:r>
              <a:rPr lang="en-US" sz="2600" dirty="0" smtClean="0"/>
              <a:t>What to cover?</a:t>
            </a:r>
          </a:p>
          <a:p>
            <a:pPr lvl="1" eaLnBrk="1" hangingPunct="1"/>
            <a:r>
              <a:rPr lang="en-US" sz="2600" dirty="0" smtClean="0"/>
              <a:t>Every font size (to a tenth of a point).</a:t>
            </a:r>
          </a:p>
          <a:p>
            <a:pPr lvl="1" eaLnBrk="1" hangingPunct="1"/>
            <a:r>
              <a:rPr lang="en-US" sz="2600" dirty="0" smtClean="0"/>
              <a:t>Every character in every font.</a:t>
            </a:r>
          </a:p>
          <a:p>
            <a:pPr lvl="1" eaLnBrk="1" hangingPunct="1"/>
            <a:r>
              <a:rPr lang="en-US" sz="2600" dirty="0" smtClean="0"/>
              <a:t>Every method of changing font size.</a:t>
            </a:r>
          </a:p>
          <a:p>
            <a:pPr lvl="1" eaLnBrk="1" hangingPunct="1"/>
            <a:r>
              <a:rPr lang="en-US" sz="2600" dirty="0" smtClean="0"/>
              <a:t>Every user interface element associated with font size.</a:t>
            </a:r>
          </a:p>
          <a:p>
            <a:pPr lvl="1" eaLnBrk="1" hangingPunct="1"/>
            <a:r>
              <a:rPr lang="en-US" sz="2600" dirty="0" smtClean="0"/>
              <a:t>Interactions between font size and other contents of a document.</a:t>
            </a:r>
          </a:p>
          <a:p>
            <a:pPr lvl="1" eaLnBrk="1" hangingPunct="1"/>
            <a:r>
              <a:rPr lang="en-US" sz="2600" dirty="0" smtClean="0"/>
              <a:t>Interactions between font size and every other feature.</a:t>
            </a:r>
          </a:p>
          <a:p>
            <a:pPr lvl="1" eaLnBrk="1" hangingPunct="1"/>
            <a:r>
              <a:rPr lang="en-US" sz="2600" dirty="0" smtClean="0"/>
              <a:t>Interactions between font sizes and graphics cards &amp; modes.</a:t>
            </a:r>
          </a:p>
          <a:p>
            <a:pPr lvl="1" eaLnBrk="1" hangingPunct="1"/>
            <a:r>
              <a:rPr lang="en-US" sz="2600" dirty="0" smtClean="0"/>
              <a:t>Print vs. screen display.</a:t>
            </a:r>
          </a:p>
        </p:txBody>
      </p:sp>
    </p:spTree>
  </p:cSld>
  <p:clrMapOvr>
    <a:masterClrMapping/>
  </p:clrMapOvr>
  <p:transition>
    <p:pull dir="l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lstStyle/>
          <a:p>
            <a:pPr eaLnBrk="1" hangingPunct="1"/>
            <a:r>
              <a:rPr lang="en-US" dirty="0" smtClean="0"/>
              <a:t>What evaluation criterion?</a:t>
            </a:r>
          </a:p>
        </p:txBody>
      </p:sp>
      <p:sp>
        <p:nvSpPr>
          <p:cNvPr id="13316" name="Rectangle 5"/>
          <p:cNvSpPr>
            <a:spLocks noGrp="1" noChangeArrowheads="1"/>
          </p:cNvSpPr>
          <p:nvPr>
            <p:ph type="body" idx="1"/>
          </p:nvPr>
        </p:nvSpPr>
        <p:spPr>
          <a:xfrm>
            <a:off x="335359" y="952501"/>
            <a:ext cx="6103541" cy="5280025"/>
          </a:xfrm>
        </p:spPr>
        <p:txBody>
          <a:bodyPr/>
          <a:lstStyle/>
          <a:p>
            <a:pPr lvl="1" eaLnBrk="1" hangingPunct="1"/>
            <a:r>
              <a:rPr lang="en-US" sz="2200" dirty="0" smtClean="0"/>
              <a:t>What do you know about typography?</a:t>
            </a:r>
          </a:p>
          <a:p>
            <a:pPr lvl="2" eaLnBrk="1" hangingPunct="1"/>
            <a:r>
              <a:rPr lang="en-US" sz="2200" dirty="0" smtClean="0"/>
              <a:t>Definition of “point” varies. There are at least six different definitions </a:t>
            </a:r>
          </a:p>
          <a:p>
            <a:pPr lvl="2" eaLnBrk="1" hangingPunct="1">
              <a:buFont typeface="Gill Sans MT" pitchFamily="34" charset="0"/>
              <a:buNone/>
            </a:pPr>
            <a:r>
              <a:rPr lang="en-US" sz="1800" dirty="0" smtClean="0"/>
              <a:t>(http://www.oberonplace.com/dtp/fonts/point.htm)</a:t>
            </a:r>
          </a:p>
          <a:p>
            <a:pPr lvl="2" eaLnBrk="1" hangingPunct="1"/>
            <a:r>
              <a:rPr lang="en-US" sz="2200" dirty="0" smtClean="0"/>
              <a:t>Absolute size of characters can be measured, but not easily </a:t>
            </a:r>
          </a:p>
          <a:p>
            <a:pPr lvl="2" eaLnBrk="1" hangingPunct="1">
              <a:buFont typeface="Gill Sans MT" pitchFamily="34" charset="0"/>
              <a:buNone/>
            </a:pPr>
            <a:r>
              <a:rPr lang="en-US" sz="1800" dirty="0" smtClean="0"/>
              <a:t>(http://www.oberonplace.com/dtp/fonts/fontsize.htm)</a:t>
            </a:r>
          </a:p>
          <a:p>
            <a:pPr lvl="1" eaLnBrk="1" hangingPunct="1"/>
            <a:r>
              <a:rPr lang="en-US" sz="2200" dirty="0" smtClean="0"/>
              <a:t>How closely must size match to the chosen standard?</a:t>
            </a:r>
          </a:p>
          <a:p>
            <a:pPr lvl="1" eaLnBrk="1" hangingPunct="1"/>
            <a:r>
              <a:rPr lang="en-US" sz="2200" b="1" dirty="0" smtClean="0"/>
              <a:t>Heuristic approaches</a:t>
            </a:r>
            <a:r>
              <a:rPr lang="en-US" sz="2200" dirty="0" smtClean="0"/>
              <a:t>, such as:</a:t>
            </a:r>
          </a:p>
          <a:p>
            <a:pPr lvl="2" eaLnBrk="1" hangingPunct="1"/>
            <a:r>
              <a:rPr lang="en-US" sz="2200" dirty="0" smtClean="0"/>
              <a:t>relative size of characters</a:t>
            </a:r>
          </a:p>
          <a:p>
            <a:pPr lvl="2" eaLnBrk="1" hangingPunct="1"/>
            <a:r>
              <a:rPr lang="en-US" sz="2200" dirty="0" smtClean="0"/>
              <a:t>comparison to MS Word</a:t>
            </a:r>
          </a:p>
          <a:p>
            <a:pPr lvl="2" eaLnBrk="1" hangingPunct="1"/>
            <a:r>
              <a:rPr lang="en-US" sz="2200" dirty="0" smtClean="0"/>
              <a:t>expectations of different kinds of users for different uses.</a:t>
            </a:r>
          </a:p>
        </p:txBody>
      </p:sp>
      <p:sp>
        <p:nvSpPr>
          <p:cNvPr id="13317" name="AutoShape 6"/>
          <p:cNvSpPr>
            <a:spLocks noChangeArrowheads="1"/>
          </p:cNvSpPr>
          <p:nvPr/>
        </p:nvSpPr>
        <p:spPr bwMode="auto">
          <a:xfrm>
            <a:off x="6149976" y="3429000"/>
            <a:ext cx="3549650" cy="2649538"/>
          </a:xfrm>
          <a:prstGeom prst="roundRect">
            <a:avLst>
              <a:gd name="adj" fmla="val 16667"/>
            </a:avLst>
          </a:prstGeom>
          <a:noFill/>
          <a:ln w="9525">
            <a:round/>
            <a:headEnd/>
            <a:tailEnd/>
          </a:ln>
          <a:scene3d>
            <a:camera prst="legacyObliqueBottomRight"/>
            <a:lightRig rig="legacyFlat3" dir="b"/>
          </a:scene3d>
          <a:sp3d extrusionH="430200" prstMaterial="legacyMatte">
            <a:bevelT w="13500" h="13500" prst="angle"/>
            <a:bevelB w="13500" h="13500" prst="angle"/>
            <a:extrusionClr>
              <a:srgbClr val="336600"/>
            </a:extrusionClr>
          </a:sp3d>
        </p:spPr>
        <p:txBody>
          <a:bodyPr wrap="none" anchor="ctr">
            <a:flatTx/>
          </a:bodyPr>
          <a:lstStyle/>
          <a:p>
            <a:r>
              <a:rPr lang="en-US" sz="2000" b="1" dirty="0">
                <a:latin typeface="Tw Cen MT Condensed" pitchFamily="34" charset="0"/>
              </a:rPr>
              <a:t>Testing is about ideas.</a:t>
            </a:r>
            <a:br>
              <a:rPr lang="en-US" sz="2000" b="1" dirty="0">
                <a:latin typeface="Tw Cen MT Condensed" pitchFamily="34" charset="0"/>
              </a:rPr>
            </a:br>
            <a:r>
              <a:rPr lang="en-US" sz="2000" b="1" dirty="0">
                <a:latin typeface="Tw Cen MT Condensed" pitchFamily="34" charset="0"/>
              </a:rPr>
              <a:t>Heuristics give you ideas.</a:t>
            </a:r>
          </a:p>
        </p:txBody>
      </p:sp>
    </p:spTree>
  </p:cSld>
  <p:clrMapOvr>
    <a:masterClrMapping/>
  </p:clrMapOvr>
  <p:transition>
    <p:pull dir="l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dirty="0" smtClean="0"/>
              <a:t>Comparison to a heuristic predictor</a:t>
            </a:r>
          </a:p>
        </p:txBody>
      </p:sp>
      <p:sp>
        <p:nvSpPr>
          <p:cNvPr id="14339" name="Rectangle 10"/>
          <p:cNvSpPr>
            <a:spLocks noGrp="1" noChangeArrowheads="1"/>
          </p:cNvSpPr>
          <p:nvPr>
            <p:ph type="body" idx="1"/>
          </p:nvPr>
        </p:nvSpPr>
        <p:spPr>
          <a:xfrm>
            <a:off x="412750" y="914401"/>
            <a:ext cx="5118100" cy="5318125"/>
          </a:xfrm>
        </p:spPr>
        <p:txBody>
          <a:bodyPr/>
          <a:lstStyle/>
          <a:p>
            <a:pPr marL="0" indent="0" eaLnBrk="1" hangingPunct="1">
              <a:buFontTx/>
              <a:buNone/>
            </a:pPr>
            <a:r>
              <a:rPr lang="en-US" dirty="0" smtClean="0"/>
              <a:t>A heuristic is a fallible idea or method that may you help simplify and solve a problem.</a:t>
            </a:r>
          </a:p>
          <a:p>
            <a:pPr marL="0" indent="0" eaLnBrk="1" hangingPunct="1">
              <a:buFontTx/>
              <a:buNone/>
            </a:pPr>
            <a:r>
              <a:rPr lang="en-US" dirty="0" smtClean="0"/>
              <a:t>Heuristics can hurt you when used as if they were authoritative rules.</a:t>
            </a:r>
          </a:p>
          <a:p>
            <a:pPr marL="0" indent="0" eaLnBrk="1" hangingPunct="1">
              <a:buFontTx/>
              <a:buNone/>
            </a:pPr>
            <a:r>
              <a:rPr lang="en-US" dirty="0" smtClean="0"/>
              <a:t>Heuristics may suggest wise behavior, but only in context. They do not contain wisdom.</a:t>
            </a:r>
          </a:p>
          <a:p>
            <a:pPr marL="0" indent="0" eaLnBrk="1" hangingPunct="1">
              <a:buFontTx/>
              <a:buNone/>
            </a:pPr>
            <a:r>
              <a:rPr lang="en-US" dirty="0" smtClean="0"/>
              <a:t>Your relationship to a heuristic is the key to applying it wisely.</a:t>
            </a:r>
          </a:p>
        </p:txBody>
      </p:sp>
      <p:sp>
        <p:nvSpPr>
          <p:cNvPr id="14340" name="AutoShape 11"/>
          <p:cNvSpPr>
            <a:spLocks noChangeArrowheads="1"/>
          </p:cNvSpPr>
          <p:nvPr/>
        </p:nvSpPr>
        <p:spPr bwMode="auto">
          <a:xfrm>
            <a:off x="5530850" y="990600"/>
            <a:ext cx="4168775" cy="5222528"/>
          </a:xfrm>
          <a:prstGeom prst="roundRect">
            <a:avLst>
              <a:gd name="adj" fmla="val 16667"/>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0" rIns="91440" bIns="0" numCol="1" rtlCol="0" anchor="ctr" anchorCtr="0" compatLnSpc="1">
            <a:prstTxWarp prst="textNoShape">
              <a:avLst/>
            </a:prstTxWarp>
            <a:spAutoFit/>
          </a:bodyPr>
          <a:lstStyle/>
          <a:p>
            <a:pPr algn="ctr" eaLnBrk="0" fontAlgn="base" hangingPunct="0">
              <a:lnSpc>
                <a:spcPts val="4200"/>
              </a:lnSpc>
              <a:spcBef>
                <a:spcPct val="0"/>
              </a:spcBef>
              <a:spcAft>
                <a:spcPct val="0"/>
              </a:spcAft>
              <a:buClr>
                <a:srgbClr val="000000"/>
              </a:buClr>
              <a:buSzPct val="45000"/>
            </a:pPr>
            <a:r>
              <a:rPr lang="en-US" sz="2800" dirty="0">
                <a:latin typeface="Arial Narrow" pitchFamily="34" charset="0"/>
              </a:rPr>
              <a:t>“Heuristic reasoning is not regarded as final and strict but as provisional and plausible only, whose purpose is to discover the solution to the present problem.”</a:t>
            </a:r>
          </a:p>
          <a:p>
            <a:pPr algn="ctr" eaLnBrk="0" fontAlgn="base" hangingPunct="0">
              <a:lnSpc>
                <a:spcPts val="4200"/>
              </a:lnSpc>
              <a:spcBef>
                <a:spcPct val="0"/>
              </a:spcBef>
              <a:spcAft>
                <a:spcPct val="0"/>
              </a:spcAft>
              <a:buClr>
                <a:srgbClr val="000000"/>
              </a:buClr>
              <a:buSzPct val="45000"/>
            </a:pPr>
            <a:r>
              <a:rPr lang="en-US" sz="2800" dirty="0">
                <a:latin typeface="Arial Narrow" pitchFamily="34" charset="0"/>
              </a:rPr>
              <a:t>- George </a:t>
            </a:r>
            <a:r>
              <a:rPr lang="en-US" sz="2800" dirty="0" err="1">
                <a:latin typeface="Arial Narrow" pitchFamily="34" charset="0"/>
              </a:rPr>
              <a:t>Polya</a:t>
            </a:r>
            <a:r>
              <a:rPr lang="en-US" sz="2800" dirty="0">
                <a:latin typeface="Arial Narrow" pitchFamily="34" charset="0"/>
              </a:rPr>
              <a:t>, How to Solve </a:t>
            </a:r>
            <a:r>
              <a:rPr lang="en-US" sz="2800" dirty="0" smtClean="0">
                <a:latin typeface="Arial Narrow" pitchFamily="34" charset="0"/>
              </a:rPr>
              <a:t>It</a:t>
            </a:r>
            <a:endParaRPr lang="en-US" sz="2800" dirty="0">
              <a:latin typeface="Arial Narrow"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GUI-Level Regression Testing:</a:t>
            </a:r>
            <a:br>
              <a:rPr lang="en-US" dirty="0" smtClean="0"/>
            </a:br>
            <a:r>
              <a:rPr lang="en-US" dirty="0" smtClean="0"/>
              <a:t>Commodity-Level Test Automation </a:t>
            </a:r>
            <a:endParaRPr lang="en-US" dirty="0"/>
          </a:p>
        </p:txBody>
      </p:sp>
      <p:sp>
        <p:nvSpPr>
          <p:cNvPr id="5" name="Content Placeholder 4"/>
          <p:cNvSpPr>
            <a:spLocks noGrp="1"/>
          </p:cNvSpPr>
          <p:nvPr>
            <p:ph idx="1"/>
          </p:nvPr>
        </p:nvSpPr>
        <p:spPr>
          <a:xfrm>
            <a:off x="412751" y="931863"/>
            <a:ext cx="9145852" cy="5300663"/>
          </a:xfrm>
        </p:spPr>
        <p:txBody>
          <a:bodyPr/>
          <a:lstStyle/>
          <a:p>
            <a:pPr lvl="1"/>
            <a:r>
              <a:rPr lang="en-US" sz="2400" dirty="0" smtClean="0"/>
              <a:t>addresses a narrow subset of the universe of testing tasks</a:t>
            </a:r>
          </a:p>
          <a:p>
            <a:pPr lvl="1"/>
            <a:r>
              <a:rPr lang="en-US" sz="2400" dirty="0" smtClean="0"/>
              <a:t>re-use existing tests</a:t>
            </a:r>
          </a:p>
          <a:p>
            <a:pPr lvl="2"/>
            <a:r>
              <a:rPr lang="en-US" sz="2400" dirty="0" smtClean="0"/>
              <a:t>a collection of tests that have one thing in common: the program has passed all of them</a:t>
            </a:r>
          </a:p>
          <a:p>
            <a:pPr lvl="2"/>
            <a:r>
              <a:rPr lang="en-US" sz="2400" dirty="0" smtClean="0"/>
              <a:t>provide little new information about the product under test</a:t>
            </a:r>
          </a:p>
          <a:p>
            <a:pPr lvl="2"/>
            <a:r>
              <a:rPr lang="en-US" sz="2400" dirty="0" smtClean="0"/>
              <a:t>tests are rarely revised to become harsher as the product gets more stable, so the suite is either too harsh for early testing or too simplistic / unrealistic for later testing</a:t>
            </a:r>
          </a:p>
          <a:p>
            <a:pPr lvl="2"/>
            <a:r>
              <a:rPr lang="en-US" sz="2400" dirty="0" smtClean="0"/>
              <a:t>tests often address issues (e.g. boundary tests) that would be cheaper and better tested at unit level</a:t>
            </a:r>
          </a:p>
          <a:p>
            <a:pPr lvl="1"/>
            <a:r>
              <a:rPr lang="en-US" sz="2400" dirty="0" smtClean="0"/>
              <a:t>enormous maintenance costs</a:t>
            </a:r>
          </a:p>
          <a:p>
            <a:pPr lvl="2"/>
            <a:r>
              <a:rPr lang="en-US" sz="2400" dirty="0" smtClean="0"/>
              <a:t>several basic frameworks for reducing GUI regression maintenance are well understood</a:t>
            </a: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p:txBody>
          <a:bodyPr/>
          <a:lstStyle/>
          <a:p>
            <a:r>
              <a:rPr lang="en-US" sz="3000" dirty="0" smtClean="0"/>
              <a:t>Billy V. </a:t>
            </a:r>
            <a:r>
              <a:rPr lang="en-US" sz="3000" dirty="0" err="1" smtClean="0"/>
              <a:t>Koen</a:t>
            </a:r>
            <a:r>
              <a:rPr lang="en-US" sz="3000" dirty="0" smtClean="0"/>
              <a:t/>
            </a:r>
            <a:br>
              <a:rPr lang="en-US" sz="3000" dirty="0" smtClean="0"/>
            </a:br>
            <a:r>
              <a:rPr lang="en-US" sz="3000" dirty="0" smtClean="0"/>
              <a:t>Definition of the Engineering Method (ASEE) </a:t>
            </a:r>
          </a:p>
        </p:txBody>
      </p:sp>
      <p:sp>
        <p:nvSpPr>
          <p:cNvPr id="15364" name="Rectangle 5"/>
          <p:cNvSpPr>
            <a:spLocks noGrp="1" noChangeArrowheads="1"/>
          </p:cNvSpPr>
          <p:nvPr>
            <p:ph type="body" idx="1"/>
          </p:nvPr>
        </p:nvSpPr>
        <p:spPr>
          <a:xfrm>
            <a:off x="1" y="1066800"/>
            <a:ext cx="6645276" cy="5165725"/>
          </a:xfrm>
        </p:spPr>
        <p:txBody>
          <a:bodyPr/>
          <a:lstStyle/>
          <a:p>
            <a:pPr lvl="1"/>
            <a:r>
              <a:rPr lang="en-US" sz="2200" dirty="0" smtClean="0"/>
              <a:t>“A heuristic is anything that provides a plausible aid or direction in the solution of a problem but is in the final analysis unjustified, incapable of justification, and fallible. It is used to guide, to discover, and to reveal.</a:t>
            </a:r>
          </a:p>
          <a:p>
            <a:pPr lvl="1"/>
            <a:r>
              <a:rPr lang="en-US" sz="2200" dirty="0" smtClean="0"/>
              <a:t>“Heuristics do not guarantee a solution.</a:t>
            </a:r>
          </a:p>
          <a:p>
            <a:pPr lvl="1"/>
            <a:r>
              <a:rPr lang="en-US" sz="2200" dirty="0" smtClean="0"/>
              <a:t>“Two heuristics may contradict or give different answers to the same question and still be useful.</a:t>
            </a:r>
          </a:p>
          <a:p>
            <a:pPr lvl="1"/>
            <a:r>
              <a:rPr lang="en-US" sz="2200" dirty="0" smtClean="0"/>
              <a:t>“Heuristics permit the solving of unsolvable problems or reduce the search time to a satisfactory solution.</a:t>
            </a:r>
          </a:p>
          <a:p>
            <a:pPr lvl="1"/>
            <a:r>
              <a:rPr lang="en-US" sz="2200" dirty="0" smtClean="0"/>
              <a:t>“The heuristic depends on the immediate context instead of absolute truth as a standard of validity.” </a:t>
            </a:r>
          </a:p>
        </p:txBody>
      </p:sp>
      <p:sp>
        <p:nvSpPr>
          <p:cNvPr id="15365" name="Rectangle 6"/>
          <p:cNvSpPr>
            <a:spLocks noChangeArrowheads="1"/>
          </p:cNvSpPr>
          <p:nvPr/>
        </p:nvSpPr>
        <p:spPr bwMode="auto">
          <a:xfrm>
            <a:off x="6645275" y="1252909"/>
            <a:ext cx="3260725" cy="4847481"/>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0" rIns="91440" bIns="0" numCol="1" rtlCol="0" anchor="ctr" anchorCtr="0" compatLnSpc="1">
            <a:prstTxWarp prst="textNoShape">
              <a:avLst/>
            </a:prstTxWarp>
            <a:spAutoFit/>
          </a:bodyPr>
          <a:lstStyle/>
          <a:p>
            <a:pPr algn="ctr" eaLnBrk="0" fontAlgn="base" hangingPunct="0">
              <a:lnSpc>
                <a:spcPts val="4200"/>
              </a:lnSpc>
              <a:spcBef>
                <a:spcPct val="0"/>
              </a:spcBef>
              <a:spcAft>
                <a:spcPct val="0"/>
              </a:spcAft>
              <a:buClr>
                <a:srgbClr val="000000"/>
              </a:buClr>
              <a:buSzPct val="45000"/>
            </a:pPr>
            <a:r>
              <a:rPr lang="en-US" sz="2800" dirty="0" err="1">
                <a:latin typeface="Arial Narrow" pitchFamily="34" charset="0"/>
              </a:rPr>
              <a:t>Koen</a:t>
            </a:r>
            <a:r>
              <a:rPr lang="en-US" sz="2800" dirty="0">
                <a:latin typeface="Arial Narrow" pitchFamily="34" charset="0"/>
              </a:rPr>
              <a:t> (p. 70) offers an interesting definition of engineering “The engineering method is the use of heuristics to cause the best change in a poorly understood situation within the available resources”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title"/>
          </p:nvPr>
        </p:nvSpPr>
        <p:spPr/>
        <p:txBody>
          <a:bodyPr/>
          <a:lstStyle/>
          <a:p>
            <a:r>
              <a:rPr lang="en-US" smtClean="0"/>
              <a:t>Some useful oracle heuristics</a:t>
            </a:r>
          </a:p>
        </p:txBody>
      </p:sp>
      <p:sp>
        <p:nvSpPr>
          <p:cNvPr id="16388" name="Rectangle 7"/>
          <p:cNvSpPr>
            <a:spLocks noGrp="1" noChangeArrowheads="1"/>
          </p:cNvSpPr>
          <p:nvPr>
            <p:ph type="body" idx="1"/>
          </p:nvPr>
        </p:nvSpPr>
        <p:spPr>
          <a:xfrm>
            <a:off x="0" y="876301"/>
            <a:ext cx="9740900" cy="5318125"/>
          </a:xfrm>
        </p:spPr>
        <p:txBody>
          <a:bodyPr/>
          <a:lstStyle/>
          <a:p>
            <a:pPr lvl="1"/>
            <a:r>
              <a:rPr lang="en-US" sz="2300" b="1" dirty="0" smtClean="0">
                <a:latin typeface="Arial Narrow" pitchFamily="34" charset="0"/>
              </a:rPr>
              <a:t>Consistent within product: </a:t>
            </a:r>
            <a:r>
              <a:rPr lang="en-US" sz="2300" dirty="0" smtClean="0">
                <a:latin typeface="Arial Narrow" pitchFamily="34" charset="0"/>
              </a:rPr>
              <a:t>Function behavior consistent with behavior of comparable functions or functional patterns within the product. </a:t>
            </a:r>
          </a:p>
          <a:p>
            <a:pPr lvl="1"/>
            <a:r>
              <a:rPr lang="en-US" sz="2300" b="1" dirty="0" smtClean="0">
                <a:latin typeface="Arial Narrow" pitchFamily="34" charset="0"/>
              </a:rPr>
              <a:t>Consistent with comparable products: </a:t>
            </a:r>
            <a:r>
              <a:rPr lang="en-US" sz="2300" dirty="0" smtClean="0">
                <a:latin typeface="Arial Narrow" pitchFamily="34" charset="0"/>
              </a:rPr>
              <a:t>Function behavior consistent with that of similar functions in comparable products.</a:t>
            </a:r>
          </a:p>
          <a:p>
            <a:pPr lvl="1"/>
            <a:r>
              <a:rPr lang="en-US" sz="2300" b="1" dirty="0" smtClean="0">
                <a:latin typeface="Arial Narrow" pitchFamily="34" charset="0"/>
              </a:rPr>
              <a:t>Consistent with history: </a:t>
            </a:r>
            <a:r>
              <a:rPr lang="en-US" sz="2300" dirty="0" smtClean="0">
                <a:latin typeface="Arial Narrow" pitchFamily="34" charset="0"/>
              </a:rPr>
              <a:t>Present behavior consistent with past behavior.</a:t>
            </a:r>
          </a:p>
          <a:p>
            <a:pPr lvl="1"/>
            <a:r>
              <a:rPr lang="en-US" sz="2300" b="1" dirty="0" smtClean="0">
                <a:latin typeface="Arial Narrow" pitchFamily="34" charset="0"/>
              </a:rPr>
              <a:t>Consistent with our image: </a:t>
            </a:r>
            <a:r>
              <a:rPr lang="en-US" sz="2300" dirty="0" smtClean="0">
                <a:latin typeface="Arial Narrow" pitchFamily="34" charset="0"/>
              </a:rPr>
              <a:t>Behavior consistent with an image the organization wants to project. </a:t>
            </a:r>
          </a:p>
          <a:p>
            <a:pPr lvl="1"/>
            <a:r>
              <a:rPr lang="en-US" sz="2300" b="1" dirty="0" smtClean="0">
                <a:latin typeface="Arial Narrow" pitchFamily="34" charset="0"/>
              </a:rPr>
              <a:t>Consistent with claims: </a:t>
            </a:r>
            <a:r>
              <a:rPr lang="en-US" sz="2300" dirty="0" smtClean="0">
                <a:latin typeface="Arial Narrow" pitchFamily="34" charset="0"/>
              </a:rPr>
              <a:t>Behavior consistent with documentation or ads.</a:t>
            </a:r>
            <a:endParaRPr lang="en-US" sz="2300" b="1" dirty="0" smtClean="0">
              <a:latin typeface="Arial Narrow" pitchFamily="34" charset="0"/>
            </a:endParaRPr>
          </a:p>
          <a:p>
            <a:pPr lvl="1"/>
            <a:r>
              <a:rPr lang="en-US" sz="2300" b="1" dirty="0" smtClean="0">
                <a:latin typeface="Arial Narrow" pitchFamily="34" charset="0"/>
              </a:rPr>
              <a:t>Consistent with specifications or regulations: </a:t>
            </a:r>
            <a:r>
              <a:rPr lang="en-US" sz="2300" dirty="0" smtClean="0">
                <a:latin typeface="Arial Narrow" pitchFamily="34" charset="0"/>
              </a:rPr>
              <a:t>Behavior consistent with claims that must be met.</a:t>
            </a:r>
          </a:p>
          <a:p>
            <a:pPr lvl="1"/>
            <a:r>
              <a:rPr lang="en-US" sz="2300" b="1" dirty="0" smtClean="0">
                <a:latin typeface="Arial Narrow" pitchFamily="34" charset="0"/>
              </a:rPr>
              <a:t>Consistent with user’s expectations: </a:t>
            </a:r>
            <a:r>
              <a:rPr lang="en-US" sz="2300" dirty="0" smtClean="0">
                <a:latin typeface="Arial Narrow" pitchFamily="34" charset="0"/>
              </a:rPr>
              <a:t>Behavior consistent with what we think users want.</a:t>
            </a:r>
          </a:p>
          <a:p>
            <a:pPr lvl="1"/>
            <a:r>
              <a:rPr lang="en-US" sz="2300" b="1" dirty="0" smtClean="0">
                <a:latin typeface="Arial Narrow" pitchFamily="34" charset="0"/>
              </a:rPr>
              <a:t>Consistent with Purpose</a:t>
            </a:r>
            <a:r>
              <a:rPr lang="en-US" sz="2300" dirty="0" smtClean="0">
                <a:latin typeface="Arial Narrow" pitchFamily="34" charset="0"/>
              </a:rPr>
              <a:t>: Behavior consistent with product or function’s apparent purpose.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Exploration Using Checklists</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Exploration using Checklists</a:t>
            </a:r>
          </a:p>
        </p:txBody>
      </p:sp>
      <p:sp>
        <p:nvSpPr>
          <p:cNvPr id="14339" name="Rectangle 3"/>
          <p:cNvSpPr>
            <a:spLocks noGrp="1" noChangeArrowheads="1"/>
          </p:cNvSpPr>
          <p:nvPr>
            <p:ph type="body" idx="1"/>
          </p:nvPr>
        </p:nvSpPr>
        <p:spPr>
          <a:xfrm>
            <a:off x="412751" y="800101"/>
            <a:ext cx="9145852" cy="5432425"/>
          </a:xfrm>
        </p:spPr>
        <p:txBody>
          <a:bodyPr/>
          <a:lstStyle/>
          <a:p>
            <a:pPr marL="0" indent="0"/>
            <a:r>
              <a:rPr lang="en-US" sz="2100" dirty="0" smtClean="0"/>
              <a:t>Exploratory testing is a general approach to testing, including all aspects of product/market research, test design, execution, troubleshooting, result reporting, etc. </a:t>
            </a:r>
          </a:p>
          <a:p>
            <a:pPr marL="0" indent="0"/>
            <a:r>
              <a:rPr lang="en-US" sz="2100" dirty="0" smtClean="0"/>
              <a:t>To see what is different about exploratory testing, contrast it with its opposite, scripted testing. In practice, most testing that people actually do probably sits in the middle, somewhere between pure exploration and perfect scripting. </a:t>
            </a:r>
          </a:p>
          <a:p>
            <a:pPr marL="0" indent="0"/>
            <a:r>
              <a:rPr lang="en-US" sz="2100" dirty="0" smtClean="0"/>
              <a:t>My bias is that most of the best testing sits a lot closer to the exploratory side of that continuum. And yet, I tell people they should use checklists to structure their work. How can that be? Aren't checklists really just abbreviated scripts? </a:t>
            </a:r>
          </a:p>
          <a:p>
            <a:pPr marL="0" indent="0"/>
            <a:r>
              <a:rPr lang="en-US" sz="2100" dirty="0" smtClean="0"/>
              <a:t>As a law student, and then as a lawyer, I relied heavily on detailed checklists and task outlines and templates for forms, but we were trained to use them as aids to critical thinking in the moment, rather than as directives to be followed. This talk considers that distinction, and how it has helped me approach many testing tasks in a way that provides structure but doesn't restrict exploration.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12751" y="152400"/>
            <a:ext cx="4333875" cy="762000"/>
          </a:xfrm>
        </p:spPr>
        <p:txBody>
          <a:bodyPr/>
          <a:lstStyle/>
          <a:p>
            <a:r>
              <a:rPr lang="en-US" dirty="0" smtClean="0"/>
              <a:t>Background</a:t>
            </a:r>
            <a:endParaRPr lang="en-US" dirty="0"/>
          </a:p>
        </p:txBody>
      </p:sp>
      <p:pic>
        <p:nvPicPr>
          <p:cNvPr id="11" name="Content Placeholder 10" descr="PPTA1.png"/>
          <p:cNvPicPr>
            <a:picLocks noGrp="1" noChangeAspect="1"/>
          </p:cNvPicPr>
          <p:nvPr>
            <p:ph idx="1"/>
          </p:nvPr>
        </p:nvPicPr>
        <p:blipFill>
          <a:blip r:embed="rId3" cstate="print"/>
          <a:srcRect r="24405"/>
          <a:stretch>
            <a:fillRect/>
          </a:stretch>
        </p:blipFill>
        <p:spPr>
          <a:xfrm>
            <a:off x="4852035" y="0"/>
            <a:ext cx="5053966" cy="6382934"/>
          </a:xfrm>
        </p:spPr>
      </p:pic>
      <p:sp>
        <p:nvSpPr>
          <p:cNvPr id="18" name="Rectangle 17"/>
          <p:cNvSpPr/>
          <p:nvPr/>
        </p:nvSpPr>
        <p:spPr>
          <a:xfrm>
            <a:off x="206376" y="914401"/>
            <a:ext cx="4540251" cy="4985980"/>
          </a:xfrm>
          <a:prstGeom prst="rect">
            <a:avLst/>
          </a:prstGeom>
        </p:spPr>
        <p:txBody>
          <a:bodyPr wrap="square">
            <a:spAutoFit/>
          </a:bodyPr>
          <a:lstStyle/>
          <a:p>
            <a:r>
              <a:rPr lang="en-US" sz="2000" b="0" dirty="0" smtClean="0">
                <a:latin typeface="Arial Narrow" pitchFamily="34" charset="0"/>
              </a:rPr>
              <a:t>http://www.newyorker.com/reporting/2007/12/10/071210fa_fact_gawande</a:t>
            </a:r>
          </a:p>
          <a:p>
            <a:endParaRPr lang="en-US" sz="2000" b="0" dirty="0">
              <a:latin typeface="Arial Narrow" pitchFamily="34" charset="0"/>
            </a:endParaRPr>
          </a:p>
          <a:p>
            <a:r>
              <a:rPr lang="en-US" sz="2000" b="0" dirty="0" smtClean="0">
                <a:latin typeface="Arial Narrow" pitchFamily="34" charset="0"/>
              </a:rPr>
              <a:t>http://www.nytimes.com/2008/01/22/health/22brod.html</a:t>
            </a:r>
          </a:p>
          <a:p>
            <a:endParaRPr lang="en-US" sz="2000" b="0" dirty="0" smtClean="0">
              <a:latin typeface="Arial Narrow" pitchFamily="34" charset="0"/>
            </a:endParaRPr>
          </a:p>
          <a:p>
            <a:r>
              <a:rPr lang="en-US" sz="2200" b="0" dirty="0" smtClean="0">
                <a:latin typeface="+mn-lt"/>
              </a:rPr>
              <a:t>Specific examples seemed straightforward, not very complex, like bug advocacy RIMGEA, but  popular press can’t be too complex.</a:t>
            </a:r>
          </a:p>
          <a:p>
            <a:endParaRPr lang="en-US" sz="2200" b="0" dirty="0" smtClean="0">
              <a:latin typeface="+mn-lt"/>
            </a:endParaRPr>
          </a:p>
          <a:p>
            <a:r>
              <a:rPr lang="en-US" sz="2200" b="0" dirty="0" smtClean="0">
                <a:latin typeface="+mn-lt"/>
              </a:rPr>
              <a:t>Reports </a:t>
            </a:r>
            <a:r>
              <a:rPr lang="en-US" sz="2200" b="0" dirty="0">
                <a:latin typeface="+mn-lt"/>
              </a:rPr>
              <a:t>of the value of medical checklists carried into blog / email discussions of the value of scripts and </a:t>
            </a:r>
            <a:r>
              <a:rPr lang="en-US" sz="2200" b="0" dirty="0" smtClean="0">
                <a:latin typeface="+mn-lt"/>
              </a:rPr>
              <a:t>risks </a:t>
            </a:r>
            <a:r>
              <a:rPr lang="en-US" sz="2200" b="0" dirty="0">
                <a:latin typeface="+mn-lt"/>
              </a:rPr>
              <a:t>of exploratory testing</a:t>
            </a:r>
            <a:r>
              <a:rPr lang="en-US" sz="2200" b="0" dirty="0" smtClean="0">
                <a:latin typeface="+mn-lt"/>
              </a:rPr>
              <a:t>.</a:t>
            </a: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Checklists ≠ Scripts</a:t>
            </a:r>
            <a:endParaRPr lang="en-US" dirty="0"/>
          </a:p>
        </p:txBody>
      </p:sp>
      <p:sp>
        <p:nvSpPr>
          <p:cNvPr id="3" name="Content Placeholder 2"/>
          <p:cNvSpPr>
            <a:spLocks noGrp="1"/>
          </p:cNvSpPr>
          <p:nvPr>
            <p:ph idx="1"/>
          </p:nvPr>
        </p:nvSpPr>
        <p:spPr>
          <a:xfrm>
            <a:off x="330200" y="914401"/>
            <a:ext cx="9328150" cy="5318125"/>
          </a:xfrm>
        </p:spPr>
        <p:txBody>
          <a:bodyPr/>
          <a:lstStyle/>
          <a:p>
            <a:pPr lvl="1">
              <a:buNone/>
            </a:pPr>
            <a:r>
              <a:rPr lang="en-US" sz="2400" dirty="0" smtClean="0">
                <a:latin typeface="Courier New" pitchFamily="49" charset="0"/>
                <a:cs typeface="Courier New" pitchFamily="49" charset="0"/>
              </a:rPr>
              <a:t>	</a:t>
            </a:r>
            <a:r>
              <a:rPr lang="en-US" sz="2000" b="1" dirty="0" smtClean="0">
                <a:ln w="12700" cmpd="sng">
                  <a:solidFill>
                    <a:srgbClr val="002060"/>
                  </a:solidFill>
                </a:ln>
                <a:solidFill>
                  <a:srgbClr val="FF0000"/>
                </a:solidFill>
                <a:latin typeface="Courier New" pitchFamily="49" charset="0"/>
                <a:cs typeface="Courier New" pitchFamily="49" charset="0"/>
              </a:rPr>
              <a:t>Reports of the value of medical checklists carried into blog / email discussions of the </a:t>
            </a:r>
            <a:r>
              <a:rPr lang="en-US" sz="2000" b="1" u="sng" dirty="0" smtClean="0">
                <a:ln w="12700" cmpd="sng">
                  <a:solidFill>
                    <a:srgbClr val="002060"/>
                  </a:solidFill>
                </a:ln>
                <a:solidFill>
                  <a:srgbClr val="FF0000"/>
                </a:solidFill>
                <a:latin typeface="Courier New" pitchFamily="49" charset="0"/>
                <a:cs typeface="Courier New" pitchFamily="49" charset="0"/>
              </a:rPr>
              <a:t>value of scripts </a:t>
            </a:r>
            <a:r>
              <a:rPr lang="en-US" sz="2000" b="1" dirty="0" smtClean="0">
                <a:ln w="12700" cmpd="sng">
                  <a:solidFill>
                    <a:srgbClr val="002060"/>
                  </a:solidFill>
                </a:ln>
                <a:solidFill>
                  <a:srgbClr val="FF0000"/>
                </a:solidFill>
                <a:latin typeface="Courier New" pitchFamily="49" charset="0"/>
                <a:cs typeface="Courier New" pitchFamily="49" charset="0"/>
              </a:rPr>
              <a:t>and the </a:t>
            </a:r>
            <a:r>
              <a:rPr lang="en-US" sz="2000" b="1" u="sng" dirty="0" smtClean="0">
                <a:ln w="12700" cmpd="sng">
                  <a:solidFill>
                    <a:srgbClr val="002060"/>
                  </a:solidFill>
                </a:ln>
                <a:solidFill>
                  <a:srgbClr val="FF0000"/>
                </a:solidFill>
                <a:latin typeface="Courier New" pitchFamily="49" charset="0"/>
                <a:cs typeface="Courier New" pitchFamily="49" charset="0"/>
              </a:rPr>
              <a:t>risks of (unscripted) exploratory testing</a:t>
            </a:r>
            <a:r>
              <a:rPr lang="en-US" sz="2000" b="1" dirty="0" smtClean="0">
                <a:ln w="12700" cmpd="sng">
                  <a:solidFill>
                    <a:srgbClr val="002060"/>
                  </a:solidFill>
                </a:ln>
                <a:solidFill>
                  <a:srgbClr val="FF0000"/>
                </a:solidFill>
                <a:latin typeface="Courier New" pitchFamily="49" charset="0"/>
                <a:cs typeface="Courier New" pitchFamily="49" charset="0"/>
              </a:rPr>
              <a:t>.</a:t>
            </a:r>
            <a:endParaRPr lang="en-US" sz="2400" b="1" dirty="0" smtClean="0">
              <a:ln w="12700" cmpd="sng">
                <a:solidFill>
                  <a:srgbClr val="002060"/>
                </a:solidFill>
              </a:ln>
              <a:solidFill>
                <a:srgbClr val="FF0000"/>
              </a:solidFill>
              <a:latin typeface="Courier New" pitchFamily="49" charset="0"/>
              <a:cs typeface="Courier New" pitchFamily="49" charset="0"/>
            </a:endParaRPr>
          </a:p>
          <a:p>
            <a:pPr lvl="1"/>
            <a:r>
              <a:rPr lang="en-US" sz="2400" dirty="0" smtClean="0"/>
              <a:t>I’m not a doctor -- I can’t speak to medical checklists.</a:t>
            </a:r>
          </a:p>
          <a:p>
            <a:pPr lvl="1"/>
            <a:r>
              <a:rPr lang="en-US" sz="2400" dirty="0" smtClean="0"/>
              <a:t>But the descriptions in the articles looked to me more like legal checklists than software testing scripts.</a:t>
            </a:r>
          </a:p>
          <a:p>
            <a:pPr lvl="1"/>
            <a:r>
              <a:rPr lang="en-US" sz="2400" dirty="0" smtClean="0"/>
              <a:t>I am a lawyer, and I can say with confidence that in THAT field:</a:t>
            </a:r>
          </a:p>
          <a:p>
            <a:pPr lvl="2"/>
            <a:r>
              <a:rPr lang="en-US" sz="2400" dirty="0" smtClean="0"/>
              <a:t>Checklists are tremendously valuable and lawyers would often be fools not to use them</a:t>
            </a:r>
          </a:p>
          <a:p>
            <a:pPr lvl="2"/>
            <a:r>
              <a:rPr lang="en-US" sz="2400" dirty="0" smtClean="0"/>
              <a:t>But checklists are NOT scripts</a:t>
            </a:r>
          </a:p>
          <a:p>
            <a:pPr lvl="2"/>
            <a:r>
              <a:rPr lang="en-US" sz="2400" dirty="0" smtClean="0"/>
              <a:t>Checklists like the ones used by lawyers are entirely compatible with exploratory testing—explorers often do and often should use checklists to guide and track their work.</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are scripts?</a:t>
            </a:r>
            <a:endParaRPr lang="en-US" dirty="0"/>
          </a:p>
        </p:txBody>
      </p:sp>
      <p:sp>
        <p:nvSpPr>
          <p:cNvPr id="3" name="Content Placeholder 2"/>
          <p:cNvSpPr>
            <a:spLocks noGrp="1"/>
          </p:cNvSpPr>
          <p:nvPr>
            <p:ph idx="1"/>
          </p:nvPr>
        </p:nvSpPr>
        <p:spPr/>
        <p:txBody>
          <a:bodyPr/>
          <a:lstStyle/>
          <a:p>
            <a:r>
              <a:rPr lang="en-US" dirty="0" smtClean="0"/>
              <a:t>I keep hearing that </a:t>
            </a:r>
          </a:p>
          <a:p>
            <a:pPr lvl="1"/>
            <a:r>
              <a:rPr lang="en-US" dirty="0" smtClean="0"/>
              <a:t>scripts are “best practices” and that </a:t>
            </a:r>
          </a:p>
          <a:p>
            <a:pPr lvl="1"/>
            <a:r>
              <a:rPr lang="en-US" dirty="0" smtClean="0"/>
              <a:t>following standards that push scripted testing is the “professional” approach to testing.</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r>
              <a:rPr lang="en-US" smtClean="0"/>
              <a:t>Scripted testing</a:t>
            </a:r>
            <a:endParaRPr lang="en-US"/>
          </a:p>
        </p:txBody>
      </p:sp>
      <p:sp>
        <p:nvSpPr>
          <p:cNvPr id="822275" name="Rectangle 3"/>
          <p:cNvSpPr>
            <a:spLocks noGrp="1" noChangeArrowheads="1"/>
          </p:cNvSpPr>
          <p:nvPr>
            <p:ph idx="1"/>
          </p:nvPr>
        </p:nvSpPr>
        <p:spPr/>
        <p:txBody>
          <a:bodyPr/>
          <a:lstStyle/>
          <a:p>
            <a:r>
              <a:rPr lang="en-US" dirty="0" smtClean="0"/>
              <a:t>A script specifies </a:t>
            </a:r>
          </a:p>
          <a:p>
            <a:pPr lvl="1"/>
            <a:r>
              <a:rPr lang="en-US" dirty="0" smtClean="0"/>
              <a:t>test entry conditions</a:t>
            </a:r>
          </a:p>
          <a:p>
            <a:pPr lvl="1"/>
            <a:r>
              <a:rPr lang="en-US" dirty="0" smtClean="0"/>
              <a:t>test operations</a:t>
            </a:r>
          </a:p>
          <a:p>
            <a:pPr lvl="1"/>
            <a:r>
              <a:rPr lang="en-US" dirty="0" smtClean="0"/>
              <a:t>expected results</a:t>
            </a:r>
          </a:p>
          <a:p>
            <a:pPr lvl="1"/>
            <a:r>
              <a:rPr lang="en-US" dirty="0" smtClean="0"/>
              <a:t>comparisons the human or machine should make</a:t>
            </a:r>
          </a:p>
          <a:p>
            <a:r>
              <a:rPr lang="en-US" dirty="0" smtClean="0"/>
              <a:t>Scripts can control</a:t>
            </a:r>
          </a:p>
          <a:p>
            <a:pPr lvl="1"/>
            <a:r>
              <a:rPr lang="en-US" dirty="0" smtClean="0"/>
              <a:t>manual testing by humans</a:t>
            </a:r>
          </a:p>
          <a:p>
            <a:pPr lvl="1"/>
            <a:r>
              <a:rPr lang="en-US" dirty="0" smtClean="0"/>
              <a:t>automated test execution or comparison by machine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 Scripts (from the latest IEEE 829)</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mn-lt"/>
                <a:ea typeface="+mn-ea"/>
                <a:cs typeface="+mn-cs"/>
              </a:rPr>
              <a:t>3.1.41 </a:t>
            </a:r>
            <a:r>
              <a:rPr lang="en-US" sz="2400" b="1" dirty="0" smtClean="0">
                <a:solidFill>
                  <a:schemeClr val="tx1"/>
                </a:solidFill>
                <a:latin typeface="+mn-lt"/>
                <a:ea typeface="+mn-ea"/>
                <a:cs typeface="+mn-cs"/>
              </a:rPr>
              <a:t>test case</a:t>
            </a:r>
            <a:r>
              <a:rPr lang="en-US" sz="2400" dirty="0" smtClean="0">
                <a:solidFill>
                  <a:schemeClr val="tx1"/>
                </a:solidFill>
                <a:latin typeface="+mn-lt"/>
                <a:ea typeface="+mn-ea"/>
                <a:cs typeface="+mn-cs"/>
              </a:rPr>
              <a:t>: (A) A set of </a:t>
            </a:r>
            <a:r>
              <a:rPr lang="en-US" b="1" dirty="0" smtClean="0">
                <a:solidFill>
                  <a:schemeClr val="tx1"/>
                </a:solidFill>
                <a:latin typeface="+mn-lt"/>
                <a:ea typeface="+mn-ea"/>
                <a:cs typeface="+mn-cs"/>
              </a:rPr>
              <a:t>test inputs, execution conditions, and expected results</a:t>
            </a:r>
            <a:r>
              <a:rPr lang="en-US" dirty="0" smtClean="0">
                <a:solidFill>
                  <a:schemeClr val="tx1"/>
                </a:solidFill>
                <a:latin typeface="+mn-lt"/>
                <a:ea typeface="+mn-ea"/>
                <a:cs typeface="+mn-cs"/>
              </a:rPr>
              <a:t> </a:t>
            </a:r>
            <a:r>
              <a:rPr lang="en-US" sz="2400" dirty="0" smtClean="0">
                <a:solidFill>
                  <a:schemeClr val="tx1"/>
                </a:solidFill>
                <a:latin typeface="+mn-lt"/>
                <a:ea typeface="+mn-ea"/>
                <a:cs typeface="+mn-cs"/>
              </a:rPr>
              <a:t>developed for a particular objective, such as to exercise a particular program path or to verify compliance with a specific requirement. (B) Documentation specifying inputs, predicted results, and a set of execution conditions for a test item. [B2]</a:t>
            </a:r>
          </a:p>
          <a:p>
            <a:r>
              <a:rPr lang="en-US" sz="2400" dirty="0" smtClean="0">
                <a:solidFill>
                  <a:schemeClr val="tx1"/>
                </a:solidFill>
                <a:latin typeface="+mn-lt"/>
                <a:ea typeface="+mn-ea"/>
                <a:cs typeface="+mn-cs"/>
              </a:rPr>
              <a:t>3.1.49 </a:t>
            </a:r>
            <a:r>
              <a:rPr lang="en-US" sz="2400" b="1" dirty="0" smtClean="0">
                <a:solidFill>
                  <a:schemeClr val="tx1"/>
                </a:solidFill>
                <a:latin typeface="+mn-lt"/>
                <a:ea typeface="+mn-ea"/>
                <a:cs typeface="+mn-cs"/>
              </a:rPr>
              <a:t>test procedure</a:t>
            </a:r>
            <a:r>
              <a:rPr lang="en-US" sz="2400" dirty="0" smtClean="0">
                <a:solidFill>
                  <a:schemeClr val="tx1"/>
                </a:solidFill>
                <a:latin typeface="+mn-lt"/>
                <a:ea typeface="+mn-ea"/>
                <a:cs typeface="+mn-cs"/>
              </a:rPr>
              <a:t>: (A) </a:t>
            </a:r>
            <a:r>
              <a:rPr lang="en-US" b="1" dirty="0" smtClean="0"/>
              <a:t>Detailed instructions for the set-up, execution, and evaluation of results for a given test case</a:t>
            </a:r>
            <a:r>
              <a:rPr lang="en-US" dirty="0" smtClean="0">
                <a:solidFill>
                  <a:schemeClr val="tx1"/>
                </a:solidFill>
                <a:latin typeface="+mn-lt"/>
                <a:ea typeface="+mn-ea"/>
                <a:cs typeface="+mn-cs"/>
              </a:rPr>
              <a:t>. </a:t>
            </a:r>
            <a:r>
              <a:rPr lang="en-US" sz="2000" dirty="0" smtClean="0">
                <a:solidFill>
                  <a:schemeClr val="tx1"/>
                </a:solidFill>
                <a:latin typeface="+mn-lt"/>
                <a:ea typeface="+mn-ea"/>
                <a:cs typeface="+mn-cs"/>
              </a:rPr>
              <a:t>(B) A document containing a set of associated instructions as in (A). (C) Documentation that specifies a sequence of actions for the execution of a test. [B4]</a:t>
            </a:r>
            <a:endParaRPr lang="en-US" sz="2400" dirty="0" smtClean="0"/>
          </a:p>
          <a:p>
            <a:r>
              <a:rPr lang="en-US" sz="2400" dirty="0" smtClean="0">
                <a:solidFill>
                  <a:schemeClr val="tx1"/>
                </a:solidFill>
                <a:latin typeface="+mn-lt"/>
                <a:ea typeface="+mn-ea"/>
                <a:cs typeface="+mn-cs"/>
              </a:rPr>
              <a:t>ANSI/IEEE Std P829-2007, July 30, 2007</a:t>
            </a:r>
          </a:p>
          <a:p>
            <a:r>
              <a:rPr lang="en-US" sz="2400" dirty="0" smtClean="0">
                <a:solidFill>
                  <a:schemeClr val="tx1"/>
                </a:solidFill>
                <a:latin typeface="+mn-lt"/>
                <a:ea typeface="+mn-ea"/>
                <a:cs typeface="+mn-cs"/>
              </a:rPr>
              <a:t>Draft IEEE Standard for software and system test documentation</a:t>
            </a:r>
            <a:endParaRPr 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noChangeArrowheads="1"/>
          </p:cNvSpPr>
          <p:nvPr>
            <p:ph type="title"/>
          </p:nvPr>
        </p:nvSpPr>
        <p:spPr/>
        <p:txBody>
          <a:bodyPr/>
          <a:lstStyle/>
          <a:p>
            <a:r>
              <a:rPr lang="en-US" sz="2800" dirty="0" smtClean="0"/>
              <a:t>Here’s the kind of detail you find in a script</a:t>
            </a:r>
            <a:endParaRPr lang="en-US" sz="2800" dirty="0"/>
          </a:p>
        </p:txBody>
      </p:sp>
      <p:sp>
        <p:nvSpPr>
          <p:cNvPr id="1378307" name="Rectangle 3"/>
          <p:cNvSpPr>
            <a:spLocks noGrp="1" noChangeArrowheads="1"/>
          </p:cNvSpPr>
          <p:nvPr>
            <p:ph type="body" idx="1"/>
          </p:nvPr>
        </p:nvSpPr>
        <p:spPr/>
        <p:txBody>
          <a:bodyPr/>
          <a:lstStyle/>
          <a:p>
            <a:pPr lvl="2">
              <a:buNone/>
            </a:pPr>
            <a:r>
              <a:rPr lang="en-US" sz="2400" dirty="0" smtClean="0"/>
              <a:t>1  __ Pull down the File menu</a:t>
            </a:r>
          </a:p>
          <a:p>
            <a:pPr lvl="2">
              <a:buNone/>
            </a:pPr>
            <a:r>
              <a:rPr lang="en-US" sz="2400" dirty="0" smtClean="0"/>
              <a:t>2  __ Select Print</a:t>
            </a:r>
          </a:p>
          <a:p>
            <a:pPr lvl="2">
              <a:buNone/>
            </a:pPr>
            <a:r>
              <a:rPr lang="en-US" sz="2400" dirty="0" smtClean="0"/>
              <a:t>3  __ The program displays the Print dialog </a:t>
            </a:r>
          </a:p>
          <a:p>
            <a:pPr lvl="2">
              <a:buNone/>
            </a:pPr>
            <a:r>
              <a:rPr lang="en-US" sz="2400" dirty="0" smtClean="0"/>
              <a:t>4  __ Enter 2 in Number of copies</a:t>
            </a:r>
          </a:p>
          <a:p>
            <a:pPr lvl="2">
              <a:buNone/>
            </a:pPr>
            <a:r>
              <a:rPr lang="en-US" sz="2400" dirty="0" smtClean="0"/>
              <a:t>5  __ Enter a check in Collate</a:t>
            </a:r>
          </a:p>
          <a:p>
            <a:pPr lvl="1">
              <a:buNone/>
            </a:pPr>
            <a:r>
              <a:rPr lang="en-US" sz="2400" dirty="0" smtClean="0"/>
              <a:t>Another variation (my style, in the early1980’s):</a:t>
            </a:r>
          </a:p>
        </p:txBody>
      </p:sp>
      <p:graphicFrame>
        <p:nvGraphicFramePr>
          <p:cNvPr id="14" name="Group 31"/>
          <p:cNvGraphicFramePr>
            <a:graphicFrameLocks noGrp="1"/>
          </p:cNvGraphicFramePr>
          <p:nvPr/>
        </p:nvGraphicFramePr>
        <p:xfrm>
          <a:off x="376635" y="3810000"/>
          <a:ext cx="8832850" cy="2240280"/>
        </p:xfrm>
        <a:graphic>
          <a:graphicData uri="http://schemas.openxmlformats.org/drawingml/2006/table">
            <a:tbl>
              <a:tblPr/>
              <a:tblGrid>
                <a:gridCol w="990600"/>
                <a:gridCol w="1196975"/>
                <a:gridCol w="1444625"/>
                <a:gridCol w="1540933"/>
                <a:gridCol w="1761067"/>
                <a:gridCol w="1898650"/>
              </a:tblGrid>
              <a:tr h="1143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Step #</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Check- mark </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What to do</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What to see</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Design notes</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Observation notes</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1.</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____</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Pull down the File menu</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File menu down</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smtClean="0">
                          <a:ln>
                            <a:noFill/>
                          </a:ln>
                          <a:solidFill>
                            <a:schemeClr val="tx1"/>
                          </a:solidFill>
                          <a:effectLst/>
                          <a:latin typeface="Times New Roman" pitchFamily="18" charset="0"/>
                        </a:rPr>
                        <a:t>Test author’s comments</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smtClean="0">
                          <a:ln>
                            <a:noFill/>
                          </a:ln>
                          <a:solidFill>
                            <a:schemeClr val="tx1"/>
                          </a:solidFill>
                          <a:effectLst/>
                          <a:latin typeface="Times New Roman" pitchFamily="18" charset="0"/>
                        </a:rPr>
                        <a:t>Tester’s notes at run-time </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pPr lvl="1"/>
            <a:r>
              <a:rPr lang="en-US" sz="1800" dirty="0" smtClean="0"/>
              <a:t>A refresher on testing, from an explorer's perspective</a:t>
            </a:r>
          </a:p>
          <a:p>
            <a:pPr lvl="2"/>
            <a:r>
              <a:rPr lang="en-US" sz="1800" dirty="0" smtClean="0"/>
              <a:t>define testing / quality / exploration</a:t>
            </a:r>
          </a:p>
          <a:p>
            <a:pPr lvl="2"/>
            <a:r>
              <a:rPr lang="en-US" sz="1800" dirty="0" smtClean="0"/>
              <a:t>define the core exploratory skills</a:t>
            </a:r>
          </a:p>
          <a:p>
            <a:pPr lvl="1"/>
            <a:r>
              <a:rPr lang="en-US" sz="1800" dirty="0" smtClean="0"/>
              <a:t>Automating exploration?</a:t>
            </a:r>
          </a:p>
          <a:p>
            <a:pPr lvl="1"/>
            <a:r>
              <a:rPr lang="en-US" sz="1800" dirty="0" smtClean="0"/>
              <a:t>Why automated regression misses the mark</a:t>
            </a:r>
          </a:p>
          <a:p>
            <a:pPr lvl="1"/>
            <a:r>
              <a:rPr lang="en-US" sz="1800" dirty="0" smtClean="0"/>
              <a:t>The agile alternative</a:t>
            </a:r>
          </a:p>
          <a:p>
            <a:pPr lvl="1"/>
            <a:r>
              <a:rPr lang="en-US" sz="1800" dirty="0" smtClean="0"/>
              <a:t>Investment modeling as a paradigmatic example</a:t>
            </a:r>
          </a:p>
          <a:p>
            <a:pPr lvl="2"/>
            <a:r>
              <a:rPr lang="en-US" sz="1800" dirty="0" smtClean="0"/>
              <a:t>why doesn't this look like testing to you?</a:t>
            </a:r>
          </a:p>
          <a:p>
            <a:pPr lvl="1"/>
            <a:r>
              <a:rPr lang="en-US" sz="1800" dirty="0" smtClean="0"/>
              <a:t>Long sequence regression</a:t>
            </a:r>
          </a:p>
          <a:p>
            <a:pPr lvl="1"/>
            <a:r>
              <a:rPr lang="en-US" sz="1800" dirty="0" smtClean="0"/>
              <a:t>State models as a vehicle for long-sequence testing</a:t>
            </a:r>
          </a:p>
          <a:p>
            <a:pPr lvl="1"/>
            <a:r>
              <a:rPr lang="en-US" sz="1800" dirty="0" smtClean="0"/>
              <a:t>Function equivalence testing</a:t>
            </a:r>
          </a:p>
          <a:p>
            <a:pPr lvl="1"/>
            <a:r>
              <a:rPr lang="en-US" sz="1800" dirty="0" smtClean="0"/>
              <a:t>The Telenova simulator: probes as a vehicle for discovery</a:t>
            </a:r>
          </a:p>
          <a:p>
            <a:pPr lvl="1"/>
            <a:r>
              <a:rPr lang="en-US" sz="1800" dirty="0" smtClean="0"/>
              <a:t>Generalizing to an architecture</a:t>
            </a:r>
          </a:p>
          <a:p>
            <a:pPr lvl="1"/>
            <a:r>
              <a:rPr lang="en-US" sz="1800" dirty="0" smtClean="0"/>
              <a:t>More examples</a:t>
            </a:r>
          </a:p>
          <a:p>
            <a:pPr lvl="1"/>
            <a:r>
              <a:rPr lang="en-US" sz="1800" dirty="0" smtClean="0"/>
              <a:t>Summary &amp; conclusions</a:t>
            </a:r>
          </a:p>
          <a:p>
            <a:pPr lvl="1"/>
            <a:r>
              <a:rPr lang="en-US" sz="1800" dirty="0" smtClean="0"/>
              <a:t>References</a:t>
            </a:r>
            <a:endParaRPr lang="en-US"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p:txBody>
          <a:bodyPr/>
          <a:lstStyle/>
          <a:p>
            <a:r>
              <a:rPr lang="en-US" smtClean="0"/>
              <a:t>Exploratory testing: Interpreting</a:t>
            </a:r>
            <a:endParaRPr lang="en-US"/>
          </a:p>
        </p:txBody>
      </p:sp>
      <p:sp>
        <p:nvSpPr>
          <p:cNvPr id="996355" name="Rectangle 3"/>
          <p:cNvSpPr>
            <a:spLocks noGrp="1" noChangeArrowheads="1"/>
          </p:cNvSpPr>
          <p:nvPr>
            <p:ph type="body" idx="1"/>
          </p:nvPr>
        </p:nvSpPr>
        <p:spPr/>
        <p:txBody>
          <a:bodyPr/>
          <a:lstStyle/>
          <a:p>
            <a:pPr lvl="1"/>
            <a:r>
              <a:rPr lang="en-US" sz="2200" dirty="0" smtClean="0"/>
              <a:t>Learning: Anything that can guide us in what to test, how to test, or how to recognize a problem.</a:t>
            </a:r>
          </a:p>
          <a:p>
            <a:pPr lvl="1"/>
            <a:r>
              <a:rPr lang="en-US" sz="2200" dirty="0" smtClean="0"/>
              <a:t>Design: “to create, fashion, execute, or construct according to plan; to conceive and plan out in the mind” (</a:t>
            </a:r>
            <a:r>
              <a:rPr lang="en-US" sz="2200" dirty="0" err="1" smtClean="0"/>
              <a:t>Websters</a:t>
            </a:r>
            <a:r>
              <a:rPr lang="en-US" sz="2200" dirty="0" smtClean="0"/>
              <a:t>) </a:t>
            </a:r>
          </a:p>
          <a:p>
            <a:pPr lvl="2"/>
            <a:r>
              <a:rPr lang="en-US" sz="2200" dirty="0" smtClean="0"/>
              <a:t>Designing is not scripting. The representation of a plan is not the plan. </a:t>
            </a:r>
          </a:p>
          <a:p>
            <a:pPr lvl="2"/>
            <a:r>
              <a:rPr lang="en-US" sz="2200" dirty="0" smtClean="0"/>
              <a:t>Explorers’ designs can be reusable.</a:t>
            </a:r>
          </a:p>
          <a:p>
            <a:pPr lvl="1"/>
            <a:r>
              <a:rPr lang="en-US" sz="2200" dirty="0" smtClean="0"/>
              <a:t>Execution: Doing the test and collecting the results. Execution can be automated or manual. </a:t>
            </a:r>
          </a:p>
          <a:p>
            <a:pPr lvl="1"/>
            <a:r>
              <a:rPr lang="en-US" sz="2400" b="1" dirty="0" smtClean="0"/>
              <a:t>Interpretation: What do we learn from program as it performs under our test</a:t>
            </a:r>
          </a:p>
          <a:p>
            <a:pPr lvl="2"/>
            <a:r>
              <a:rPr lang="en-US" sz="2400" b="1" dirty="0" smtClean="0"/>
              <a:t>about the product and </a:t>
            </a:r>
          </a:p>
          <a:p>
            <a:pPr lvl="2"/>
            <a:r>
              <a:rPr lang="en-US" sz="2400" b="1" dirty="0" smtClean="0"/>
              <a:t>about how we are testing the product?</a:t>
            </a:r>
            <a:endParaRPr lang="en-US" sz="24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Why automated regression misses the mark</a:t>
            </a:r>
            <a:br>
              <a:rPr lang="en-US" dirty="0" smtClean="0">
                <a:solidFill>
                  <a:schemeClr val="tx1"/>
                </a:solidFill>
                <a:latin typeface="Comic Sans MS" pitchFamily="66" charset="0"/>
              </a:rPr>
            </a:b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dirty="0"/>
              <a:t>Typical Testing Tasks</a:t>
            </a:r>
          </a:p>
        </p:txBody>
      </p:sp>
      <p:sp>
        <p:nvSpPr>
          <p:cNvPr id="10245" name="Rectangle 5"/>
          <p:cNvSpPr>
            <a:spLocks noGrp="1" noChangeArrowheads="1"/>
          </p:cNvSpPr>
          <p:nvPr>
            <p:ph type="body" sz="half" idx="1"/>
          </p:nvPr>
        </p:nvSpPr>
        <p:spPr>
          <a:xfrm>
            <a:off x="349250" y="931863"/>
            <a:ext cx="3244850" cy="5318125"/>
          </a:xfrm>
        </p:spPr>
        <p:txBody>
          <a:bodyPr/>
          <a:lstStyle/>
          <a:p>
            <a:r>
              <a:rPr lang="en-US" sz="1600" dirty="0"/>
              <a:t>Analyze product &amp; its risks</a:t>
            </a:r>
          </a:p>
          <a:p>
            <a:pPr lvl="1"/>
            <a:r>
              <a:rPr lang="en-US" sz="1600" dirty="0" smtClean="0"/>
              <a:t>benefits </a:t>
            </a:r>
            <a:r>
              <a:rPr lang="en-US" sz="1600" dirty="0"/>
              <a:t>&amp; </a:t>
            </a:r>
            <a:r>
              <a:rPr lang="en-US" sz="1600" dirty="0" smtClean="0"/>
              <a:t>features</a:t>
            </a:r>
          </a:p>
          <a:p>
            <a:pPr lvl="1"/>
            <a:r>
              <a:rPr lang="en-US" sz="1600" dirty="0" smtClean="0"/>
              <a:t>risks in use</a:t>
            </a:r>
          </a:p>
          <a:p>
            <a:pPr lvl="1"/>
            <a:r>
              <a:rPr lang="en-US" sz="1600" dirty="0" smtClean="0"/>
              <a:t>market expectations</a:t>
            </a:r>
          </a:p>
          <a:p>
            <a:pPr lvl="1"/>
            <a:r>
              <a:rPr lang="en-US" sz="1600" dirty="0" smtClean="0"/>
              <a:t>interaction with external S/W</a:t>
            </a:r>
            <a:endParaRPr lang="en-US" sz="1600" dirty="0"/>
          </a:p>
          <a:p>
            <a:pPr lvl="1"/>
            <a:r>
              <a:rPr lang="en-US" sz="1600" dirty="0" smtClean="0"/>
              <a:t>diversity / stability of platforms</a:t>
            </a:r>
          </a:p>
          <a:p>
            <a:pPr lvl="1"/>
            <a:r>
              <a:rPr lang="en-US" sz="1600" dirty="0" smtClean="0"/>
              <a:t>extent of prior testing</a:t>
            </a:r>
          </a:p>
          <a:p>
            <a:pPr lvl="1"/>
            <a:r>
              <a:rPr lang="en-US" sz="1600" dirty="0" smtClean="0"/>
              <a:t>assess source </a:t>
            </a:r>
            <a:r>
              <a:rPr lang="en-US" sz="1600" dirty="0"/>
              <a:t>code</a:t>
            </a:r>
          </a:p>
          <a:p>
            <a:r>
              <a:rPr lang="en-US" sz="1600" dirty="0" smtClean="0"/>
              <a:t>Develop </a:t>
            </a:r>
            <a:r>
              <a:rPr lang="en-US" sz="1600" dirty="0"/>
              <a:t>testing strategy</a:t>
            </a:r>
          </a:p>
          <a:p>
            <a:pPr lvl="1"/>
            <a:r>
              <a:rPr lang="en-US" sz="1600" dirty="0"/>
              <a:t>pick key techniques</a:t>
            </a:r>
          </a:p>
          <a:p>
            <a:pPr lvl="1"/>
            <a:r>
              <a:rPr lang="en-US" sz="1600" dirty="0"/>
              <a:t>prioritize testing foci</a:t>
            </a:r>
          </a:p>
          <a:p>
            <a:r>
              <a:rPr lang="en-US" sz="1600" dirty="0"/>
              <a:t>Design tests</a:t>
            </a:r>
          </a:p>
          <a:p>
            <a:pPr lvl="1"/>
            <a:r>
              <a:rPr lang="en-US" sz="1600" dirty="0"/>
              <a:t>select key test ideas</a:t>
            </a:r>
          </a:p>
          <a:p>
            <a:pPr lvl="1"/>
            <a:r>
              <a:rPr lang="en-US" sz="1600" dirty="0"/>
              <a:t>create </a:t>
            </a:r>
            <a:r>
              <a:rPr lang="en-US" sz="1600" dirty="0" smtClean="0"/>
              <a:t>tests </a:t>
            </a:r>
            <a:r>
              <a:rPr lang="en-US" sz="1600" dirty="0"/>
              <a:t>for </a:t>
            </a:r>
            <a:r>
              <a:rPr lang="en-US" sz="1600" dirty="0" smtClean="0"/>
              <a:t>each idea</a:t>
            </a:r>
            <a:endParaRPr lang="en-US" sz="1600" dirty="0"/>
          </a:p>
          <a:p>
            <a:pPr marL="0" indent="0"/>
            <a:r>
              <a:rPr lang="en-US" sz="1600" dirty="0"/>
              <a:t>Run test first time (often by hand</a:t>
            </a:r>
            <a:r>
              <a:rPr lang="en-US" sz="1600" dirty="0" smtClean="0"/>
              <a:t>)</a:t>
            </a:r>
            <a:endParaRPr lang="en-US" sz="1600" dirty="0"/>
          </a:p>
        </p:txBody>
      </p:sp>
      <p:sp>
        <p:nvSpPr>
          <p:cNvPr id="10246" name="Rectangle 6"/>
          <p:cNvSpPr>
            <a:spLocks noGrp="1" noChangeArrowheads="1"/>
          </p:cNvSpPr>
          <p:nvPr>
            <p:ph type="body" sz="half" idx="2"/>
          </p:nvPr>
        </p:nvSpPr>
        <p:spPr>
          <a:xfrm>
            <a:off x="7070725" y="931863"/>
            <a:ext cx="2726267" cy="5075237"/>
          </a:xfrm>
        </p:spPr>
        <p:txBody>
          <a:bodyPr/>
          <a:lstStyle/>
          <a:p>
            <a:pPr marL="0" indent="0"/>
            <a:r>
              <a:rPr lang="en-US" sz="1600" b="1" dirty="0" smtClean="0"/>
              <a:t>If </a:t>
            </a:r>
            <a:r>
              <a:rPr lang="en-US" sz="1600" b="1" dirty="0"/>
              <a:t>we </a:t>
            </a:r>
            <a:r>
              <a:rPr lang="en-US" sz="1600" b="1" dirty="0" smtClean="0"/>
              <a:t>create regression </a:t>
            </a:r>
            <a:r>
              <a:rPr lang="en-US" sz="1600" b="1" dirty="0"/>
              <a:t>tests:</a:t>
            </a:r>
          </a:p>
          <a:p>
            <a:pPr lvl="1"/>
            <a:r>
              <a:rPr lang="en-US" sz="1600" dirty="0"/>
              <a:t>Capture or code steps once test passes</a:t>
            </a:r>
          </a:p>
          <a:p>
            <a:pPr lvl="1"/>
            <a:r>
              <a:rPr lang="en-US" sz="1600" dirty="0"/>
              <a:t>Save “good” result</a:t>
            </a:r>
          </a:p>
          <a:p>
            <a:pPr lvl="1"/>
            <a:r>
              <a:rPr lang="en-US" sz="1600" dirty="0"/>
              <a:t>Document test / file</a:t>
            </a:r>
          </a:p>
          <a:p>
            <a:pPr lvl="1"/>
            <a:r>
              <a:rPr lang="en-US" sz="1600" dirty="0"/>
              <a:t>Execute the test</a:t>
            </a:r>
          </a:p>
          <a:p>
            <a:pPr lvl="2"/>
            <a:r>
              <a:rPr lang="en-US" sz="1600" dirty="0"/>
              <a:t>Evaluate result</a:t>
            </a:r>
          </a:p>
          <a:p>
            <a:pPr lvl="3"/>
            <a:r>
              <a:rPr lang="en-US" sz="1600" dirty="0"/>
              <a:t>Report failure or</a:t>
            </a:r>
          </a:p>
          <a:p>
            <a:pPr lvl="3"/>
            <a:r>
              <a:rPr lang="en-US" sz="1600" dirty="0"/>
              <a:t>Maintain test case</a:t>
            </a:r>
          </a:p>
        </p:txBody>
      </p:sp>
      <p:sp>
        <p:nvSpPr>
          <p:cNvPr id="5" name="Rectangle 5"/>
          <p:cNvSpPr txBox="1">
            <a:spLocks noChangeArrowheads="1"/>
          </p:cNvSpPr>
          <p:nvPr/>
        </p:nvSpPr>
        <p:spPr bwMode="auto">
          <a:xfrm>
            <a:off x="3571875" y="931863"/>
            <a:ext cx="3244850"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dirty="0" smtClean="0"/>
              <a:t>Evaluate results</a:t>
            </a:r>
          </a:p>
          <a:p>
            <a:pPr marL="336550" lvl="1" indent="-222250" fontAlgn="base">
              <a:lnSpc>
                <a:spcPct val="95000"/>
              </a:lnSpc>
              <a:spcBef>
                <a:spcPct val="30000"/>
              </a:spcBef>
              <a:spcAft>
                <a:spcPct val="0"/>
              </a:spcAft>
              <a:buChar char="•"/>
            </a:pPr>
            <a:r>
              <a:rPr lang="en-US" sz="1600" dirty="0" smtClean="0"/>
              <a:t>Troubleshoot failures</a:t>
            </a:r>
          </a:p>
          <a:p>
            <a:pPr marL="336550" lvl="1" indent="-222250" fontAlgn="base">
              <a:lnSpc>
                <a:spcPct val="95000"/>
              </a:lnSpc>
              <a:spcBef>
                <a:spcPct val="30000"/>
              </a:spcBef>
              <a:spcAft>
                <a:spcPct val="0"/>
              </a:spcAft>
              <a:buChar char="•"/>
            </a:pPr>
            <a:r>
              <a:rPr lang="en-US" sz="1600" dirty="0" smtClean="0"/>
              <a:t>Report failures</a:t>
            </a:r>
          </a:p>
          <a:p>
            <a:pPr marL="342900" marR="0" lvl="0" indent="-342900" algn="l" defTabSz="914400" rtl="0" eaLnBrk="1" fontAlgn="base" latinLnBrk="0" hangingPunct="1">
              <a:lnSpc>
                <a:spcPct val="95000"/>
              </a:lnSpc>
              <a:spcBef>
                <a:spcPct val="3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Manage test environment</a:t>
            </a:r>
          </a:p>
          <a:p>
            <a:pPr marL="336550" lvl="1" indent="-222250" fontAlgn="base">
              <a:lnSpc>
                <a:spcPct val="95000"/>
              </a:lnSpc>
              <a:spcBef>
                <a:spcPct val="30000"/>
              </a:spcBef>
              <a:spcAft>
                <a:spcPct val="0"/>
              </a:spcAft>
              <a:buChar char="•"/>
            </a:pPr>
            <a:r>
              <a:rPr lang="en-US" sz="1600" dirty="0" smtClean="0"/>
              <a:t>set up test lab</a:t>
            </a:r>
          </a:p>
          <a:p>
            <a:pPr marL="336550" lvl="1" indent="-222250" fontAlgn="base">
              <a:lnSpc>
                <a:spcPct val="95000"/>
              </a:lnSpc>
              <a:spcBef>
                <a:spcPct val="30000"/>
              </a:spcBef>
              <a:spcAft>
                <a:spcPct val="0"/>
              </a:spcAft>
              <a:buChar char="•"/>
            </a:pPr>
            <a:r>
              <a:rPr lang="en-US" sz="1600" dirty="0" smtClean="0"/>
              <a:t>select / use hardware/software configurations</a:t>
            </a:r>
          </a:p>
          <a:p>
            <a:pPr marL="336550" lvl="1" indent="-222250" fontAlgn="base">
              <a:lnSpc>
                <a:spcPct val="95000"/>
              </a:lnSpc>
              <a:spcBef>
                <a:spcPct val="30000"/>
              </a:spcBef>
              <a:spcAft>
                <a:spcPct val="0"/>
              </a:spcAft>
              <a:buChar char="•"/>
            </a:pPr>
            <a:r>
              <a:rPr lang="en-US" sz="1600" dirty="0" smtClean="0"/>
              <a:t>manage test tools</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5000"/>
              </a:lnSpc>
              <a:spcBef>
                <a:spcPct val="3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Keep archival records</a:t>
            </a:r>
          </a:p>
          <a:p>
            <a:pPr marL="336550" marR="0" lvl="1" indent="-222250" algn="l" defTabSz="914400" rtl="0" eaLnBrk="1" fontAlgn="base" latinLnBrk="0" hangingPunct="1">
              <a:lnSpc>
                <a:spcPct val="95000"/>
              </a:lnSpc>
              <a:spcBef>
                <a:spcPct val="30000"/>
              </a:spcBef>
              <a:spcAft>
                <a:spcPct val="0"/>
              </a:spcAft>
              <a:buClrTx/>
              <a:buSzTx/>
              <a:buFontTx/>
              <a:buChar char="•"/>
              <a:tabLst/>
              <a:defRPr/>
            </a:pPr>
            <a:r>
              <a:rPr lang="en-US" sz="1600" kern="0" dirty="0" smtClean="0"/>
              <a:t>what tests have we run</a:t>
            </a:r>
          </a:p>
          <a:p>
            <a:pPr marL="336550" marR="0" lvl="1" indent="-222250" algn="l" defTabSz="914400" rtl="0" eaLnBrk="1" fontAlgn="base" latinLnBrk="0" hangingPunct="1">
              <a:lnSpc>
                <a:spcPct val="95000"/>
              </a:lnSpc>
              <a:spcBef>
                <a:spcPct val="300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rPr>
              <a:t>trace tests back to specs</a:t>
            </a:r>
            <a:endParaRPr kumimoji="0" lang="en-US" sz="1600" b="0" i="0" u="none" strike="noStrike" kern="0" cap="none" spc="0" normalizeH="0" baseline="0" noProof="0" dirty="0">
              <a:ln>
                <a:noFill/>
              </a:ln>
              <a:solidFill>
                <a:schemeClr val="tx1"/>
              </a:solidFill>
              <a:effectLst/>
              <a:uLnTx/>
              <a:uFillTx/>
              <a:latin typeface="+mn-lt"/>
            </a:endParaRPr>
          </a:p>
        </p:txBody>
      </p:sp>
      <p:sp>
        <p:nvSpPr>
          <p:cNvPr id="7" name="Rectangle 6"/>
          <p:cNvSpPr/>
          <p:nvPr/>
        </p:nvSpPr>
        <p:spPr bwMode="auto">
          <a:xfrm>
            <a:off x="3295650" y="4992468"/>
            <a:ext cx="6076950" cy="1292662"/>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Narrow" pitchFamily="34" charset="0"/>
              </a:rPr>
              <a:t>This contrasts </a:t>
            </a:r>
            <a:r>
              <a:rPr kumimoji="0" lang="en-US" sz="2400" b="0" i="0" u="none" strike="noStrike" cap="none" normalizeH="0" dirty="0" smtClean="0">
                <a:ln>
                  <a:noFill/>
                </a:ln>
                <a:solidFill>
                  <a:schemeClr val="tx1"/>
                </a:solidFill>
                <a:effectLst/>
                <a:latin typeface="Arial Narrow" pitchFamily="34" charset="0"/>
              </a:rPr>
              <a:t>the variety of tasks commonly done in testing with the narrow reach of UI-level regression automation. This list is illustrative, not exhaustive.</a:t>
            </a:r>
            <a:endParaRPr kumimoji="0" lang="en-US" sz="2400" b="0" i="0" u="none" strike="noStrike" cap="none" normalizeH="0" baseline="0" dirty="0" smtClean="0">
              <a:ln>
                <a:noFill/>
              </a:ln>
              <a:solidFill>
                <a:schemeClr val="tx1"/>
              </a:solidFill>
              <a:effectLst/>
              <a:latin typeface="Arial Narrow"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Automating system-level testing tasks</a:t>
            </a:r>
            <a:endParaRPr lang="en-US" dirty="0"/>
          </a:p>
        </p:txBody>
      </p:sp>
      <p:sp>
        <p:nvSpPr>
          <p:cNvPr id="3" name="Content Placeholder 2"/>
          <p:cNvSpPr>
            <a:spLocks noGrp="1"/>
          </p:cNvSpPr>
          <p:nvPr>
            <p:ph idx="1"/>
          </p:nvPr>
        </p:nvSpPr>
        <p:spPr>
          <a:xfrm>
            <a:off x="338799" y="1028700"/>
            <a:ext cx="5893727" cy="5334000"/>
          </a:xfrm>
        </p:spPr>
        <p:txBody>
          <a:bodyPr/>
          <a:lstStyle/>
          <a:p>
            <a:r>
              <a:rPr lang="en-US" sz="2400" dirty="0" smtClean="0"/>
              <a:t>No testing tool covers this entire range of tasks</a:t>
            </a:r>
          </a:p>
          <a:p>
            <a:r>
              <a:rPr lang="en-US" sz="2400" dirty="0" smtClean="0"/>
              <a:t>In automated regression testing:</a:t>
            </a:r>
          </a:p>
          <a:p>
            <a:pPr lvl="1"/>
            <a:r>
              <a:rPr lang="en-US" sz="2400" dirty="0" smtClean="0"/>
              <a:t>we automate the test execution, and a simple comparison of expected and obtained results</a:t>
            </a:r>
          </a:p>
          <a:p>
            <a:pPr lvl="1"/>
            <a:r>
              <a:rPr lang="en-US" sz="2400" dirty="0" smtClean="0"/>
              <a:t>we don’t automate the design or implementation of the test or the assessment of the mismatch of results (when there is one) or the maintenance (which is often VERY expensive).</a:t>
            </a:r>
          </a:p>
          <a:p>
            <a:pPr lvl="1"/>
            <a:r>
              <a:rPr lang="en-US" sz="2400" dirty="0" smtClean="0"/>
              <a:t>So, the key design question is, where do we need the most assistance?</a:t>
            </a:r>
            <a:endParaRPr lang="en-US" dirty="0"/>
          </a:p>
        </p:txBody>
      </p:sp>
      <p:sp>
        <p:nvSpPr>
          <p:cNvPr id="5" name="AutoShape 4"/>
          <p:cNvSpPr>
            <a:spLocks noChangeArrowheads="1"/>
          </p:cNvSpPr>
          <p:nvPr/>
        </p:nvSpPr>
        <p:spPr bwMode="auto">
          <a:xfrm>
            <a:off x="6315075" y="1236399"/>
            <a:ext cx="3590925" cy="4794778"/>
          </a:xfrm>
          <a:prstGeom prst="roundRect">
            <a:avLst>
              <a:gd name="adj" fmla="val 16667"/>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91440" rIns="91440" bIns="91440" numCol="1" rtlCol="0" anchor="ctr" anchorCtr="0" compatLnSpc="1">
            <a:prstTxWarp prst="textNoShape">
              <a:avLst/>
            </a:prstTxWarp>
            <a:spAutoFit/>
          </a:bodyPr>
          <a:lstStyle/>
          <a:p>
            <a:pPr algn="ctr" eaLnBrk="0" fontAlgn="base" hangingPunct="0">
              <a:lnSpc>
                <a:spcPct val="110000"/>
              </a:lnSpc>
              <a:spcBef>
                <a:spcPct val="0"/>
              </a:spcBef>
              <a:spcAft>
                <a:spcPct val="0"/>
              </a:spcAft>
            </a:pPr>
            <a:r>
              <a:rPr lang="en-US" sz="2800" b="1" dirty="0" smtClean="0">
                <a:latin typeface="Arial Narrow" pitchFamily="34" charset="0"/>
              </a:rPr>
              <a:t>"GUI-level automated system testing" doesn't mean </a:t>
            </a:r>
            <a:r>
              <a:rPr lang="en-US" sz="2800" b="1" dirty="0" smtClean="0">
                <a:ln w="12700">
                  <a:solidFill>
                    <a:schemeClr val="tx1"/>
                  </a:solidFill>
                </a:ln>
                <a:solidFill>
                  <a:srgbClr val="E20000"/>
                </a:solidFill>
                <a:latin typeface="Arial Narrow" pitchFamily="34" charset="0"/>
              </a:rPr>
              <a:t>automated testing</a:t>
            </a:r>
            <a:r>
              <a:rPr lang="en-US" sz="2800" b="1" dirty="0" smtClean="0">
                <a:latin typeface="Arial Narrow" pitchFamily="34" charset="0"/>
              </a:rPr>
              <a:t/>
            </a:r>
            <a:br>
              <a:rPr lang="en-US" sz="2800" b="1" dirty="0" smtClean="0">
                <a:latin typeface="Arial Narrow" pitchFamily="34" charset="0"/>
              </a:rPr>
            </a:br>
            <a:r>
              <a:rPr lang="en-US" sz="2800" b="1" dirty="0" smtClean="0">
                <a:latin typeface="Arial Narrow" pitchFamily="34" charset="0"/>
              </a:rPr>
              <a:t>"GUI-level automated system testing" means</a:t>
            </a:r>
          </a:p>
          <a:p>
            <a:pPr algn="ctr" eaLnBrk="0" fontAlgn="base" hangingPunct="0">
              <a:lnSpc>
                <a:spcPct val="110000"/>
              </a:lnSpc>
              <a:spcBef>
                <a:spcPct val="0"/>
              </a:spcBef>
              <a:spcAft>
                <a:spcPct val="0"/>
              </a:spcAft>
            </a:pPr>
            <a:r>
              <a:rPr lang="en-US" sz="2800" b="1" dirty="0" smtClean="0">
                <a:ln w="12700">
                  <a:solidFill>
                    <a:schemeClr val="tx1"/>
                  </a:solidFill>
                </a:ln>
                <a:solidFill>
                  <a:srgbClr val="E20000"/>
                </a:solidFill>
                <a:latin typeface="Arial Narrow" pitchFamily="34" charset="0"/>
              </a:rPr>
              <a:t>computer-assisted testing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computer-assistance?</a:t>
            </a:r>
            <a:endParaRPr lang="en-US" dirty="0"/>
          </a:p>
        </p:txBody>
      </p:sp>
      <p:sp>
        <p:nvSpPr>
          <p:cNvPr id="3" name="Content Placeholder 2"/>
          <p:cNvSpPr>
            <a:spLocks noGrp="1"/>
          </p:cNvSpPr>
          <p:nvPr>
            <p:ph idx="1"/>
          </p:nvPr>
        </p:nvSpPr>
        <p:spPr>
          <a:xfrm>
            <a:off x="165100" y="914401"/>
            <a:ext cx="9575800" cy="5318125"/>
          </a:xfrm>
        </p:spPr>
        <p:txBody>
          <a:bodyPr/>
          <a:lstStyle/>
          <a:p>
            <a:pPr lvl="1"/>
            <a:r>
              <a:rPr lang="en-US" sz="2400" dirty="0" smtClean="0"/>
              <a:t>Tools to help create tests</a:t>
            </a:r>
          </a:p>
          <a:p>
            <a:pPr lvl="1"/>
            <a:r>
              <a:rPr lang="en-US" sz="2400" dirty="0" smtClean="0"/>
              <a:t>Tools to sort, summarize or evaluate test output or test results</a:t>
            </a:r>
          </a:p>
          <a:p>
            <a:pPr lvl="1"/>
            <a:r>
              <a:rPr lang="en-US" sz="2400" dirty="0" smtClean="0"/>
              <a:t>Tools (simulators) to help us predict results</a:t>
            </a:r>
          </a:p>
          <a:p>
            <a:pPr lvl="1"/>
            <a:r>
              <a:rPr lang="en-US" sz="2400" dirty="0" smtClean="0"/>
              <a:t>Tools to build models (e.g. state models) of the software, from which we can build tests and evaluate / interpret results</a:t>
            </a:r>
          </a:p>
          <a:p>
            <a:pPr lvl="1"/>
            <a:r>
              <a:rPr lang="en-US" sz="2400" dirty="0" smtClean="0"/>
              <a:t>Tools to vary inputs, generating a large number of similar (but not the same) tests on the same theme, at minimal cost for the variation</a:t>
            </a:r>
          </a:p>
          <a:p>
            <a:pPr lvl="1"/>
            <a:r>
              <a:rPr lang="en-US" sz="2400" dirty="0" smtClean="0"/>
              <a:t>Tools to capture test output in ways that make test result replication easier</a:t>
            </a:r>
          </a:p>
          <a:p>
            <a:pPr lvl="1"/>
            <a:r>
              <a:rPr lang="en-US" sz="2400" dirty="0" smtClean="0"/>
              <a:t>Tools to expose the API to the non-programmer subject matter expert, improving the maintainability of SME-designed tests</a:t>
            </a:r>
          </a:p>
          <a:p>
            <a:pPr lvl="1"/>
            <a:r>
              <a:rPr lang="en-US" sz="2400" dirty="0" smtClean="0"/>
              <a:t>Support tools for </a:t>
            </a:r>
            <a:r>
              <a:rPr lang="en-US" sz="2400" dirty="0" err="1" smtClean="0"/>
              <a:t>parafunctional</a:t>
            </a:r>
            <a:r>
              <a:rPr lang="en-US" sz="2400" dirty="0" smtClean="0"/>
              <a:t> tests (usability, performance, etc.)</a:t>
            </a: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Commonplace Testing Practice </a:t>
            </a:r>
            <a:br>
              <a:rPr lang="en-US" dirty="0" smtClean="0"/>
            </a:br>
            <a:r>
              <a:rPr lang="en-US" dirty="0" smtClean="0"/>
              <a:t>in Regulated Industries</a:t>
            </a:r>
            <a:endParaRPr lang="en-US" dirty="0"/>
          </a:p>
        </p:txBody>
      </p:sp>
      <p:sp>
        <p:nvSpPr>
          <p:cNvPr id="3" name="Content Placeholder 2"/>
          <p:cNvSpPr>
            <a:spLocks noGrp="1"/>
          </p:cNvSpPr>
          <p:nvPr>
            <p:ph idx="1"/>
          </p:nvPr>
        </p:nvSpPr>
        <p:spPr>
          <a:xfrm>
            <a:off x="412751" y="1219201"/>
            <a:ext cx="9145852" cy="5013325"/>
          </a:xfrm>
        </p:spPr>
        <p:txBody>
          <a:bodyPr/>
          <a:lstStyle/>
          <a:p>
            <a:pPr lvl="1"/>
            <a:r>
              <a:rPr lang="en-US" sz="2600" dirty="0" smtClean="0"/>
              <a:t>System-level tests are designed as early as possible in development</a:t>
            </a:r>
          </a:p>
          <a:p>
            <a:pPr lvl="1"/>
            <a:r>
              <a:rPr lang="en-US" sz="2600" dirty="0" smtClean="0"/>
              <a:t>Heavy reliance on regression testing (reuse of a standard suite of system tests) </a:t>
            </a:r>
          </a:p>
          <a:p>
            <a:pPr lvl="1"/>
            <a:r>
              <a:rPr lang="en-US" sz="2600" dirty="0" smtClean="0"/>
              <a:t>Automation is focused on execution of regression tests</a:t>
            </a:r>
          </a:p>
          <a:p>
            <a:pPr lvl="2"/>
            <a:r>
              <a:rPr lang="en-US" sz="2600" dirty="0" smtClean="0"/>
              <a:t>Documentation and maintenance costs are often underestimated and in commercial environs often make heavy use of regression automation uneconomical</a:t>
            </a:r>
          </a:p>
          <a:p>
            <a:pPr lvl="1"/>
            <a:r>
              <a:rPr lang="en-US" sz="2600" dirty="0" smtClean="0"/>
              <a:t>Exploratory testing (adaptive testing that applies human judgment) is done "under the table" with little assessment of effectiveness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a:t>
            </a:r>
            <a:r>
              <a:rPr lang="en-US" dirty="0" err="1" smtClean="0"/>
              <a:t>vs</a:t>
            </a:r>
            <a:r>
              <a:rPr lang="en-US" dirty="0" smtClean="0"/>
              <a:t> Design QC</a:t>
            </a:r>
            <a:endParaRPr lang="en-US" dirty="0"/>
          </a:p>
        </p:txBody>
      </p:sp>
      <p:graphicFrame>
        <p:nvGraphicFramePr>
          <p:cNvPr id="4" name="Content Placeholder 3"/>
          <p:cNvGraphicFramePr>
            <a:graphicFrameLocks noGrp="1"/>
          </p:cNvGraphicFramePr>
          <p:nvPr>
            <p:ph idx="1"/>
          </p:nvPr>
        </p:nvGraphicFramePr>
        <p:xfrm>
          <a:off x="412750" y="914400"/>
          <a:ext cx="9145854" cy="4541520"/>
        </p:xfrm>
        <a:graphic>
          <a:graphicData uri="http://schemas.openxmlformats.org/drawingml/2006/table">
            <a:tbl>
              <a:tblPr firstRow="1">
                <a:solidFill>
                  <a:schemeClr val="bg1"/>
                </a:solidFill>
                <a:tableStyleId>{5C22544A-7EE6-4342-B048-85BDC9FD1C3A}</a:tableStyleId>
              </a:tblPr>
              <a:tblGrid>
                <a:gridCol w="4572927"/>
                <a:gridCol w="4572927"/>
              </a:tblGrid>
              <a:tr h="370840">
                <a:tc>
                  <a:txBody>
                    <a:bodyPr/>
                    <a:lstStyle/>
                    <a:p>
                      <a:pPr algn="ctr"/>
                      <a:r>
                        <a:rPr lang="en-US" sz="2800" kern="1200" dirty="0" smtClean="0">
                          <a:solidFill>
                            <a:schemeClr val="tx1"/>
                          </a:solidFill>
                          <a:latin typeface="Arial Narrow" pitchFamily="34" charset="0"/>
                          <a:ea typeface="+mn-ea"/>
                          <a:cs typeface="+mn-cs"/>
                        </a:rPr>
                        <a:t>Manufacturing QC</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en-US" sz="2800" dirty="0" smtClean="0">
                          <a:solidFill>
                            <a:schemeClr val="tx1"/>
                          </a:solidFill>
                          <a:latin typeface="Arial Narrow" pitchFamily="34" charset="0"/>
                        </a:rPr>
                        <a:t>Design QC</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r>
              <a:tr h="370840">
                <a:tc>
                  <a:txBody>
                    <a:bodyPr/>
                    <a:lstStyle/>
                    <a:p>
                      <a:pPr marL="230188" indent="-230188">
                        <a:buFont typeface="Arial" pitchFamily="34" charset="0"/>
                        <a:buChar char="•"/>
                      </a:pPr>
                      <a:r>
                        <a:rPr lang="en-US" sz="2800" dirty="0" smtClean="0">
                          <a:solidFill>
                            <a:schemeClr val="tx1"/>
                          </a:solidFill>
                          <a:latin typeface="Arial Narrow" pitchFamily="34" charset="0"/>
                        </a:rPr>
                        <a:t>Individual instances</a:t>
                      </a:r>
                      <a:r>
                        <a:rPr lang="en-US" sz="2800" baseline="0" dirty="0" smtClean="0">
                          <a:solidFill>
                            <a:schemeClr val="tx1"/>
                          </a:solidFill>
                          <a:latin typeface="Arial Narrow" pitchFamily="34" charset="0"/>
                        </a:rPr>
                        <a:t> might be defective</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solidFill>
                            <a:schemeClr val="tx1"/>
                          </a:solidFill>
                          <a:latin typeface="Arial Narrow" pitchFamily="34" charset="0"/>
                        </a:rPr>
                        <a:t>If ANY instance</a:t>
                      </a:r>
                      <a:r>
                        <a:rPr lang="en-US" sz="2800" baseline="0" dirty="0" smtClean="0">
                          <a:solidFill>
                            <a:schemeClr val="tx1"/>
                          </a:solidFill>
                          <a:latin typeface="Arial Narrow" pitchFamily="34" charset="0"/>
                        </a:rPr>
                        <a:t> is defective then </a:t>
                      </a:r>
                      <a:r>
                        <a:rPr lang="en-US" sz="2800" dirty="0" smtClean="0">
                          <a:solidFill>
                            <a:schemeClr val="tx1"/>
                          </a:solidFill>
                          <a:latin typeface="Arial Narrow" pitchFamily="34" charset="0"/>
                        </a:rPr>
                        <a:t>EVERY instance</a:t>
                      </a:r>
                      <a:r>
                        <a:rPr lang="en-US" sz="2800" baseline="0" dirty="0" smtClean="0">
                          <a:solidFill>
                            <a:schemeClr val="tx1"/>
                          </a:solidFill>
                          <a:latin typeface="Arial Narrow" pitchFamily="34" charset="0"/>
                        </a:rPr>
                        <a:t> is defective</a:t>
                      </a:r>
                      <a:endParaRPr lang="en-US" sz="2800" dirty="0" smtClean="0">
                        <a:solidFill>
                          <a:schemeClr val="tx1"/>
                        </a:solidFill>
                        <a:latin typeface="Arial Narrow" pitchFamily="34" charset="0"/>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tx1"/>
                          </a:solidFill>
                          <a:latin typeface="Arial Narrow" pitchFamily="34" charset="0"/>
                          <a:ea typeface="+mn-ea"/>
                          <a:cs typeface="+mn-cs"/>
                        </a:rPr>
                        <a:t>Manufacturing errors reflect</a:t>
                      </a:r>
                      <a:r>
                        <a:rPr lang="en-US" sz="2800" kern="1200" baseline="0" dirty="0" smtClean="0">
                          <a:solidFill>
                            <a:schemeClr val="tx1"/>
                          </a:solidFill>
                          <a:latin typeface="Arial Narrow" pitchFamily="34" charset="0"/>
                          <a:ea typeface="+mn-ea"/>
                          <a:cs typeface="+mn-cs"/>
                        </a:rPr>
                        <a:t> deviation from an understood and intended characteristic (e.g. physical size). </a:t>
                      </a:r>
                      <a:endParaRPr lang="en-US" sz="2800" kern="1200" dirty="0" smtClean="0">
                        <a:solidFill>
                          <a:schemeClr val="tx1"/>
                        </a:solidFill>
                        <a:latin typeface="Arial Narrow" pitchFamily="34" charset="0"/>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baseline="0" dirty="0" smtClean="0">
                          <a:solidFill>
                            <a:schemeClr val="tx1"/>
                          </a:solidFill>
                          <a:latin typeface="Arial Narrow" pitchFamily="34" charset="0"/>
                          <a:ea typeface="+mn-ea"/>
                          <a:cs typeface="+mn-cs"/>
                        </a:rPr>
                        <a:t>Variability is not the essence of defectiveness. </a:t>
                      </a:r>
                      <a:r>
                        <a:rPr lang="en-US" sz="2800" kern="1200" dirty="0" smtClean="0">
                          <a:solidFill>
                            <a:schemeClr val="tx1"/>
                          </a:solidFill>
                          <a:latin typeface="Arial Narrow" pitchFamily="34" charset="0"/>
                          <a:ea typeface="+mn-ea"/>
                          <a:cs typeface="+mn-cs"/>
                        </a:rPr>
                        <a:t>Design errors reflect what we did NOT understand about the</a:t>
                      </a:r>
                      <a:r>
                        <a:rPr lang="en-US" sz="2800" kern="1200" baseline="0" dirty="0" smtClean="0">
                          <a:solidFill>
                            <a:schemeClr val="tx1"/>
                          </a:solidFill>
                          <a:latin typeface="Arial Narrow" pitchFamily="34" charset="0"/>
                          <a:ea typeface="+mn-ea"/>
                          <a:cs typeface="+mn-cs"/>
                        </a:rPr>
                        <a:t> product. We don't know what they are. Error is building the wrong thing, not building it slightly wrongly.</a:t>
                      </a:r>
                      <a:endParaRPr lang="en-US" sz="2800" kern="1200" dirty="0" smtClean="0">
                        <a:solidFill>
                          <a:schemeClr val="tx1"/>
                        </a:solidFill>
                        <a:latin typeface="Arial Narrow" pitchFamily="34" charset="0"/>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0074" y="266700"/>
          <a:ext cx="9145854" cy="6156960"/>
        </p:xfrm>
        <a:graphic>
          <a:graphicData uri="http://schemas.openxmlformats.org/drawingml/2006/table">
            <a:tbl>
              <a:tblPr firstRow="1">
                <a:solidFill>
                  <a:schemeClr val="bg1"/>
                </a:solidFill>
                <a:tableStyleId>{5C22544A-7EE6-4342-B048-85BDC9FD1C3A}</a:tableStyleId>
              </a:tblPr>
              <a:tblGrid>
                <a:gridCol w="4572927"/>
                <a:gridCol w="4572927"/>
              </a:tblGrid>
              <a:tr h="370840">
                <a:tc>
                  <a:txBody>
                    <a:bodyPr/>
                    <a:lstStyle/>
                    <a:p>
                      <a:pPr algn="ctr"/>
                      <a:r>
                        <a:rPr lang="en-US" sz="2200" kern="1200" dirty="0" smtClean="0">
                          <a:solidFill>
                            <a:schemeClr val="tx1"/>
                          </a:solidFill>
                          <a:latin typeface="Arial Narrow" pitchFamily="34" charset="0"/>
                          <a:ea typeface="+mn-ea"/>
                          <a:cs typeface="+mn-cs"/>
                        </a:rPr>
                        <a:t>Manufacturing QC</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en-US" sz="2200" dirty="0" smtClean="0">
                          <a:solidFill>
                            <a:schemeClr val="tx1"/>
                          </a:solidFill>
                          <a:latin typeface="Arial Narrow" pitchFamily="34" charset="0"/>
                        </a:rPr>
                        <a:t>Design QC</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r>
              <a:tr h="370840">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tx1"/>
                          </a:solidFill>
                          <a:latin typeface="Arial Narrow" pitchFamily="34" charset="0"/>
                          <a:ea typeface="+mn-ea"/>
                          <a:cs typeface="+mn-cs"/>
                        </a:rPr>
                        <a:t>Finite set of types of manufacturing defects. We can standardize tests for each.</a:t>
                      </a:r>
                    </a:p>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800" kern="1200" dirty="0" smtClean="0">
                        <a:solidFill>
                          <a:schemeClr val="tx1"/>
                        </a:solidFill>
                        <a:latin typeface="Arial Narrow" pitchFamily="34" charset="0"/>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tx1"/>
                          </a:solidFill>
                          <a:latin typeface="Arial Narrow" pitchFamily="34" charset="0"/>
                          <a:ea typeface="+mn-ea"/>
                          <a:cs typeface="+mn-cs"/>
                        </a:rPr>
                        <a:t>Two tests are</a:t>
                      </a:r>
                      <a:r>
                        <a:rPr lang="en-US" sz="2800" kern="1200" baseline="0" dirty="0" smtClean="0">
                          <a:solidFill>
                            <a:schemeClr val="tx1"/>
                          </a:solidFill>
                          <a:latin typeface="Arial Narrow" pitchFamily="34" charset="0"/>
                          <a:ea typeface="+mn-ea"/>
                          <a:cs typeface="+mn-cs"/>
                        </a:rPr>
                        <a:t> distinct if one can expose an error that the other would miss. Infinite set of possible distinct tests. We need to optimize for breadth of conditions tested, not standardization on a few conditions.</a:t>
                      </a:r>
                      <a:endParaRPr lang="en-US" sz="2800" kern="1200" dirty="0" smtClean="0">
                        <a:solidFill>
                          <a:schemeClr val="tx1"/>
                        </a:solidFill>
                        <a:latin typeface="Arial Narrow" pitchFamily="34" charset="0"/>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tx1"/>
                          </a:solidFill>
                          <a:latin typeface="Arial Narrow" pitchFamily="34" charset="0"/>
                          <a:ea typeface="+mn-ea"/>
                          <a:cs typeface="+mn-cs"/>
                        </a:rPr>
                        <a:t>Optimize</a:t>
                      </a:r>
                      <a:r>
                        <a:rPr lang="en-US" sz="2800" kern="1200" baseline="0" dirty="0" smtClean="0">
                          <a:solidFill>
                            <a:schemeClr val="tx1"/>
                          </a:solidFill>
                          <a:latin typeface="Arial Narrow" pitchFamily="34" charset="0"/>
                          <a:ea typeface="+mn-ea"/>
                          <a:cs typeface="+mn-cs"/>
                        </a:rPr>
                        <a:t> for precision in description in test design and execution</a:t>
                      </a:r>
                      <a:endParaRPr lang="en-US" sz="2800" kern="1200" dirty="0" smtClean="0">
                        <a:solidFill>
                          <a:schemeClr val="tx1"/>
                        </a:solidFill>
                        <a:latin typeface="Arial Narrow" pitchFamily="34" charset="0"/>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74625" marR="0" lvl="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tx1"/>
                          </a:solidFill>
                          <a:latin typeface="Arial Narrow" pitchFamily="34" charset="0"/>
                          <a:ea typeface="+mn-ea"/>
                          <a:cs typeface="+mn-cs"/>
                        </a:rPr>
                        <a:t>Optimize for</a:t>
                      </a:r>
                      <a:r>
                        <a:rPr lang="en-US" sz="2800" kern="1200" baseline="0" dirty="0" smtClean="0">
                          <a:solidFill>
                            <a:schemeClr val="tx1"/>
                          </a:solidFill>
                          <a:latin typeface="Arial Narrow" pitchFamily="34" charset="0"/>
                          <a:ea typeface="+mn-ea"/>
                          <a:cs typeface="+mn-cs"/>
                        </a:rPr>
                        <a:t> variation that can provide new information. We need to discover new problems, not hunt for things already found.</a:t>
                      </a:r>
                      <a:endParaRPr lang="en-US" sz="2800" kern="1200" dirty="0" smtClean="0">
                        <a:solidFill>
                          <a:schemeClr val="tx1"/>
                        </a:solidFill>
                        <a:latin typeface="Arial Narrow" pitchFamily="34" charset="0"/>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0074" y="190500"/>
          <a:ext cx="9145854" cy="5638800"/>
        </p:xfrm>
        <a:graphic>
          <a:graphicData uri="http://schemas.openxmlformats.org/drawingml/2006/table">
            <a:tbl>
              <a:tblPr firstRow="1">
                <a:solidFill>
                  <a:schemeClr val="bg1"/>
                </a:solidFill>
                <a:tableStyleId>{5C22544A-7EE6-4342-B048-85BDC9FD1C3A}</a:tableStyleId>
              </a:tblPr>
              <a:tblGrid>
                <a:gridCol w="3953802"/>
                <a:gridCol w="5192052"/>
              </a:tblGrid>
              <a:tr h="370840">
                <a:tc>
                  <a:txBody>
                    <a:bodyPr/>
                    <a:lstStyle/>
                    <a:p>
                      <a:pPr algn="ctr"/>
                      <a:r>
                        <a:rPr lang="en-US" sz="2200" kern="1200" dirty="0" smtClean="0">
                          <a:solidFill>
                            <a:schemeClr val="tx1"/>
                          </a:solidFill>
                          <a:latin typeface="Arial Narrow" pitchFamily="34" charset="0"/>
                          <a:ea typeface="+mn-ea"/>
                          <a:cs typeface="+mn-cs"/>
                        </a:rPr>
                        <a:t>Manufacturing QC</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200" dirty="0" smtClean="0">
                          <a:solidFill>
                            <a:schemeClr val="tx1"/>
                          </a:solidFill>
                          <a:latin typeface="Arial Narrow" pitchFamily="34" charset="0"/>
                        </a:rPr>
                        <a:t>Design QC</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tx1"/>
                          </a:solidFill>
                          <a:latin typeface="Arial Narrow" pitchFamily="34" charset="0"/>
                          <a:ea typeface="+mn-ea"/>
                          <a:cs typeface="+mn-cs"/>
                        </a:rPr>
                        <a:t>Repetition (test each instance the same way) carries information because some instances are defective (</a:t>
                      </a:r>
                      <a:r>
                        <a:rPr lang="en-US" sz="2800" kern="1200" dirty="0" err="1" smtClean="0">
                          <a:solidFill>
                            <a:schemeClr val="tx1"/>
                          </a:solidFill>
                          <a:latin typeface="Arial Narrow" pitchFamily="34" charset="0"/>
                          <a:ea typeface="+mn-ea"/>
                          <a:cs typeface="+mn-cs"/>
                        </a:rPr>
                        <a:t>mis</a:t>
                      </a:r>
                      <a:r>
                        <a:rPr lang="en-US" sz="2800" kern="1200" dirty="0" smtClean="0">
                          <a:solidFill>
                            <a:schemeClr val="tx1"/>
                          </a:solidFill>
                          <a:latin typeface="Arial Narrow" pitchFamily="34" charset="0"/>
                          <a:ea typeface="+mn-ea"/>
                          <a:cs typeface="+mn-cs"/>
                        </a:rPr>
                        <a:t>-manufactured) and others not.</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tx1"/>
                          </a:solidFill>
                          <a:latin typeface="Arial Narrow" pitchFamily="34" charset="0"/>
                          <a:ea typeface="+mn-ea"/>
                          <a:cs typeface="+mn-cs"/>
                        </a:rPr>
                        <a:t>Repetition carries little information. (Let's focus on new iterations, not new copies):</a:t>
                      </a:r>
                    </a:p>
                    <a:p>
                      <a:pPr marL="631825" marR="0" lvl="1"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tx1"/>
                          </a:solidFill>
                          <a:latin typeface="Arial Narrow" pitchFamily="34" charset="0"/>
                          <a:ea typeface="+mn-ea"/>
                          <a:cs typeface="+mn-cs"/>
                        </a:rPr>
                        <a:t>In 1950's-1980's, errors used to randomly reappear in code. We eliminate the main causes by using version control systems. </a:t>
                      </a:r>
                    </a:p>
                    <a:p>
                      <a:pPr marL="631825" marR="0" lvl="1"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tx1"/>
                          </a:solidFill>
                          <a:latin typeface="Arial Narrow" pitchFamily="34" charset="0"/>
                          <a:ea typeface="+mn-ea"/>
                          <a:cs typeface="+mn-cs"/>
                        </a:rPr>
                        <a:t>The regression test suite is a collection of tests the</a:t>
                      </a:r>
                      <a:r>
                        <a:rPr lang="en-US" sz="2800" kern="1200" baseline="0" dirty="0" smtClean="0">
                          <a:solidFill>
                            <a:schemeClr val="tx1"/>
                          </a:solidFill>
                          <a:latin typeface="Arial Narrow" pitchFamily="34" charset="0"/>
                          <a:ea typeface="+mn-ea"/>
                          <a:cs typeface="+mn-cs"/>
                        </a:rPr>
                        <a:t> program passed in previous versions. How much new information can you expect from that?</a:t>
                      </a:r>
                      <a:endParaRPr lang="en-US" sz="2800" kern="1200" dirty="0" smtClean="0">
                        <a:solidFill>
                          <a:schemeClr val="tx1"/>
                        </a:solidFill>
                        <a:latin typeface="Arial Narrow" pitchFamily="34" charset="0"/>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0074" y="190500"/>
          <a:ext cx="9145854" cy="2225040"/>
        </p:xfrm>
        <a:graphic>
          <a:graphicData uri="http://schemas.openxmlformats.org/drawingml/2006/table">
            <a:tbl>
              <a:tblPr firstRow="1">
                <a:solidFill>
                  <a:schemeClr val="bg1"/>
                </a:solidFill>
                <a:tableStyleId>{5C22544A-7EE6-4342-B048-85BDC9FD1C3A}</a:tableStyleId>
              </a:tblPr>
              <a:tblGrid>
                <a:gridCol w="4572927"/>
                <a:gridCol w="4572927"/>
              </a:tblGrid>
              <a:tr h="370840">
                <a:tc>
                  <a:txBody>
                    <a:bodyPr/>
                    <a:lstStyle/>
                    <a:p>
                      <a:pPr algn="ctr"/>
                      <a:r>
                        <a:rPr lang="en-US" sz="2200" kern="1200" dirty="0" smtClean="0">
                          <a:solidFill>
                            <a:schemeClr val="tx1"/>
                          </a:solidFill>
                          <a:latin typeface="Arial Narrow" pitchFamily="34" charset="0"/>
                          <a:ea typeface="+mn-ea"/>
                          <a:cs typeface="+mn-cs"/>
                        </a:rPr>
                        <a:t>Manufacturing QC</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en-US" sz="2200" dirty="0" smtClean="0">
                          <a:solidFill>
                            <a:schemeClr val="tx1"/>
                          </a:solidFill>
                          <a:latin typeface="Arial Narrow" pitchFamily="34" charset="0"/>
                        </a:rPr>
                        <a:t>Design QC</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r>
              <a:tr h="370840">
                <a:tc>
                  <a:txBody>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solidFill>
                            <a:schemeClr val="tx1"/>
                          </a:solidFill>
                          <a:latin typeface="Arial Narrow" pitchFamily="34" charset="0"/>
                          <a:ea typeface="+mn-ea"/>
                          <a:cs typeface="+mn-cs"/>
                        </a:rPr>
                        <a:t>Automation improves precision, reduces variability and lowers cost</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74625" marR="0" lvl="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1" u="sng" kern="1200" dirty="0" smtClean="0">
                          <a:solidFill>
                            <a:schemeClr val="tx1"/>
                          </a:solidFill>
                          <a:latin typeface="Arial Narrow" pitchFamily="34" charset="0"/>
                          <a:ea typeface="+mn-ea"/>
                          <a:cs typeface="+mn-cs"/>
                        </a:rPr>
                        <a:t>Regression</a:t>
                      </a:r>
                      <a:r>
                        <a:rPr lang="en-US" sz="2800" kern="1200" dirty="0" smtClean="0">
                          <a:solidFill>
                            <a:schemeClr val="tx1"/>
                          </a:solidFill>
                          <a:latin typeface="Arial Narrow" pitchFamily="34" charset="0"/>
                          <a:ea typeface="+mn-ea"/>
                          <a:cs typeface="+mn-cs"/>
                        </a:rPr>
                        <a:t> automation often increases costs, reduces variability and thereby reduces flow of new</a:t>
                      </a:r>
                      <a:r>
                        <a:rPr lang="en-US" sz="2800" kern="1200" baseline="0" dirty="0" smtClean="0">
                          <a:solidFill>
                            <a:schemeClr val="tx1"/>
                          </a:solidFill>
                          <a:latin typeface="Arial Narrow" pitchFamily="34" charset="0"/>
                          <a:ea typeface="+mn-ea"/>
                          <a:cs typeface="+mn-cs"/>
                        </a:rPr>
                        <a:t> </a:t>
                      </a:r>
                      <a:r>
                        <a:rPr lang="en-US" sz="2800" kern="1200" dirty="0" smtClean="0">
                          <a:solidFill>
                            <a:schemeClr val="tx1"/>
                          </a:solidFill>
                          <a:latin typeface="Arial Narrow" pitchFamily="34" charset="0"/>
                          <a:ea typeface="+mn-ea"/>
                          <a:cs typeface="+mn-cs"/>
                        </a:rPr>
                        <a:t>information.</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A refresher on testing, from an explorer's perspective:</a:t>
            </a:r>
            <a:br>
              <a:rPr lang="en-US" dirty="0" smtClean="0">
                <a:solidFill>
                  <a:schemeClr val="tx1"/>
                </a:solidFill>
                <a:latin typeface="Comic Sans MS" pitchFamily="66" charset="0"/>
              </a:rPr>
            </a:b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pPr>
              <a:buFont typeface="Arial" pitchFamily="34" charset="0"/>
              <a:buChar char="•"/>
            </a:pPr>
            <a:r>
              <a:rPr lang="en-US" dirty="0" smtClean="0">
                <a:latin typeface="Comic Sans MS" pitchFamily="66" charset="0"/>
              </a:rPr>
              <a:t>  defining testing / quality / exploration</a:t>
            </a:r>
          </a:p>
          <a:p>
            <a:pPr algn="l">
              <a:buFont typeface="Arial" pitchFamily="34" charset="0"/>
              <a:buChar char="•"/>
            </a:pPr>
            <a:r>
              <a:rPr lang="en-US" dirty="0" smtClean="0">
                <a:latin typeface="Comic Sans MS" pitchFamily="66" charset="0"/>
              </a:rPr>
              <a:t>  defining the core exploratory skills</a:t>
            </a:r>
            <a:br>
              <a:rPr lang="en-US" dirty="0" smtClean="0">
                <a:latin typeface="Comic Sans MS" pitchFamily="66" charset="0"/>
              </a:rPr>
            </a:b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key misunderstanding</a:t>
            </a:r>
            <a:endParaRPr lang="en-US" dirty="0"/>
          </a:p>
        </p:txBody>
      </p:sp>
      <p:sp>
        <p:nvSpPr>
          <p:cNvPr id="3" name="Content Placeholder 2"/>
          <p:cNvSpPr>
            <a:spLocks noGrp="1"/>
          </p:cNvSpPr>
          <p:nvPr>
            <p:ph idx="1"/>
          </p:nvPr>
        </p:nvSpPr>
        <p:spPr>
          <a:ln w="0">
            <a:noFill/>
          </a:ln>
        </p:spPr>
        <p:txBody>
          <a:bodyPr/>
          <a:lstStyle/>
          <a:p>
            <a:r>
              <a:rPr lang="en-US" dirty="0" smtClean="0"/>
              <a:t>Is the bad-software problem really caused by bad requirements definition, which we could fix by doing a better job up front, if only we were more diligent and more professional in our work?</a:t>
            </a:r>
          </a:p>
          <a:p>
            <a:pPr lvl="1"/>
            <a:r>
              <a:rPr lang="en-US" dirty="0" smtClean="0"/>
              <a:t>We have made this our primary excuse for bad software for decades.</a:t>
            </a:r>
          </a:p>
          <a:p>
            <a:pPr lvl="2"/>
            <a:r>
              <a:rPr lang="en-US" dirty="0" smtClean="0"/>
              <a:t>If this was really the problem, and if processes focusing on early lockdown of requirements provided the needed solution, wouldn't we have solved this by now?</a:t>
            </a:r>
          </a:p>
          <a:p>
            <a:pPr algn="ctr"/>
            <a:r>
              <a:rPr lang="en-US" sz="3000" dirty="0" smtClean="0">
                <a:ln w="19050">
                  <a:solidFill>
                    <a:schemeClr val="tx1"/>
                  </a:solidFill>
                </a:ln>
                <a:solidFill>
                  <a:srgbClr val="F92F07"/>
                </a:solidFill>
              </a:rPr>
              <a:t>A process that requires us to lock down decisions early will maximize our risk, not manage it.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1" y="0"/>
            <a:ext cx="9097698" cy="762000"/>
          </a:xfrm>
        </p:spPr>
        <p:txBody>
          <a:bodyPr/>
          <a:lstStyle/>
          <a:p>
            <a:r>
              <a:rPr lang="en-US" dirty="0" smtClean="0"/>
              <a:t>Another key misunderstanding (2)</a:t>
            </a:r>
            <a:endParaRPr lang="en-US" dirty="0"/>
          </a:p>
        </p:txBody>
      </p:sp>
      <p:sp>
        <p:nvSpPr>
          <p:cNvPr id="3" name="Content Placeholder 2"/>
          <p:cNvSpPr>
            <a:spLocks noGrp="1"/>
          </p:cNvSpPr>
          <p:nvPr>
            <p:ph idx="1"/>
          </p:nvPr>
        </p:nvSpPr>
        <p:spPr>
          <a:xfrm>
            <a:off x="404151" y="762001"/>
            <a:ext cx="9145852" cy="5318125"/>
          </a:xfrm>
        </p:spPr>
        <p:txBody>
          <a:bodyPr/>
          <a:lstStyle/>
          <a:p>
            <a:pPr lvl="1"/>
            <a:r>
              <a:rPr lang="en-US" dirty="0" smtClean="0"/>
              <a:t>We learn </a:t>
            </a:r>
            <a:r>
              <a:rPr lang="en-US" b="1" dirty="0" smtClean="0"/>
              <a:t>throughout the project </a:t>
            </a:r>
            <a:r>
              <a:rPr lang="en-US" dirty="0" smtClean="0"/>
              <a:t>about what is needed, what is useful, what is possible, what is cost-effective, what is high-risk. </a:t>
            </a:r>
          </a:p>
          <a:p>
            <a:pPr lvl="2"/>
            <a:r>
              <a:rPr lang="en-US" dirty="0" smtClean="0"/>
              <a:t>Shouldn't we design our development process to take advantage of this growth of knowledge?</a:t>
            </a:r>
          </a:p>
          <a:p>
            <a:pPr lvl="2"/>
            <a:r>
              <a:rPr lang="en-US" dirty="0" smtClean="0"/>
              <a:t>A process that requires us to lock down decisions early </a:t>
            </a:r>
          </a:p>
          <a:p>
            <a:pPr lvl="3"/>
            <a:r>
              <a:rPr lang="en-US" dirty="0" smtClean="0"/>
              <a:t>causes us to make decisions at time of greatest ignorance</a:t>
            </a:r>
          </a:p>
          <a:p>
            <a:pPr lvl="3"/>
            <a:r>
              <a:rPr lang="en-US" dirty="0" smtClean="0"/>
              <a:t>maximizes our risk.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1" y="0"/>
            <a:ext cx="9097698" cy="762000"/>
          </a:xfrm>
        </p:spPr>
        <p:txBody>
          <a:bodyPr/>
          <a:lstStyle/>
          <a:p>
            <a:r>
              <a:rPr lang="en-US" dirty="0" smtClean="0"/>
              <a:t>Another key misunderstanding (3)</a:t>
            </a:r>
            <a:endParaRPr lang="en-US" dirty="0"/>
          </a:p>
        </p:txBody>
      </p:sp>
      <p:sp>
        <p:nvSpPr>
          <p:cNvPr id="3" name="Content Placeholder 2"/>
          <p:cNvSpPr>
            <a:spLocks noGrp="1"/>
          </p:cNvSpPr>
          <p:nvPr>
            <p:ph idx="1"/>
          </p:nvPr>
        </p:nvSpPr>
        <p:spPr>
          <a:xfrm>
            <a:off x="404151" y="762001"/>
            <a:ext cx="9145852" cy="5318125"/>
          </a:xfrm>
        </p:spPr>
        <p:txBody>
          <a:bodyPr/>
          <a:lstStyle/>
          <a:p>
            <a:pPr lvl="1"/>
            <a:r>
              <a:rPr lang="en-US" dirty="0" smtClean="0"/>
              <a:t>"Chaos metrics" report how "badly" projects fare against their original requirements, budgets and schedule.  </a:t>
            </a:r>
          </a:p>
          <a:p>
            <a:pPr lvl="2"/>
            <a:r>
              <a:rPr lang="en-US" dirty="0" smtClean="0"/>
              <a:t>That's only chaos if you are fool enough to </a:t>
            </a:r>
            <a:r>
              <a:rPr lang="en-US" b="1" i="1" dirty="0" smtClean="0"/>
              <a:t>believe</a:t>
            </a:r>
            <a:r>
              <a:rPr lang="en-US" dirty="0" smtClean="0"/>
              <a:t> the original requirements, budgets and schedule.</a:t>
            </a:r>
          </a:p>
          <a:p>
            <a:pPr lvl="2"/>
            <a:r>
              <a:rPr lang="en-US" dirty="0" smtClean="0"/>
              <a:t>We need to manage this, and quit whining about it.</a:t>
            </a:r>
          </a:p>
          <a:p>
            <a:pPr lvl="2"/>
            <a:r>
              <a:rPr lang="en-US" dirty="0" smtClean="0"/>
              <a:t>(And quit paying consultants to tell us to whine about it.)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r>
              <a:rPr lang="en-US"/>
              <a:t>Manufacturing versus services</a:t>
            </a:r>
          </a:p>
        </p:txBody>
      </p:sp>
      <p:sp>
        <p:nvSpPr>
          <p:cNvPr id="840707" name="Rectangle 3"/>
          <p:cNvSpPr>
            <a:spLocks noGrp="1" noChangeArrowheads="1"/>
          </p:cNvSpPr>
          <p:nvPr>
            <p:ph type="body" idx="1"/>
          </p:nvPr>
        </p:nvSpPr>
        <p:spPr>
          <a:xfrm>
            <a:off x="247650" y="990600"/>
            <a:ext cx="6686550" cy="5410200"/>
          </a:xfrm>
        </p:spPr>
        <p:txBody>
          <a:bodyPr/>
          <a:lstStyle/>
          <a:p>
            <a:pPr>
              <a:lnSpc>
                <a:spcPct val="85000"/>
              </a:lnSpc>
            </a:pPr>
            <a:r>
              <a:rPr lang="en-US" sz="2400" dirty="0"/>
              <a:t>Peter </a:t>
            </a:r>
            <a:r>
              <a:rPr lang="en-US" sz="2400" dirty="0" err="1"/>
              <a:t>Drucker</a:t>
            </a:r>
            <a:r>
              <a:rPr lang="en-US" sz="2400" dirty="0"/>
              <a:t>, </a:t>
            </a:r>
            <a:r>
              <a:rPr lang="en-US" sz="2400" i="1" dirty="0"/>
              <a:t>Managing in the Next Society</a:t>
            </a:r>
            <a:r>
              <a:rPr lang="en-US" sz="2400" dirty="0"/>
              <a:t>, stresses that we should manufacture remotely but provide services locally. </a:t>
            </a:r>
          </a:p>
          <a:p>
            <a:pPr>
              <a:lnSpc>
                <a:spcPct val="85000"/>
              </a:lnSpc>
            </a:pPr>
            <a:r>
              <a:rPr lang="en-US" sz="2400" dirty="0"/>
              <a:t>The local service provider is more readily available, more responsive, and more able to understand what is needed.</a:t>
            </a:r>
          </a:p>
          <a:p>
            <a:pPr>
              <a:lnSpc>
                <a:spcPct val="85000"/>
              </a:lnSpc>
            </a:pPr>
            <a:r>
              <a:rPr lang="en-US" sz="2400" dirty="0"/>
              <a:t>Most software engineering standards (such as the DoD and IEEE standards) were heavily influenced by contracting firms—outsourcers. </a:t>
            </a:r>
          </a:p>
          <a:p>
            <a:pPr>
              <a:lnSpc>
                <a:spcPct val="85000"/>
              </a:lnSpc>
            </a:pPr>
            <a:r>
              <a:rPr lang="en-US" sz="2400" dirty="0"/>
              <a:t>If you choose to outsource development, </a:t>
            </a:r>
            <a:r>
              <a:rPr lang="en-US" sz="2400" b="1" dirty="0"/>
              <a:t>of course</a:t>
            </a:r>
            <a:r>
              <a:rPr lang="en-US" sz="2400" dirty="0"/>
              <a:t> you should change your practices to make them look as much like manufacturing as possible. </a:t>
            </a:r>
          </a:p>
          <a:p>
            <a:pPr>
              <a:lnSpc>
                <a:spcPct val="85000"/>
              </a:lnSpc>
            </a:pPr>
            <a:r>
              <a:rPr lang="en-US" sz="2400" dirty="0"/>
              <a:t>But is </a:t>
            </a:r>
            <a:r>
              <a:rPr lang="en-US" sz="2400" b="1" dirty="0"/>
              <a:t>the goal</a:t>
            </a:r>
            <a:r>
              <a:rPr lang="en-US" sz="2400" dirty="0"/>
              <a:t> to support outsourcing? </a:t>
            </a:r>
          </a:p>
        </p:txBody>
      </p:sp>
      <p:sp>
        <p:nvSpPr>
          <p:cNvPr id="840708" name="AutoShape 4"/>
          <p:cNvSpPr>
            <a:spLocks noChangeArrowheads="1"/>
          </p:cNvSpPr>
          <p:nvPr/>
        </p:nvSpPr>
        <p:spPr bwMode="auto">
          <a:xfrm>
            <a:off x="7016750" y="914400"/>
            <a:ext cx="2889250" cy="5257800"/>
          </a:xfrm>
          <a:prstGeom prst="cube">
            <a:avLst>
              <a:gd name="adj" fmla="val 5732"/>
            </a:avLst>
          </a:prstGeom>
          <a:solidFill>
            <a:schemeClr val="bg1"/>
          </a:solidFill>
          <a:ln w="25400">
            <a:solidFill>
              <a:schemeClr val="tx1"/>
            </a:solidFill>
            <a:miter lim="800000"/>
            <a:headEnd/>
            <a:tailEnd/>
          </a:ln>
          <a:effectLst/>
        </p:spPr>
        <p:txBody>
          <a:bodyPr lIns="274320" rIns="274320" anchor="ctr"/>
          <a:lstStyle/>
          <a:p>
            <a:pPr algn="ctr" eaLnBrk="1" hangingPunct="1">
              <a:lnSpc>
                <a:spcPct val="95000"/>
              </a:lnSpc>
              <a:spcBef>
                <a:spcPct val="30000"/>
              </a:spcBef>
            </a:pPr>
            <a:r>
              <a:rPr lang="en-US" sz="2800" b="0" dirty="0"/>
              <a:t>Unless you are the outsource service provider, scripting is probably an industry </a:t>
            </a:r>
            <a:r>
              <a:rPr lang="en-US" sz="2800" b="0" u="sng" dirty="0"/>
              <a:t>worst practice</a:t>
            </a:r>
            <a:r>
              <a:rPr lang="en-US" sz="2800" b="0" dirty="0"/>
              <a:t> for design QC.</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en-US"/>
              <a:t>What we need for design…</a:t>
            </a:r>
          </a:p>
        </p:txBody>
      </p:sp>
      <p:sp>
        <p:nvSpPr>
          <p:cNvPr id="846851" name="Rectangle 3"/>
          <p:cNvSpPr>
            <a:spLocks noGrp="1" noChangeArrowheads="1"/>
          </p:cNvSpPr>
          <p:nvPr>
            <p:ph type="body" idx="1"/>
          </p:nvPr>
        </p:nvSpPr>
        <p:spPr>
          <a:xfrm>
            <a:off x="412751" y="914401"/>
            <a:ext cx="6356350" cy="5318125"/>
          </a:xfrm>
        </p:spPr>
        <p:txBody>
          <a:bodyPr/>
          <a:lstStyle/>
          <a:p>
            <a:r>
              <a:rPr lang="en-US" sz="2400" dirty="0"/>
              <a:t>Is a constantly evolving set of tests</a:t>
            </a:r>
          </a:p>
          <a:p>
            <a:pPr lvl="1"/>
            <a:r>
              <a:rPr lang="en-US" sz="2400" dirty="0"/>
              <a:t>That exercise the software in new ways (new combinations of features and data)</a:t>
            </a:r>
          </a:p>
          <a:p>
            <a:pPr lvl="1"/>
            <a:r>
              <a:rPr lang="en-US" sz="2400" dirty="0"/>
              <a:t>So that we get our choice of</a:t>
            </a:r>
          </a:p>
          <a:p>
            <a:pPr lvl="2"/>
            <a:r>
              <a:rPr lang="en-US" sz="2400" dirty="0"/>
              <a:t>broader coverage of the infinite space of possibilities</a:t>
            </a:r>
          </a:p>
          <a:p>
            <a:pPr lvl="3"/>
            <a:r>
              <a:rPr lang="en-US" sz="2400" dirty="0"/>
              <a:t>adapting as we recognize new classes of possibilities</a:t>
            </a:r>
          </a:p>
          <a:p>
            <a:pPr lvl="2"/>
            <a:r>
              <a:rPr lang="en-US" sz="2400" dirty="0"/>
              <a:t>and sharper focus</a:t>
            </a:r>
          </a:p>
          <a:p>
            <a:pPr lvl="3"/>
            <a:r>
              <a:rPr lang="en-US" sz="2400" dirty="0"/>
              <a:t>on risks or issues that we decide are of critical interest today.</a:t>
            </a:r>
          </a:p>
        </p:txBody>
      </p:sp>
      <p:sp>
        <p:nvSpPr>
          <p:cNvPr id="846852" name="AutoShape 4"/>
          <p:cNvSpPr>
            <a:spLocks noChangeArrowheads="1"/>
          </p:cNvSpPr>
          <p:nvPr/>
        </p:nvSpPr>
        <p:spPr bwMode="auto">
          <a:xfrm>
            <a:off x="6934200" y="952500"/>
            <a:ext cx="2971800" cy="5219700"/>
          </a:xfrm>
          <a:prstGeom prst="cube">
            <a:avLst>
              <a:gd name="adj" fmla="val 4812"/>
            </a:avLst>
          </a:prstGeom>
          <a:solidFill>
            <a:schemeClr val="bg1"/>
          </a:solidFill>
          <a:ln w="25400">
            <a:solidFill>
              <a:schemeClr val="tx1"/>
            </a:solidFill>
            <a:miter lim="800000"/>
            <a:headEnd/>
            <a:tailEnd/>
          </a:ln>
          <a:effectLst/>
        </p:spPr>
        <p:txBody>
          <a:bodyPr lIns="274320" rIns="274320" anchor="ctr"/>
          <a:lstStyle/>
          <a:p>
            <a:pPr algn="ctr"/>
            <a:r>
              <a:rPr lang="en-US" sz="3200" b="0" dirty="0"/>
              <a:t>For THAT</a:t>
            </a:r>
          </a:p>
          <a:p>
            <a:pPr algn="ctr"/>
            <a:r>
              <a:rPr lang="en-US" sz="3200" b="0" dirty="0"/>
              <a:t>we do</a:t>
            </a:r>
          </a:p>
          <a:p>
            <a:pPr algn="ctr"/>
            <a:r>
              <a:rPr lang="en-US" sz="3200" b="0" dirty="0"/>
              <a:t>exploratory testing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Devices</a:t>
            </a:r>
            <a:endParaRPr lang="en-US" dirty="0"/>
          </a:p>
        </p:txBody>
      </p:sp>
      <p:sp>
        <p:nvSpPr>
          <p:cNvPr id="3" name="Content Placeholder 2"/>
          <p:cNvSpPr>
            <a:spLocks noGrp="1"/>
          </p:cNvSpPr>
          <p:nvPr>
            <p:ph idx="1"/>
          </p:nvPr>
        </p:nvSpPr>
        <p:spPr/>
        <p:txBody>
          <a:bodyPr/>
          <a:lstStyle/>
          <a:p>
            <a:pPr lvl="1"/>
            <a:r>
              <a:rPr lang="en-US" dirty="0" smtClean="0"/>
              <a:t>Testing is often done in two streams</a:t>
            </a:r>
          </a:p>
          <a:p>
            <a:pPr lvl="2"/>
            <a:r>
              <a:rPr lang="en-US" dirty="0" smtClean="0"/>
              <a:t>Verification-focused</a:t>
            </a:r>
          </a:p>
          <a:p>
            <a:pPr lvl="3"/>
            <a:r>
              <a:rPr lang="en-US" dirty="0" smtClean="0"/>
              <a:t>Extensive documentation</a:t>
            </a:r>
          </a:p>
          <a:p>
            <a:pPr lvl="3"/>
            <a:r>
              <a:rPr lang="en-US" dirty="0" smtClean="0"/>
              <a:t>Fully-scripted tests (automated and manual regression tests)</a:t>
            </a:r>
          </a:p>
          <a:p>
            <a:pPr lvl="3"/>
            <a:r>
              <a:rPr lang="en-US" dirty="0" smtClean="0"/>
              <a:t>Seen as essential for regulatory compliance</a:t>
            </a:r>
          </a:p>
          <a:p>
            <a:pPr lvl="2"/>
            <a:r>
              <a:rPr lang="en-US" dirty="0" smtClean="0"/>
              <a:t>Exploratory validation / risk-oriented verification</a:t>
            </a:r>
          </a:p>
          <a:p>
            <a:pPr lvl="3"/>
            <a:r>
              <a:rPr lang="en-US" dirty="0" smtClean="0"/>
              <a:t>Little documentation</a:t>
            </a:r>
          </a:p>
          <a:p>
            <a:pPr lvl="3"/>
            <a:r>
              <a:rPr lang="en-US" dirty="0" smtClean="0"/>
              <a:t>Only errors are formally tracked</a:t>
            </a:r>
          </a:p>
          <a:p>
            <a:pPr lvl="3"/>
            <a:r>
              <a:rPr lang="en-US" dirty="0" smtClean="0"/>
              <a:t>Objective is reduction of risk of injury / liability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smtClean="0"/>
              <a:t>Regression testing</a:t>
            </a:r>
            <a:endParaRPr lang="en-US" dirty="0"/>
          </a:p>
        </p:txBody>
      </p:sp>
      <p:sp>
        <p:nvSpPr>
          <p:cNvPr id="370691" name="Rectangle 3"/>
          <p:cNvSpPr>
            <a:spLocks noGrp="1" noChangeArrowheads="1"/>
          </p:cNvSpPr>
          <p:nvPr>
            <p:ph type="body" idx="1"/>
          </p:nvPr>
        </p:nvSpPr>
        <p:spPr/>
        <p:txBody>
          <a:bodyPr/>
          <a:lstStyle/>
          <a:p>
            <a:pPr lvl="1"/>
            <a:r>
              <a:rPr lang="en-US" sz="2700" dirty="0" smtClean="0"/>
              <a:t>We do regression testing to check whether problems that the previous round of testing would have exposed have come into the product in this build.</a:t>
            </a:r>
          </a:p>
          <a:p>
            <a:pPr lvl="2"/>
            <a:r>
              <a:rPr lang="en-US" sz="2700" dirty="0" smtClean="0"/>
              <a:t>Sometimes we are testing to confirm old bugs stay fixed, but </a:t>
            </a:r>
            <a:r>
              <a:rPr lang="en-US" sz="2700" b="1" i="1" dirty="0" smtClean="0"/>
              <a:t>most</a:t>
            </a:r>
            <a:r>
              <a:rPr lang="en-US" sz="2700" dirty="0" smtClean="0"/>
              <a:t> of that risk has been mitigated with modern configuration management practices</a:t>
            </a:r>
          </a:p>
          <a:p>
            <a:pPr lvl="1"/>
            <a:r>
              <a:rPr lang="en-US" sz="2700" dirty="0" smtClean="0"/>
              <a:t>We are NOT testing to confirm that the program "still works correctly"</a:t>
            </a:r>
          </a:p>
          <a:p>
            <a:pPr lvl="2"/>
            <a:r>
              <a:rPr lang="en-US" sz="2700" dirty="0" smtClean="0"/>
              <a:t>It is impossible to completely test the program, so </a:t>
            </a:r>
          </a:p>
          <a:p>
            <a:pPr lvl="3"/>
            <a:r>
              <a:rPr lang="en-US" sz="2700" dirty="0" smtClean="0"/>
              <a:t>we never know that it "works correctly"</a:t>
            </a:r>
          </a:p>
          <a:p>
            <a:pPr lvl="3"/>
            <a:r>
              <a:rPr lang="en-US" sz="2700" dirty="0" smtClean="0"/>
              <a:t>we only know that we didn't find bugs with our previous tests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smtClean="0"/>
              <a:t>Regression testing</a:t>
            </a:r>
            <a:endParaRPr lang="en-US" dirty="0"/>
          </a:p>
        </p:txBody>
      </p:sp>
      <p:sp>
        <p:nvSpPr>
          <p:cNvPr id="370691" name="Rectangle 3"/>
          <p:cNvSpPr>
            <a:spLocks noGrp="1" noChangeArrowheads="1"/>
          </p:cNvSpPr>
          <p:nvPr>
            <p:ph type="body" idx="1"/>
          </p:nvPr>
        </p:nvSpPr>
        <p:spPr/>
        <p:txBody>
          <a:bodyPr/>
          <a:lstStyle/>
          <a:p>
            <a:pPr lvl="1"/>
            <a:r>
              <a:rPr lang="en-US" dirty="0" smtClean="0"/>
              <a:t>A regression test series:</a:t>
            </a:r>
          </a:p>
          <a:p>
            <a:pPr lvl="2"/>
            <a:r>
              <a:rPr lang="en-US" dirty="0" smtClean="0"/>
              <a:t>has relatively few tests</a:t>
            </a:r>
          </a:p>
          <a:p>
            <a:pPr lvl="3"/>
            <a:r>
              <a:rPr lang="en-US" dirty="0" smtClean="0"/>
              <a:t>tests tied to stories, use cases, or specification paragraphs can be useful but there are not many of them. They do not fully explore the risks of the product.</a:t>
            </a:r>
          </a:p>
          <a:p>
            <a:pPr lvl="2"/>
            <a:r>
              <a:rPr lang="en-US" dirty="0" smtClean="0"/>
              <a:t>every test is lovingly handcrafted (or should be) because we need to maximize the value of each test</a:t>
            </a:r>
          </a:p>
          <a:p>
            <a:pPr lvl="2"/>
            <a:endParaRPr lang="en-US"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smtClean="0"/>
              <a:t>Regression testing</a:t>
            </a:r>
            <a:endParaRPr lang="en-US" dirty="0"/>
          </a:p>
        </p:txBody>
      </p:sp>
      <p:sp>
        <p:nvSpPr>
          <p:cNvPr id="382979" name="Rectangle 3"/>
          <p:cNvSpPr>
            <a:spLocks noGrp="1" noChangeArrowheads="1"/>
          </p:cNvSpPr>
          <p:nvPr>
            <p:ph type="body" idx="1"/>
          </p:nvPr>
        </p:nvSpPr>
        <p:spPr/>
        <p:txBody>
          <a:bodyPr/>
          <a:lstStyle/>
          <a:p>
            <a:pPr lvl="1"/>
            <a:r>
              <a:rPr lang="en-US" b="1" dirty="0" smtClean="0"/>
              <a:t>The decision to automate a regression test is a matter of economics, not principle. </a:t>
            </a:r>
          </a:p>
          <a:p>
            <a:pPr lvl="2"/>
            <a:r>
              <a:rPr lang="en-US" dirty="0" smtClean="0"/>
              <a:t>It is profitable to automate a test (including paying the maintenance costs as the program evolves) if you would run the manual test so many times that the net cost of automation is less than manual execution.</a:t>
            </a:r>
          </a:p>
          <a:p>
            <a:pPr lvl="2"/>
            <a:r>
              <a:rPr lang="en-US" dirty="0" smtClean="0"/>
              <a:t>Many manual tests are not suitable for regression automation because they provide information that we don’t need to collect repeatedly</a:t>
            </a:r>
          </a:p>
          <a:p>
            <a:pPr lvl="2"/>
            <a:r>
              <a:rPr lang="en-US" dirty="0" smtClean="0"/>
              <a:t>Few tests are worth running on every build.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8" name="Rectangle 4"/>
          <p:cNvSpPr>
            <a:spLocks noGrp="1" noChangeArrowheads="1"/>
          </p:cNvSpPr>
          <p:nvPr>
            <p:ph type="title"/>
          </p:nvPr>
        </p:nvSpPr>
        <p:spPr/>
        <p:txBody>
          <a:bodyPr/>
          <a:lstStyle/>
          <a:p>
            <a:r>
              <a:rPr lang="en-US" smtClean="0"/>
              <a:t>Cost/benefit the system regression tests</a:t>
            </a:r>
            <a:endParaRPr lang="en-US"/>
          </a:p>
        </p:txBody>
      </p:sp>
      <p:sp>
        <p:nvSpPr>
          <p:cNvPr id="425989" name="Rectangle 5"/>
          <p:cNvSpPr>
            <a:spLocks noGrp="1" noChangeArrowheads="1"/>
          </p:cNvSpPr>
          <p:nvPr>
            <p:ph type="body" idx="1"/>
          </p:nvPr>
        </p:nvSpPr>
        <p:spPr/>
        <p:txBody>
          <a:bodyPr/>
          <a:lstStyle/>
          <a:p>
            <a:r>
              <a:rPr lang="en-US" dirty="0" smtClean="0"/>
              <a:t>COSTS</a:t>
            </a:r>
          </a:p>
          <a:p>
            <a:pPr lvl="1"/>
            <a:r>
              <a:rPr lang="en-US" dirty="0" smtClean="0"/>
              <a:t>Maintenance of UI / system-level tests is not free</a:t>
            </a:r>
          </a:p>
          <a:p>
            <a:pPr lvl="1"/>
            <a:r>
              <a:rPr lang="en-US" dirty="0" smtClean="0"/>
              <a:t>In practice, we have to do maintenance -- often involving a rewrite of the entire test -- many times. </a:t>
            </a:r>
          </a:p>
          <a:p>
            <a:pPr lvl="1"/>
            <a:r>
              <a:rPr lang="en-US" dirty="0" smtClean="0"/>
              <a:t>We must revise the test, whenever </a:t>
            </a:r>
          </a:p>
          <a:p>
            <a:pPr lvl="2"/>
            <a:r>
              <a:rPr lang="en-US" dirty="0" smtClean="0"/>
              <a:t>the programmers change the design of the program, even in relatively minor ways.</a:t>
            </a:r>
          </a:p>
          <a:p>
            <a:pPr lvl="2"/>
            <a:r>
              <a:rPr lang="en-US" dirty="0" smtClean="0">
                <a:sym typeface="Wingdings" pitchFamily="2" charset="2"/>
              </a:rPr>
              <a:t>we discover an inconsistency between the program and the test (and the program is correct)</a:t>
            </a:r>
          </a:p>
          <a:p>
            <a:pPr lvl="2"/>
            <a:r>
              <a:rPr lang="en-US" dirty="0" smtClean="0">
                <a:sym typeface="Wingdings" pitchFamily="2" charset="2"/>
              </a:rPr>
              <a:t>we discover the problem is obsolescence of the test </a:t>
            </a:r>
          </a:p>
          <a:p>
            <a:pPr lvl="2"/>
            <a:r>
              <a:rPr lang="en-US" dirty="0" smtClean="0">
                <a:sym typeface="Wingdings" pitchFamily="2" charset="2"/>
              </a:rPr>
              <a:t>we want to integrate new data or new conditions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sz="4000" dirty="0" smtClean="0"/>
              <a:t>Software testing</a:t>
            </a:r>
            <a:endParaRPr lang="en-US" sz="4000" dirty="0"/>
          </a:p>
        </p:txBody>
      </p:sp>
      <p:sp>
        <p:nvSpPr>
          <p:cNvPr id="844803" name="Rectangle 3"/>
          <p:cNvSpPr>
            <a:spLocks noGrp="1" noChangeArrowheads="1"/>
          </p:cNvSpPr>
          <p:nvPr>
            <p:ph idx="1"/>
          </p:nvPr>
        </p:nvSpPr>
        <p:spPr>
          <a:xfrm>
            <a:off x="412751" y="914401"/>
            <a:ext cx="6438900" cy="4076700"/>
          </a:xfrm>
        </p:spPr>
        <p:txBody>
          <a:bodyPr/>
          <a:lstStyle/>
          <a:p>
            <a:pPr lvl="1"/>
            <a:r>
              <a:rPr lang="en-US" dirty="0" smtClean="0"/>
              <a:t>is an empirical</a:t>
            </a:r>
          </a:p>
          <a:p>
            <a:pPr lvl="1"/>
            <a:r>
              <a:rPr lang="en-US" dirty="0" smtClean="0"/>
              <a:t>technical</a:t>
            </a:r>
          </a:p>
          <a:p>
            <a:pPr lvl="1"/>
            <a:r>
              <a:rPr lang="en-US" dirty="0" smtClean="0"/>
              <a:t>investigation</a:t>
            </a:r>
          </a:p>
          <a:p>
            <a:pPr lvl="1"/>
            <a:r>
              <a:rPr lang="en-US" dirty="0" smtClean="0"/>
              <a:t>conducted to provide stakeholders</a:t>
            </a:r>
          </a:p>
          <a:p>
            <a:pPr lvl="1"/>
            <a:r>
              <a:rPr lang="en-US" dirty="0" smtClean="0"/>
              <a:t>with information </a:t>
            </a:r>
          </a:p>
          <a:p>
            <a:pPr lvl="1"/>
            <a:r>
              <a:rPr lang="en-US" dirty="0" smtClean="0"/>
              <a:t>about the quality</a:t>
            </a:r>
          </a:p>
          <a:p>
            <a:pPr lvl="1"/>
            <a:r>
              <a:rPr lang="en-US" dirty="0" smtClean="0"/>
              <a:t>of the product or service under test</a:t>
            </a:r>
          </a:p>
          <a:p>
            <a:endParaRPr lang="en-US" dirty="0"/>
          </a:p>
        </p:txBody>
      </p:sp>
      <p:sp>
        <p:nvSpPr>
          <p:cNvPr id="6" name="Rectangle 5"/>
          <p:cNvSpPr/>
          <p:nvPr/>
        </p:nvSpPr>
        <p:spPr bwMode="auto">
          <a:xfrm>
            <a:off x="7016750" y="914401"/>
            <a:ext cx="2641600" cy="3276600"/>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182880" rIns="91440" bIns="18288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Arial Narrow" pitchFamily="34" charset="0"/>
              </a:rPr>
              <a:t>We design and run tests in order to gain useful information  about the product's quality.</a:t>
            </a:r>
          </a:p>
        </p:txBody>
      </p:sp>
      <p:sp>
        <p:nvSpPr>
          <p:cNvPr id="7" name="Rectangle 6"/>
          <p:cNvSpPr/>
          <p:nvPr/>
        </p:nvSpPr>
        <p:spPr bwMode="auto">
          <a:xfrm>
            <a:off x="619125" y="4610101"/>
            <a:ext cx="9039225" cy="1661993"/>
          </a:xfrm>
          <a:prstGeom prst="rect">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182880" rIns="91440" bIns="182880" numCol="1" rtlCol="0" anchor="ctr"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Narrow" pitchFamily="34" charset="0"/>
              </a:rPr>
              <a:t>Empirical?</a:t>
            </a:r>
            <a:r>
              <a:rPr kumimoji="0" lang="en-US" sz="2800" b="1" i="0" u="none" strike="noStrike" cap="none" normalizeH="0" dirty="0" smtClean="0">
                <a:ln>
                  <a:noFill/>
                </a:ln>
                <a:solidFill>
                  <a:schemeClr val="tx1"/>
                </a:solidFill>
                <a:effectLst/>
                <a:latin typeface="Arial Narrow" pitchFamily="34" charset="0"/>
              </a:rPr>
              <a:t> </a:t>
            </a:r>
            <a:r>
              <a:rPr kumimoji="0" lang="en-US" sz="2800" b="0" i="0" u="none" strike="noStrike" cap="none" normalizeH="0" dirty="0" smtClean="0">
                <a:ln>
                  <a:noFill/>
                </a:ln>
                <a:solidFill>
                  <a:schemeClr val="tx1"/>
                </a:solidFill>
                <a:effectLst/>
                <a:latin typeface="Arial Narrow" pitchFamily="34" charset="0"/>
              </a:rPr>
              <a:t>-- All tests are experiments.</a:t>
            </a:r>
          </a:p>
          <a:p>
            <a:pPr marL="0" marR="0" indent="0" defTabSz="914400" rtl="0" eaLnBrk="0" fontAlgn="base" latinLnBrk="0" hangingPunct="0">
              <a:lnSpc>
                <a:spcPct val="100000"/>
              </a:lnSpc>
              <a:spcBef>
                <a:spcPct val="0"/>
              </a:spcBef>
              <a:spcAft>
                <a:spcPct val="0"/>
              </a:spcAft>
              <a:buClrTx/>
              <a:buSzTx/>
              <a:buFontTx/>
              <a:buNone/>
              <a:tabLst/>
            </a:pPr>
            <a:r>
              <a:rPr lang="en-US" sz="2800" b="1" dirty="0" smtClean="0">
                <a:latin typeface="Arial Narrow" pitchFamily="34" charset="0"/>
              </a:rPr>
              <a:t>Information? </a:t>
            </a:r>
            <a:r>
              <a:rPr lang="en-US" sz="2800" dirty="0" smtClean="0">
                <a:latin typeface="Arial Narrow" pitchFamily="34" charset="0"/>
              </a:rPr>
              <a:t>-- Reduction of uncertainty. Read Karl Popper (Conjectures &amp; Refutations) on the goals of experimentation </a:t>
            </a:r>
            <a:endParaRPr kumimoji="0" lang="en-US" sz="2800" b="0" i="0" u="none" strike="noStrike" cap="none" normalizeH="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8" name="Rectangle 4"/>
          <p:cNvSpPr>
            <a:spLocks noGrp="1" noChangeArrowheads="1"/>
          </p:cNvSpPr>
          <p:nvPr>
            <p:ph type="title"/>
          </p:nvPr>
        </p:nvSpPr>
        <p:spPr/>
        <p:txBody>
          <a:bodyPr/>
          <a:lstStyle/>
          <a:p>
            <a:r>
              <a:rPr lang="en-US" smtClean="0"/>
              <a:t>Cost/benefit the system regression tests</a:t>
            </a:r>
            <a:endParaRPr lang="en-US"/>
          </a:p>
        </p:txBody>
      </p:sp>
      <p:sp>
        <p:nvSpPr>
          <p:cNvPr id="425989" name="Rectangle 5"/>
          <p:cNvSpPr>
            <a:spLocks noGrp="1" noChangeArrowheads="1"/>
          </p:cNvSpPr>
          <p:nvPr>
            <p:ph type="body" idx="1"/>
          </p:nvPr>
        </p:nvSpPr>
        <p:spPr>
          <a:xfrm>
            <a:off x="165100" y="914401"/>
            <a:ext cx="9575800" cy="5318125"/>
          </a:xfrm>
        </p:spPr>
        <p:txBody>
          <a:bodyPr/>
          <a:lstStyle/>
          <a:p>
            <a:r>
              <a:rPr lang="en-US" sz="2500" dirty="0" smtClean="0"/>
              <a:t>BENEFITS?</a:t>
            </a:r>
          </a:p>
          <a:p>
            <a:pPr lvl="1"/>
            <a:r>
              <a:rPr lang="en-US" sz="2500" dirty="0" smtClean="0"/>
              <a:t>What information will we obtain from re-use of this test?</a:t>
            </a:r>
          </a:p>
          <a:p>
            <a:pPr lvl="1"/>
            <a:r>
              <a:rPr lang="en-US" sz="2500" dirty="0" smtClean="0"/>
              <a:t>What is the value of that information?</a:t>
            </a:r>
          </a:p>
          <a:p>
            <a:pPr lvl="1"/>
            <a:r>
              <a:rPr lang="en-US" sz="2500" dirty="0" smtClean="0"/>
              <a:t>How much does it cost to automate the test the first time?</a:t>
            </a:r>
          </a:p>
          <a:p>
            <a:pPr lvl="1"/>
            <a:r>
              <a:rPr lang="en-US" sz="2500" dirty="0" smtClean="0"/>
              <a:t>How much maintenance cost for the test over a period of time?</a:t>
            </a:r>
          </a:p>
          <a:p>
            <a:pPr lvl="1"/>
            <a:r>
              <a:rPr lang="en-US" sz="2500" dirty="0" smtClean="0"/>
              <a:t>How much inertia does the maintenance create for the project?</a:t>
            </a:r>
          </a:p>
          <a:p>
            <a:pPr lvl="1"/>
            <a:r>
              <a:rPr lang="en-US" sz="2500" dirty="0" smtClean="0"/>
              <a:t>How much support for rapid feedback does the test suite provide for the project?</a:t>
            </a:r>
          </a:p>
          <a:p>
            <a:r>
              <a:rPr lang="en-US" sz="2500" dirty="0" smtClean="0"/>
              <a:t>In terms of information value, many tests that offered new data and insights long ago, are now just a bunch of tired old tests in a convenient-to-reuse heap. </a:t>
            </a:r>
          </a:p>
          <a:p>
            <a:pPr lvl="1"/>
            <a:endParaRPr lang="en-US" sz="25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title"/>
          </p:nvPr>
        </p:nvSpPr>
        <p:spPr/>
        <p:txBody>
          <a:bodyPr/>
          <a:lstStyle/>
          <a:p>
            <a:r>
              <a:rPr lang="en-US" dirty="0"/>
              <a:t>The </a:t>
            </a:r>
            <a:r>
              <a:rPr lang="en-US" dirty="0" smtClean="0"/>
              <a:t>concept </a:t>
            </a:r>
            <a:r>
              <a:rPr lang="en-US" dirty="0"/>
              <a:t>of </a:t>
            </a:r>
            <a:r>
              <a:rPr lang="en-US" dirty="0" smtClean="0"/>
              <a:t>inertia</a:t>
            </a:r>
            <a:endParaRPr lang="en-US" dirty="0"/>
          </a:p>
        </p:txBody>
      </p:sp>
      <p:sp>
        <p:nvSpPr>
          <p:cNvPr id="401413" name="Rectangle 5"/>
          <p:cNvSpPr>
            <a:spLocks noGrp="1" noChangeArrowheads="1"/>
          </p:cNvSpPr>
          <p:nvPr>
            <p:ph type="body" idx="1"/>
          </p:nvPr>
        </p:nvSpPr>
        <p:spPr>
          <a:xfrm>
            <a:off x="206375" y="914401"/>
            <a:ext cx="9575800" cy="5318125"/>
          </a:xfrm>
        </p:spPr>
        <p:txBody>
          <a:bodyPr/>
          <a:lstStyle/>
          <a:p>
            <a:r>
              <a:rPr lang="en-US" sz="2600" dirty="0"/>
              <a:t>INERTIA: The resistance to change that we build into a project.</a:t>
            </a:r>
          </a:p>
          <a:p>
            <a:r>
              <a:rPr lang="en-US" sz="2600" dirty="0"/>
              <a:t>The less inertia we build into a project, the more responsive the development group can be to stakeholder requests for change (design changes and bug fixes</a:t>
            </a:r>
            <a:r>
              <a:rPr lang="en-US" sz="2600" dirty="0" smtClean="0"/>
              <a:t>). </a:t>
            </a:r>
            <a:endParaRPr lang="en-US" sz="2600" dirty="0"/>
          </a:p>
          <a:p>
            <a:pPr lvl="1"/>
            <a:r>
              <a:rPr lang="en-US" sz="2600" dirty="0" smtClean="0"/>
              <a:t>Process-induced inertia. For example, under our development process, if there is going to be a change, we might have to:</a:t>
            </a:r>
            <a:endParaRPr lang="en-US" sz="2600" dirty="0"/>
          </a:p>
          <a:p>
            <a:pPr lvl="3"/>
            <a:r>
              <a:rPr lang="en-US" sz="2600" dirty="0"/>
              <a:t>rewrite the specification</a:t>
            </a:r>
          </a:p>
          <a:p>
            <a:pPr lvl="3"/>
            <a:r>
              <a:rPr lang="en-US" sz="2600" dirty="0" smtClean="0"/>
              <a:t>rewrite the related tests (and </a:t>
            </a:r>
            <a:r>
              <a:rPr lang="en-US" sz="2600" dirty="0" err="1" smtClean="0"/>
              <a:t>redocument</a:t>
            </a:r>
            <a:r>
              <a:rPr lang="en-US" sz="2600" dirty="0" smtClean="0"/>
              <a:t> them)</a:t>
            </a:r>
            <a:endParaRPr lang="en-US" sz="2600" dirty="0"/>
          </a:p>
          <a:p>
            <a:pPr lvl="3"/>
            <a:r>
              <a:rPr lang="en-US" sz="2600" dirty="0" smtClean="0"/>
              <a:t>rerun a bunch of regression tests</a:t>
            </a:r>
          </a:p>
          <a:p>
            <a:pPr lvl="1"/>
            <a:r>
              <a:rPr lang="en-US" sz="2600" dirty="0" smtClean="0"/>
              <a:t>Reduction of inertia is usually seen as a core objective of agile development.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 benefit of system-level regression</a:t>
            </a:r>
            <a:endParaRPr lang="en-US" dirty="0"/>
          </a:p>
        </p:txBody>
      </p:sp>
      <p:sp>
        <p:nvSpPr>
          <p:cNvPr id="3" name="Content Placeholder 2"/>
          <p:cNvSpPr>
            <a:spLocks noGrp="1"/>
          </p:cNvSpPr>
          <p:nvPr>
            <p:ph idx="1"/>
          </p:nvPr>
        </p:nvSpPr>
        <p:spPr/>
        <p:txBody>
          <a:bodyPr/>
          <a:lstStyle/>
          <a:p>
            <a:pPr lvl="1"/>
            <a:r>
              <a:rPr lang="en-US" dirty="0" smtClean="0"/>
              <a:t>To reduce costs and inertia</a:t>
            </a:r>
          </a:p>
          <a:p>
            <a:pPr lvl="1"/>
            <a:r>
              <a:rPr lang="en-US" dirty="0" smtClean="0"/>
              <a:t>And maximize the information-value of our tests</a:t>
            </a:r>
          </a:p>
          <a:p>
            <a:pPr lvl="1"/>
            <a:r>
              <a:rPr lang="en-US" dirty="0" smtClean="0"/>
              <a:t>Perhaps we should concentrate efforts on reducing our UI-level regression testing rather than trying to automate it</a:t>
            </a:r>
          </a:p>
          <a:p>
            <a:pPr lvl="2"/>
            <a:r>
              <a:rPr lang="en-US" dirty="0" smtClean="0"/>
              <a:t>Eliminate redundancy between unit tests and system tests</a:t>
            </a:r>
          </a:p>
          <a:p>
            <a:pPr lvl="2"/>
            <a:r>
              <a:rPr lang="en-US" dirty="0" smtClean="0"/>
              <a:t>Develop high-volume strategies to address complex problems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 benefit of system-level regression</a:t>
            </a:r>
            <a:endParaRPr lang="en-US" dirty="0"/>
          </a:p>
        </p:txBody>
      </p:sp>
      <p:sp>
        <p:nvSpPr>
          <p:cNvPr id="3" name="Content Placeholder 2"/>
          <p:cNvSpPr>
            <a:spLocks noGrp="1"/>
          </p:cNvSpPr>
          <p:nvPr>
            <p:ph idx="1"/>
          </p:nvPr>
        </p:nvSpPr>
        <p:spPr/>
        <p:txBody>
          <a:bodyPr/>
          <a:lstStyle/>
          <a:p>
            <a:pPr lvl="1"/>
            <a:r>
              <a:rPr lang="en-US" dirty="0" smtClean="0"/>
              <a:t>Perhaps we </a:t>
            </a:r>
            <a:r>
              <a:rPr lang="en-US" u="sng" dirty="0" smtClean="0"/>
              <a:t>should use </a:t>
            </a:r>
            <a:r>
              <a:rPr lang="en-US" dirty="0" smtClean="0"/>
              <a:t>it for:</a:t>
            </a:r>
          </a:p>
          <a:p>
            <a:pPr lvl="2"/>
            <a:r>
              <a:rPr lang="en-US" dirty="0" smtClean="0"/>
              <a:t>demonstrations (e.g. for customers, auditors, juries)</a:t>
            </a:r>
          </a:p>
          <a:p>
            <a:pPr lvl="2"/>
            <a:r>
              <a:rPr lang="en-US" dirty="0" smtClean="0"/>
              <a:t>build verification (that small suite of tests that tells you: </a:t>
            </a:r>
            <a:r>
              <a:rPr lang="en-US" i="1" dirty="0" smtClean="0"/>
              <a:t>this program is not worth testing further if it can't pass these tests</a:t>
            </a:r>
            <a:r>
              <a:rPr lang="en-US" dirty="0" smtClean="0"/>
              <a:t>)</a:t>
            </a:r>
          </a:p>
          <a:p>
            <a:pPr lvl="2"/>
            <a:r>
              <a:rPr lang="en-US" dirty="0" smtClean="0"/>
              <a:t>retests of areas that seem prone to repeated failure</a:t>
            </a:r>
          </a:p>
          <a:p>
            <a:pPr lvl="2"/>
            <a:r>
              <a:rPr lang="en-US" dirty="0" smtClean="0"/>
              <a:t>retests of areas that are at risk under commonly executed types of changes (e.g. compatibility tests with new devices)</a:t>
            </a:r>
          </a:p>
          <a:p>
            <a:pPr lvl="2"/>
            <a:r>
              <a:rPr lang="en-US" u="sng" dirty="0" smtClean="0"/>
              <a:t>But not use </a:t>
            </a:r>
            <a:r>
              <a:rPr lang="en-US" dirty="0" smtClean="0"/>
              <a:t>it for general system-level testing.</a:t>
            </a:r>
          </a:p>
          <a:p>
            <a:pPr lvl="2"/>
            <a:endParaRPr lang="en-US"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 benefit of system-level regression</a:t>
            </a:r>
            <a:endParaRPr lang="en-US" dirty="0"/>
          </a:p>
        </p:txBody>
      </p:sp>
      <p:sp>
        <p:nvSpPr>
          <p:cNvPr id="3" name="Content Placeholder 2"/>
          <p:cNvSpPr>
            <a:spLocks noGrp="1"/>
          </p:cNvSpPr>
          <p:nvPr>
            <p:ph idx="1"/>
          </p:nvPr>
        </p:nvSpPr>
        <p:spPr/>
        <p:txBody>
          <a:bodyPr/>
          <a:lstStyle/>
          <a:p>
            <a:pPr lvl="1"/>
            <a:r>
              <a:rPr lang="en-US" dirty="0" smtClean="0"/>
              <a:t>Instead, we could:</a:t>
            </a:r>
          </a:p>
          <a:p>
            <a:pPr lvl="2"/>
            <a:r>
              <a:rPr lang="en-US" dirty="0" smtClean="0"/>
              <a:t>do risk-focused regression rather than procedural</a:t>
            </a:r>
          </a:p>
          <a:p>
            <a:pPr lvl="2"/>
            <a:r>
              <a:rPr lang="en-US" dirty="0" smtClean="0"/>
              <a:t>explore new scenarios rather than reusing old ones</a:t>
            </a:r>
          </a:p>
          <a:p>
            <a:pPr lvl="3"/>
            <a:r>
              <a:rPr lang="en-US" dirty="0" smtClean="0"/>
              <a:t>scenarios give us information about the product's design, but once we've run the test, we've gained that information. A good scenario test is not necessarily a good regression test</a:t>
            </a:r>
          </a:p>
          <a:p>
            <a:pPr lvl="2"/>
            <a:r>
              <a:rPr lang="en-US" dirty="0" smtClean="0"/>
              <a:t>create a framework for specifying new tests easily, interpreting the specification, and executing the tests programmatically</a:t>
            </a:r>
          </a:p>
          <a:p>
            <a:pPr lvl="2"/>
            <a:endParaRPr lang="en-US" dirty="0" smtClean="0"/>
          </a:p>
          <a:p>
            <a:pPr lvl="2"/>
            <a:endParaRPr lang="en-US" dirty="0" smtClean="0"/>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dirty="0" smtClean="0"/>
              <a:t>Procedural </a:t>
            </a:r>
            <a:r>
              <a:rPr lang="en-US" dirty="0" err="1" smtClean="0"/>
              <a:t>vs</a:t>
            </a:r>
            <a:r>
              <a:rPr lang="en-US" dirty="0" smtClean="0"/>
              <a:t> risk-focused regression</a:t>
            </a:r>
            <a:endParaRPr lang="en-US" dirty="0"/>
          </a:p>
        </p:txBody>
      </p:sp>
      <p:sp>
        <p:nvSpPr>
          <p:cNvPr id="370691" name="Rectangle 3"/>
          <p:cNvSpPr>
            <a:spLocks noGrp="1" noChangeArrowheads="1"/>
          </p:cNvSpPr>
          <p:nvPr>
            <p:ph type="body" idx="1"/>
          </p:nvPr>
        </p:nvSpPr>
        <p:spPr/>
        <p:txBody>
          <a:bodyPr/>
          <a:lstStyle/>
          <a:p>
            <a:pPr lvl="1"/>
            <a:r>
              <a:rPr lang="en-US" dirty="0" smtClean="0"/>
              <a:t>Procedural </a:t>
            </a:r>
            <a:r>
              <a:rPr lang="en-US" dirty="0"/>
              <a:t>regression</a:t>
            </a:r>
          </a:p>
          <a:p>
            <a:pPr lvl="2"/>
            <a:r>
              <a:rPr lang="en-US" dirty="0"/>
              <a:t>Do the same test over and over (reuse same tests each build)</a:t>
            </a:r>
          </a:p>
          <a:p>
            <a:pPr lvl="1"/>
            <a:r>
              <a:rPr lang="en-US" dirty="0"/>
              <a:t>Risk-focused regression</a:t>
            </a:r>
          </a:p>
          <a:p>
            <a:pPr lvl="2"/>
            <a:r>
              <a:rPr lang="en-US" dirty="0"/>
              <a:t>Check for the same risks each build, but use different tests (e.g. combinations of previous tests)</a:t>
            </a:r>
          </a:p>
          <a:p>
            <a:pPr lvl="2"/>
            <a:r>
              <a:rPr lang="en-US" dirty="0"/>
              <a:t>See </a:t>
            </a:r>
            <a:r>
              <a:rPr lang="en-US" sz="2400" dirty="0" smtClean="0">
                <a:latin typeface="Arial Narrow" pitchFamily="34" charset="0"/>
              </a:rPr>
              <a:t>www.testingeducation.org/BBST/BBSTRegressionTesting.html</a:t>
            </a:r>
            <a:endParaRPr lang="en-US" dirty="0" smtClean="0">
              <a:latin typeface="Arial Narrow" pitchFamily="34" charset="0"/>
            </a:endParaRPr>
          </a:p>
          <a:p>
            <a:pPr lvl="1"/>
            <a:r>
              <a:rPr lang="en-US" dirty="0" smtClean="0"/>
              <a:t>However, </a:t>
            </a:r>
          </a:p>
          <a:p>
            <a:pPr lvl="2"/>
            <a:r>
              <a:rPr lang="en-US" dirty="0" smtClean="0"/>
              <a:t>The risk-focused tests are different every build and so traditional GUI regression automation is an unavailable strategy</a:t>
            </a:r>
          </a:p>
          <a:p>
            <a:pPr lvl="2"/>
            <a:endParaRPr lang="en-US" dirty="0"/>
          </a:p>
          <a:p>
            <a:pPr lvl="1"/>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lgn="ct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dirty="0" smtClean="0">
                <a:solidFill>
                  <a:schemeClr val="tx1"/>
                </a:solidFill>
                <a:latin typeface="Comic Sans MS" pitchFamily="66" charset="0"/>
              </a:rPr>
              <a:t>The agile alternative</a:t>
            </a:r>
            <a:br>
              <a:rPr lang="en-US" dirty="0" smtClean="0">
                <a:solidFill>
                  <a:schemeClr val="tx1"/>
                </a:solidFill>
                <a:latin typeface="Comic Sans MS" pitchFamily="66" charset="0"/>
              </a:rPr>
            </a:br>
            <a:endParaRPr lang="en-US" dirty="0">
              <a:solidFill>
                <a:schemeClr val="tx1"/>
              </a:solidFill>
              <a:latin typeface="Comic Sans MS" pitchFamily="66" charset="0"/>
            </a:endParaRPr>
          </a:p>
        </p:txBody>
      </p:sp>
      <p:sp>
        <p:nvSpPr>
          <p:cNvPr id="13" name="Subtitle 12"/>
          <p:cNvSpPr>
            <a:spLocks noGrp="1"/>
          </p:cNvSpPr>
          <p:nvPr>
            <p:ph type="subTitle" idx="1"/>
          </p:nvPr>
        </p:nvSpPr>
        <p:spPr/>
        <p:txBody>
          <a:bodyPr/>
          <a:lstStyle/>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distinction</a:t>
            </a:r>
            <a:endParaRPr lang="en-US" dirty="0"/>
          </a:p>
        </p:txBody>
      </p:sp>
      <p:sp>
        <p:nvSpPr>
          <p:cNvPr id="3" name="Content Placeholder 2"/>
          <p:cNvSpPr>
            <a:spLocks noGrp="1"/>
          </p:cNvSpPr>
          <p:nvPr>
            <p:ph idx="1"/>
          </p:nvPr>
        </p:nvSpPr>
        <p:spPr/>
        <p:txBody>
          <a:bodyPr/>
          <a:lstStyle/>
          <a:p>
            <a:pPr lvl="1"/>
            <a:r>
              <a:rPr lang="en-US" dirty="0" smtClean="0"/>
              <a:t>The last section was about SYSTEM-LEVEL regression testing</a:t>
            </a:r>
          </a:p>
          <a:p>
            <a:pPr lvl="1"/>
            <a:r>
              <a:rPr lang="en-US" dirty="0" smtClean="0"/>
              <a:t>I think IMPLEMENTATION LEVEL regression testing is a terrific practice, but it has different goals from system-level testing and a very different cost/time structure.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a:t>
            </a:r>
            <a:endParaRPr lang="en-US" dirty="0"/>
          </a:p>
        </p:txBody>
      </p:sp>
      <p:sp>
        <p:nvSpPr>
          <p:cNvPr id="3" name="Content Placeholder 2"/>
          <p:cNvSpPr>
            <a:spLocks noGrp="1"/>
          </p:cNvSpPr>
          <p:nvPr>
            <p:ph idx="1"/>
          </p:nvPr>
        </p:nvSpPr>
        <p:spPr/>
        <p:txBody>
          <a:bodyPr/>
          <a:lstStyle/>
          <a:p>
            <a:pPr lvl="1"/>
            <a:r>
              <a:rPr lang="en-US" sz="2600" dirty="0" smtClean="0"/>
              <a:t>The core of Agile development is:</a:t>
            </a:r>
          </a:p>
          <a:p>
            <a:pPr lvl="2"/>
            <a:r>
              <a:rPr lang="en-US" sz="2600" dirty="0" smtClean="0"/>
              <a:t>optimization to support change throughout the lifecycle</a:t>
            </a:r>
          </a:p>
          <a:p>
            <a:pPr lvl="1"/>
            <a:r>
              <a:rPr lang="en-US" sz="2600" dirty="0" smtClean="0"/>
              <a:t>rather than</a:t>
            </a:r>
          </a:p>
          <a:p>
            <a:pPr lvl="2"/>
            <a:r>
              <a:rPr lang="en-US" sz="2600" dirty="0" smtClean="0"/>
              <a:t>optimization to support project management around a fixed-price / fixed-feature contracting model</a:t>
            </a:r>
          </a:p>
          <a:p>
            <a:pPr lvl="1"/>
            <a:r>
              <a:rPr lang="en-US" dirty="0" smtClean="0"/>
              <a:t>"Embrace change"</a:t>
            </a:r>
          </a:p>
          <a:p>
            <a:pPr lvl="2"/>
            <a:r>
              <a:rPr lang="en-US" dirty="0" smtClean="0"/>
              <a:t>processes are intended to </a:t>
            </a:r>
          </a:p>
          <a:p>
            <a:pPr lvl="3"/>
            <a:r>
              <a:rPr lang="en-US" dirty="0" smtClean="0"/>
              <a:t>increase velocity (our ability to make change quickly)</a:t>
            </a:r>
          </a:p>
          <a:p>
            <a:pPr lvl="3"/>
            <a:r>
              <a:rPr lang="en-US" dirty="0" smtClean="0"/>
              <a:t>decrease inertia (factors that drive down speed or drive up cost of change)</a:t>
            </a:r>
            <a:endParaRPr lang="en-US" sz="2600"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114300"/>
            <a:ext cx="9369425" cy="762000"/>
          </a:xfrm>
        </p:spPr>
        <p:txBody>
          <a:bodyPr/>
          <a:lstStyle/>
          <a:p>
            <a:r>
              <a:rPr lang="en-US" sz="3000" dirty="0" smtClean="0"/>
              <a:t>Programmer </a:t>
            </a:r>
            <a:r>
              <a:rPr lang="en-US" sz="3000" dirty="0" err="1" smtClean="0"/>
              <a:t>Testing:Test</a:t>
            </a:r>
            <a:r>
              <a:rPr lang="en-US" sz="3000" dirty="0" smtClean="0"/>
              <a:t>-driven development</a:t>
            </a:r>
            <a:endParaRPr lang="en-US" sz="3000" dirty="0"/>
          </a:p>
        </p:txBody>
      </p:sp>
      <p:sp>
        <p:nvSpPr>
          <p:cNvPr id="3" name="Content Placeholder 2"/>
          <p:cNvSpPr>
            <a:spLocks noGrp="1"/>
          </p:cNvSpPr>
          <p:nvPr>
            <p:ph idx="1"/>
          </p:nvPr>
        </p:nvSpPr>
        <p:spPr>
          <a:xfrm>
            <a:off x="268288" y="769938"/>
            <a:ext cx="9369425" cy="5318125"/>
          </a:xfrm>
        </p:spPr>
        <p:txBody>
          <a:bodyPr/>
          <a:lstStyle/>
          <a:p>
            <a:pPr lvl="1">
              <a:lnSpc>
                <a:spcPct val="90000"/>
              </a:lnSpc>
              <a:spcBef>
                <a:spcPts val="600"/>
              </a:spcBef>
            </a:pPr>
            <a:r>
              <a:rPr lang="en-US" sz="2400" dirty="0" smtClean="0"/>
              <a:t>Decompose a desired application into parts. For each part:</a:t>
            </a:r>
          </a:p>
          <a:p>
            <a:pPr lvl="2">
              <a:lnSpc>
                <a:spcPct val="90000"/>
              </a:lnSpc>
              <a:spcBef>
                <a:spcPts val="600"/>
              </a:spcBef>
            </a:pPr>
            <a:r>
              <a:rPr lang="en-US" sz="2400" dirty="0" smtClean="0"/>
              <a:t>Goal: Create a relatively simple implementation the meets the design objectives -- and works.</a:t>
            </a:r>
          </a:p>
          <a:p>
            <a:pPr lvl="2">
              <a:lnSpc>
                <a:spcPct val="90000"/>
              </a:lnSpc>
              <a:spcBef>
                <a:spcPts val="600"/>
              </a:spcBef>
            </a:pPr>
            <a:r>
              <a:rPr lang="en-US" sz="2400" dirty="0" smtClean="0"/>
              <a:t>Code in iterations. In each iteration</a:t>
            </a:r>
          </a:p>
          <a:p>
            <a:pPr lvl="3">
              <a:lnSpc>
                <a:spcPct val="90000"/>
              </a:lnSpc>
              <a:spcBef>
                <a:spcPts val="600"/>
              </a:spcBef>
            </a:pPr>
            <a:r>
              <a:rPr lang="en-US" sz="2400" dirty="0" smtClean="0"/>
              <a:t>decompose the part we are developing today into little tasks </a:t>
            </a:r>
          </a:p>
          <a:p>
            <a:pPr lvl="3">
              <a:lnSpc>
                <a:spcPct val="90000"/>
              </a:lnSpc>
              <a:spcBef>
                <a:spcPts val="600"/>
              </a:spcBef>
            </a:pPr>
            <a:r>
              <a:rPr lang="en-US" sz="2400" dirty="0" smtClean="0"/>
              <a:t>write a test (that is, write a specification by example) for the "first" task</a:t>
            </a:r>
          </a:p>
          <a:p>
            <a:pPr lvl="3">
              <a:lnSpc>
                <a:spcPct val="90000"/>
              </a:lnSpc>
              <a:spcBef>
                <a:spcPts val="600"/>
              </a:spcBef>
            </a:pPr>
            <a:r>
              <a:rPr lang="en-US" sz="2400" dirty="0" smtClean="0"/>
              <a:t>write simple code to extend the current code base in ways that will pass the new test while continuing to pass the previous tests</a:t>
            </a:r>
          </a:p>
          <a:p>
            <a:pPr lvl="3">
              <a:lnSpc>
                <a:spcPct val="90000"/>
              </a:lnSpc>
              <a:spcBef>
                <a:spcPts val="600"/>
              </a:spcBef>
            </a:pPr>
            <a:r>
              <a:rPr lang="en-US" sz="2400" dirty="0" smtClean="0"/>
              <a:t>get the code working and clean (refactor it), then next iteration</a:t>
            </a:r>
          </a:p>
          <a:p>
            <a:pPr lvl="1">
              <a:lnSpc>
                <a:spcPct val="90000"/>
              </a:lnSpc>
              <a:spcBef>
                <a:spcPts val="600"/>
              </a:spcBef>
            </a:pPr>
            <a:r>
              <a:rPr lang="en-US" sz="2400" dirty="0" smtClean="0"/>
              <a:t>To create next build: integrate new part, then check integration success with full set of unit tests, plus the relevant system tests.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206375" y="0"/>
            <a:ext cx="9699625" cy="762000"/>
          </a:xfrm>
        </p:spPr>
        <p:txBody>
          <a:bodyPr/>
          <a:lstStyle/>
          <a:p>
            <a:r>
              <a:rPr lang="en-US" sz="3200" dirty="0" smtClean="0"/>
              <a:t>Testing is always a search for information</a:t>
            </a:r>
            <a:endParaRPr lang="en-US" sz="3200" dirty="0"/>
          </a:p>
        </p:txBody>
      </p:sp>
      <p:sp>
        <p:nvSpPr>
          <p:cNvPr id="396291" name="Rectangle 3"/>
          <p:cNvSpPr>
            <a:spLocks noGrp="1" noChangeArrowheads="1"/>
          </p:cNvSpPr>
          <p:nvPr>
            <p:ph idx="1"/>
          </p:nvPr>
        </p:nvSpPr>
        <p:spPr>
          <a:xfrm>
            <a:off x="206376" y="647700"/>
            <a:ext cx="6645276" cy="5584825"/>
          </a:xfrm>
        </p:spPr>
        <p:txBody>
          <a:bodyPr/>
          <a:lstStyle/>
          <a:p>
            <a:pPr lvl="1"/>
            <a:r>
              <a:rPr lang="en-US" sz="2000" dirty="0" smtClean="0"/>
              <a:t>Find important bugs, to get them fixed</a:t>
            </a:r>
          </a:p>
          <a:p>
            <a:pPr lvl="1"/>
            <a:r>
              <a:rPr lang="en-US" sz="2000" dirty="0" smtClean="0"/>
              <a:t>Assess the quality of the product</a:t>
            </a:r>
          </a:p>
          <a:p>
            <a:pPr lvl="1"/>
            <a:r>
              <a:rPr lang="en-US" sz="2000" dirty="0" smtClean="0"/>
              <a:t>Help managers make release decisions</a:t>
            </a:r>
          </a:p>
          <a:p>
            <a:pPr lvl="1"/>
            <a:r>
              <a:rPr lang="en-US" sz="2000" dirty="0" smtClean="0"/>
              <a:t>Block premature product releases</a:t>
            </a:r>
          </a:p>
          <a:p>
            <a:pPr lvl="1"/>
            <a:r>
              <a:rPr lang="en-US" sz="2000" dirty="0" smtClean="0"/>
              <a:t>Help predict and control product support costs</a:t>
            </a:r>
          </a:p>
          <a:p>
            <a:pPr lvl="1"/>
            <a:r>
              <a:rPr lang="en-US" sz="2000" dirty="0" smtClean="0"/>
              <a:t>Check interoperability with other products</a:t>
            </a:r>
          </a:p>
          <a:p>
            <a:pPr lvl="1"/>
            <a:r>
              <a:rPr lang="en-US" sz="2000" dirty="0" smtClean="0"/>
              <a:t>Find safe scenarios for use of the product </a:t>
            </a:r>
          </a:p>
          <a:p>
            <a:pPr lvl="1"/>
            <a:r>
              <a:rPr lang="en-US" sz="2000" dirty="0" smtClean="0"/>
              <a:t>Assess conformance to specifications</a:t>
            </a:r>
          </a:p>
          <a:p>
            <a:pPr lvl="1"/>
            <a:r>
              <a:rPr lang="en-US" sz="2000" dirty="0" smtClean="0"/>
              <a:t>Certify the product meets a particular standard</a:t>
            </a:r>
          </a:p>
          <a:p>
            <a:pPr lvl="1"/>
            <a:r>
              <a:rPr lang="en-US" sz="2000" dirty="0" smtClean="0"/>
              <a:t>Ensure the testing process meets accountability standards </a:t>
            </a:r>
          </a:p>
          <a:p>
            <a:pPr lvl="1"/>
            <a:r>
              <a:rPr lang="en-US" sz="2000" dirty="0" smtClean="0"/>
              <a:t>Minimize the risk of safety-related lawsuits</a:t>
            </a:r>
          </a:p>
          <a:p>
            <a:pPr lvl="1"/>
            <a:r>
              <a:rPr lang="en-US" sz="2000" dirty="0" smtClean="0"/>
              <a:t>Help clients improve product quality &amp; testability</a:t>
            </a:r>
          </a:p>
          <a:p>
            <a:pPr lvl="1"/>
            <a:r>
              <a:rPr lang="en-US" sz="2000" dirty="0" smtClean="0"/>
              <a:t>Help clients improve their processes</a:t>
            </a:r>
          </a:p>
          <a:p>
            <a:pPr lvl="1"/>
            <a:r>
              <a:rPr lang="en-US" sz="2000" dirty="0" smtClean="0"/>
              <a:t>Evaluate the product for a third party</a:t>
            </a:r>
            <a:endParaRPr lang="en-US" sz="2000" dirty="0"/>
          </a:p>
        </p:txBody>
      </p:sp>
      <p:sp>
        <p:nvSpPr>
          <p:cNvPr id="396292" name="AutoShape 4"/>
          <p:cNvSpPr>
            <a:spLocks noChangeArrowheads="1"/>
          </p:cNvSpPr>
          <p:nvPr/>
        </p:nvSpPr>
        <p:spPr bwMode="auto">
          <a:xfrm>
            <a:off x="6727825" y="621566"/>
            <a:ext cx="3013075" cy="5743337"/>
          </a:xfrm>
          <a:prstGeom prst="roundRect">
            <a:avLst>
              <a:gd name="adj" fmla="val 16667"/>
            </a:avLst>
          </a:prstGeom>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p:spPr>
        <p:txBody>
          <a:bodyPr vert="horz" wrap="square" lIns="91440" tIns="365760" rIns="91440" bIns="365760" numCol="1" rtlCol="0" anchor="ctr" anchorCtr="0" compatLnSpc="1">
            <a:prstTxWarp prst="textNoShape">
              <a:avLst/>
            </a:prstTxWarp>
            <a:spAutoFit/>
          </a:bodyPr>
          <a:lstStyle/>
          <a:p>
            <a:pPr algn="ctr" eaLnBrk="0" fontAlgn="base" hangingPunct="0">
              <a:spcBef>
                <a:spcPct val="0"/>
              </a:spcBef>
              <a:spcAft>
                <a:spcPct val="0"/>
              </a:spcAft>
            </a:pPr>
            <a:r>
              <a:rPr lang="en-US" sz="2800" b="1" dirty="0">
                <a:latin typeface="Arial Narrow" pitchFamily="34" charset="0"/>
              </a:rPr>
              <a:t>Different objectives require different testing tools and strategies and will yield different tests, different test documentation and different test results.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8" name="Rectangle 4"/>
          <p:cNvSpPr>
            <a:spLocks noGrp="1" noChangeArrowheads="1"/>
          </p:cNvSpPr>
          <p:nvPr>
            <p:ph type="title"/>
          </p:nvPr>
        </p:nvSpPr>
        <p:spPr/>
        <p:txBody>
          <a:bodyPr/>
          <a:lstStyle/>
          <a:p>
            <a:r>
              <a:rPr lang="en-US" dirty="0" smtClean="0"/>
              <a:t>Test-driven </a:t>
            </a:r>
            <a:r>
              <a:rPr lang="en-US" dirty="0"/>
              <a:t>d</a:t>
            </a:r>
            <a:r>
              <a:rPr lang="en-US" dirty="0" smtClean="0"/>
              <a:t>evelopment</a:t>
            </a:r>
            <a:endParaRPr lang="en-US" dirty="0"/>
          </a:p>
        </p:txBody>
      </p:sp>
      <p:sp>
        <p:nvSpPr>
          <p:cNvPr id="415749" name="Rectangle 5"/>
          <p:cNvSpPr>
            <a:spLocks noGrp="1" noChangeArrowheads="1"/>
          </p:cNvSpPr>
          <p:nvPr>
            <p:ph type="body" idx="1"/>
          </p:nvPr>
        </p:nvSpPr>
        <p:spPr/>
        <p:txBody>
          <a:bodyPr/>
          <a:lstStyle/>
          <a:p>
            <a:pPr lvl="1"/>
            <a:r>
              <a:rPr lang="en-US" dirty="0" smtClean="0"/>
              <a:t>Provides </a:t>
            </a:r>
            <a:r>
              <a:rPr lang="en-US" dirty="0"/>
              <a:t>a unit-level regression-test suite (change detectors) </a:t>
            </a:r>
          </a:p>
          <a:p>
            <a:pPr lvl="2"/>
            <a:r>
              <a:rPr lang="en-US" dirty="0"/>
              <a:t>support for refactoring</a:t>
            </a:r>
          </a:p>
          <a:p>
            <a:pPr lvl="2"/>
            <a:r>
              <a:rPr lang="en-US" dirty="0"/>
              <a:t>support for maintenance</a:t>
            </a:r>
          </a:p>
          <a:p>
            <a:pPr lvl="1"/>
            <a:r>
              <a:rPr lang="en-US" dirty="0"/>
              <a:t>Makes bug finding / fixing more efficient</a:t>
            </a:r>
          </a:p>
          <a:p>
            <a:pPr lvl="2"/>
            <a:r>
              <a:rPr lang="en-US" dirty="0"/>
              <a:t>No roundtrip cost, compared to GUI automation and bug reporting.</a:t>
            </a:r>
          </a:p>
          <a:p>
            <a:pPr lvl="2"/>
            <a:r>
              <a:rPr lang="en-US" dirty="0"/>
              <a:t>No (or brief) delay in feedback loop compared to external tester loop</a:t>
            </a:r>
          </a:p>
          <a:p>
            <a:pPr lvl="1"/>
            <a:r>
              <a:rPr lang="en-US" dirty="0"/>
              <a:t>Provides support for experimenting with the component library or language features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8" name="Rectangle 4"/>
          <p:cNvSpPr>
            <a:spLocks noGrp="1" noChangeArrowheads="1"/>
          </p:cNvSpPr>
          <p:nvPr>
            <p:ph type="title"/>
          </p:nvPr>
        </p:nvSpPr>
        <p:spPr/>
        <p:txBody>
          <a:bodyPr/>
          <a:lstStyle/>
          <a:p>
            <a:r>
              <a:rPr lang="en-US" dirty="0" smtClean="0"/>
              <a:t>Test-driven </a:t>
            </a:r>
            <a:r>
              <a:rPr lang="en-US" dirty="0"/>
              <a:t>d</a:t>
            </a:r>
            <a:r>
              <a:rPr lang="en-US" dirty="0" smtClean="0"/>
              <a:t>evelopment</a:t>
            </a:r>
            <a:endParaRPr lang="en-US" dirty="0"/>
          </a:p>
        </p:txBody>
      </p:sp>
      <p:sp>
        <p:nvSpPr>
          <p:cNvPr id="415749" name="Rectangle 5"/>
          <p:cNvSpPr>
            <a:spLocks noGrp="1" noChangeArrowheads="1"/>
          </p:cNvSpPr>
          <p:nvPr>
            <p:ph type="body" idx="1"/>
          </p:nvPr>
        </p:nvSpPr>
        <p:spPr/>
        <p:txBody>
          <a:bodyPr/>
          <a:lstStyle/>
          <a:p>
            <a:pPr lvl="1"/>
            <a:r>
              <a:rPr lang="en-US" dirty="0"/>
              <a:t>Provides a structure for working from examples, rather than from an abstraction. (Supports a common learning / thinking style.)</a:t>
            </a:r>
          </a:p>
          <a:p>
            <a:pPr lvl="1"/>
            <a:r>
              <a:rPr lang="en-US" dirty="0"/>
              <a:t>Provides concrete communication with future </a:t>
            </a:r>
            <a:r>
              <a:rPr lang="en-US" dirty="0" smtClean="0"/>
              <a:t>maintainers:</a:t>
            </a:r>
          </a:p>
          <a:p>
            <a:pPr lvl="2"/>
            <a:r>
              <a:rPr lang="en-US" dirty="0" smtClean="0"/>
              <a:t>Anecdotal evidence (including my own observations of students) suggests that maintainers new to code base will learn the code faster from a good library of unit tests than from </a:t>
            </a:r>
            <a:r>
              <a:rPr lang="en-US" dirty="0" err="1" smtClean="0"/>
              <a:t>javadocs</a:t>
            </a:r>
            <a:r>
              <a:rPr lang="en-US" dirty="0" smtClean="0"/>
              <a:t>.</a:t>
            </a:r>
          </a:p>
          <a:p>
            <a:pPr lvl="3"/>
            <a:r>
              <a:rPr lang="en-US" dirty="0" smtClean="0"/>
              <a:t>The unit tests become an interactive specification that support experimentation with the code (learning theory: constructivist, inquiry-based)</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404151" y="266700"/>
            <a:ext cx="9097698" cy="762000"/>
          </a:xfrm>
        </p:spPr>
        <p:txBody>
          <a:bodyPr/>
          <a:lstStyle/>
          <a:p>
            <a:r>
              <a:rPr lang="en-US" dirty="0" smtClean="0"/>
              <a:t>Unit testing can spare us from </a:t>
            </a:r>
            <a:br>
              <a:rPr lang="en-US" dirty="0" smtClean="0"/>
            </a:br>
            <a:r>
              <a:rPr lang="en-US" dirty="0" smtClean="0"/>
              <a:t>simplistic system testing</a:t>
            </a:r>
            <a:endParaRPr lang="en-US" dirty="0"/>
          </a:p>
        </p:txBody>
      </p:sp>
      <p:sp>
        <p:nvSpPr>
          <p:cNvPr id="428035" name="Rectangle 3"/>
          <p:cNvSpPr>
            <a:spLocks noGrp="1" noChangeArrowheads="1"/>
          </p:cNvSpPr>
          <p:nvPr>
            <p:ph type="body" idx="1"/>
          </p:nvPr>
        </p:nvSpPr>
        <p:spPr>
          <a:xfrm>
            <a:off x="380074" y="1143001"/>
            <a:ext cx="9145852" cy="4838700"/>
          </a:xfrm>
        </p:spPr>
        <p:txBody>
          <a:bodyPr/>
          <a:lstStyle/>
          <a:p>
            <a:r>
              <a:rPr lang="en-US" dirty="0" smtClean="0"/>
              <a:t>We can eliminate the need for a broad class of boring, routine, inefficient system-level tests.</a:t>
            </a:r>
          </a:p>
          <a:p>
            <a:r>
              <a:rPr lang="en-US" dirty="0" smtClean="0"/>
              <a:t>Example (next slide) -- consider common cases for testing a sort</a:t>
            </a:r>
          </a:p>
          <a:p>
            <a:pPr lvl="1"/>
            <a:r>
              <a:rPr lang="en-US" dirty="0" smtClean="0"/>
              <a:t>Little to be gained by reinventing these cases all the time</a:t>
            </a:r>
          </a:p>
          <a:p>
            <a:pPr lvl="1"/>
            <a:r>
              <a:rPr lang="en-US" dirty="0" smtClean="0"/>
              <a:t>These are easy for the programmer to code (assuming he has enough time)</a:t>
            </a:r>
          </a:p>
          <a:p>
            <a:pPr lvl="1"/>
            <a:r>
              <a:rPr lang="en-US" dirty="0" smtClean="0"/>
              <a:t>These are easy to keep in a regression test suite, and easy to keep up to date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404151" y="228600"/>
            <a:ext cx="9097698" cy="762000"/>
          </a:xfrm>
        </p:spPr>
        <p:txBody>
          <a:bodyPr/>
          <a:lstStyle/>
          <a:p>
            <a:r>
              <a:rPr lang="en-US" dirty="0" smtClean="0"/>
              <a:t>Unit testing can spare us from </a:t>
            </a:r>
            <a:br>
              <a:rPr lang="en-US" dirty="0" smtClean="0"/>
            </a:br>
            <a:r>
              <a:rPr lang="en-US" dirty="0" smtClean="0"/>
              <a:t>simplistic system testing</a:t>
            </a:r>
            <a:endParaRPr lang="en-US" dirty="0"/>
          </a:p>
        </p:txBody>
      </p:sp>
      <p:graphicFrame>
        <p:nvGraphicFramePr>
          <p:cNvPr id="4" name="Table 3"/>
          <p:cNvGraphicFramePr>
            <a:graphicFrameLocks noGrp="1"/>
          </p:cNvGraphicFramePr>
          <p:nvPr/>
        </p:nvGraphicFramePr>
        <p:xfrm>
          <a:off x="371475" y="1397000"/>
          <a:ext cx="9163050" cy="4315968"/>
        </p:xfrm>
        <a:graphic>
          <a:graphicData uri="http://schemas.openxmlformats.org/drawingml/2006/table">
            <a:tbl>
              <a:tblPr>
                <a:tableStyleId>{5C22544A-7EE6-4342-B048-85BDC9FD1C3A}</a:tableStyleId>
              </a:tblPr>
              <a:tblGrid>
                <a:gridCol w="4581525"/>
                <a:gridCol w="4581525"/>
              </a:tblGrid>
              <a:tr h="370840">
                <a:tc>
                  <a:txBody>
                    <a:bodyPr/>
                    <a:lstStyle/>
                    <a:p>
                      <a:pPr marL="230188" lvl="0" indent="-230188">
                        <a:lnSpc>
                          <a:spcPct val="90000"/>
                        </a:lnSpc>
                        <a:buFont typeface="Arial" pitchFamily="34" charset="0"/>
                        <a:buChar char="•"/>
                      </a:pPr>
                      <a:endParaRPr lang="en-US" sz="2800" dirty="0" smtClean="0">
                        <a:latin typeface="Arial Narrow" pitchFamily="34" charset="0"/>
                      </a:endParaRPr>
                    </a:p>
                    <a:p>
                      <a:pPr marL="230188" lvl="0" indent="-230188">
                        <a:lnSpc>
                          <a:spcPct val="90000"/>
                        </a:lnSpc>
                        <a:buFont typeface="Arial" pitchFamily="34" charset="0"/>
                        <a:buChar char="•"/>
                      </a:pPr>
                      <a:r>
                        <a:rPr lang="en-US" sz="2800" dirty="0" smtClean="0">
                          <a:latin typeface="Arial Narrow" pitchFamily="34" charset="0"/>
                        </a:rPr>
                        <a:t>Try a maximum value in the middle of the list, check that it appears at the end of the list</a:t>
                      </a:r>
                    </a:p>
                    <a:p>
                      <a:pPr marL="230188" lvl="0" indent="-230188">
                        <a:lnSpc>
                          <a:spcPct val="90000"/>
                        </a:lnSpc>
                        <a:buFont typeface="Arial" pitchFamily="34" charset="0"/>
                        <a:buChar char="•"/>
                      </a:pPr>
                      <a:r>
                        <a:rPr lang="en-US" sz="2800" dirty="0" smtClean="0">
                          <a:latin typeface="Arial Narrow" pitchFamily="34" charset="0"/>
                        </a:rPr>
                        <a:t>Try a huge value</a:t>
                      </a:r>
                    </a:p>
                    <a:p>
                      <a:pPr marL="230188" lvl="0" indent="-230188">
                        <a:lnSpc>
                          <a:spcPct val="90000"/>
                        </a:lnSpc>
                        <a:buFont typeface="Arial" pitchFamily="34" charset="0"/>
                        <a:buChar char="•"/>
                      </a:pPr>
                      <a:r>
                        <a:rPr lang="en-US" sz="2800" dirty="0" smtClean="0">
                          <a:latin typeface="Arial Narrow" pitchFamily="34" charset="0"/>
                        </a:rPr>
                        <a:t>Try a huge list</a:t>
                      </a:r>
                    </a:p>
                    <a:p>
                      <a:pPr marL="230188" lvl="0" indent="-230188">
                        <a:lnSpc>
                          <a:spcPct val="90000"/>
                        </a:lnSpc>
                        <a:buFont typeface="Arial" pitchFamily="34" charset="0"/>
                        <a:buChar char="•"/>
                      </a:pPr>
                      <a:r>
                        <a:rPr lang="en-US" sz="2800" dirty="0" smtClean="0">
                          <a:latin typeface="Arial Narrow" pitchFamily="34" charset="0"/>
                        </a:rPr>
                        <a:t>Try a maximum length list</a:t>
                      </a:r>
                    </a:p>
                    <a:p>
                      <a:pPr marL="230188" lvl="0" indent="-230188">
                        <a:lnSpc>
                          <a:spcPct val="90000"/>
                        </a:lnSpc>
                        <a:buFont typeface="Arial" pitchFamily="34" charset="0"/>
                        <a:buChar char="•"/>
                      </a:pPr>
                      <a:r>
                        <a:rPr lang="en-US" sz="2800" dirty="0" smtClean="0">
                          <a:latin typeface="Arial Narrow" pitchFamily="34" charset="0"/>
                        </a:rPr>
                        <a:t>Try a max+1 length list</a:t>
                      </a:r>
                    </a:p>
                    <a:p>
                      <a:pPr marL="230188" lvl="0" indent="-230188">
                        <a:lnSpc>
                          <a:spcPct val="90000"/>
                        </a:lnSpc>
                        <a:buFont typeface="Arial" pitchFamily="34" charset="0"/>
                        <a:buChar char="•"/>
                      </a:pPr>
                      <a:r>
                        <a:rPr lang="en-US" sz="2800" dirty="0" smtClean="0">
                          <a:latin typeface="Arial Narrow" pitchFamily="34" charset="0"/>
                        </a:rPr>
                        <a:t>Try a null value</a:t>
                      </a:r>
                    </a:p>
                    <a:p>
                      <a:pPr marL="230188" lvl="0" indent="-230188">
                        <a:lnSpc>
                          <a:spcPct val="90000"/>
                        </a:lnSpc>
                        <a:buFont typeface="Arial" pitchFamily="34" charset="0"/>
                        <a:buChar char="•"/>
                      </a:pPr>
                      <a:r>
                        <a:rPr lang="en-US" sz="2800" dirty="0" smtClean="0">
                          <a:latin typeface="Arial Narrow" pitchFamily="34" charset="0"/>
                        </a:rPr>
                        <a:t>Insert into a null list</a:t>
                      </a:r>
                    </a:p>
                    <a:p>
                      <a:pPr marL="230188" lvl="0" indent="-230188">
                        <a:lnSpc>
                          <a:spcPct val="90000"/>
                        </a:lnSpc>
                        <a:buFont typeface="Arial" pitchFamily="34" charset="0"/>
                        <a:buChar char="•"/>
                      </a:pPr>
                      <a:endParaRPr lang="en-US" sz="2800" dirty="0" smtClean="0">
                        <a:latin typeface="Arial Narrow" pitchFamily="34" charset="0"/>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0188" lvl="0" indent="-230188">
                        <a:lnSpc>
                          <a:spcPct val="90000"/>
                        </a:lnSpc>
                        <a:buFont typeface="Arial" pitchFamily="34" charset="0"/>
                        <a:buChar char="•"/>
                      </a:pPr>
                      <a:endParaRPr lang="en-US" sz="2800" dirty="0" smtClean="0">
                        <a:latin typeface="Arial Narrow" pitchFamily="34" charset="0"/>
                      </a:endParaRPr>
                    </a:p>
                    <a:p>
                      <a:pPr marL="230188" lvl="0" indent="-230188">
                        <a:lnSpc>
                          <a:spcPct val="90000"/>
                        </a:lnSpc>
                        <a:buFont typeface="Arial" pitchFamily="34" charset="0"/>
                        <a:buChar char="•"/>
                      </a:pPr>
                      <a:r>
                        <a:rPr lang="en-US" sz="2800" dirty="0" smtClean="0">
                          <a:latin typeface="Arial Narrow" pitchFamily="34" charset="0"/>
                        </a:rPr>
                        <a:t>Try a value of wrong type</a:t>
                      </a:r>
                    </a:p>
                    <a:p>
                      <a:pPr marL="230188" lvl="0" indent="-230188">
                        <a:lnSpc>
                          <a:spcPct val="90000"/>
                        </a:lnSpc>
                        <a:buFont typeface="Arial" pitchFamily="34" charset="0"/>
                        <a:buChar char="•"/>
                      </a:pPr>
                      <a:r>
                        <a:rPr lang="en-US" sz="2800" dirty="0" smtClean="0">
                          <a:latin typeface="Arial Narrow" pitchFamily="34" charset="0"/>
                        </a:rPr>
                        <a:t>Try a tied value</a:t>
                      </a:r>
                    </a:p>
                    <a:p>
                      <a:pPr marL="230188" lvl="0" indent="-230188">
                        <a:lnSpc>
                          <a:spcPct val="90000"/>
                        </a:lnSpc>
                        <a:buFont typeface="Arial" pitchFamily="34" charset="0"/>
                        <a:buChar char="•"/>
                      </a:pPr>
                      <a:r>
                        <a:rPr lang="en-US" sz="2800" dirty="0" smtClean="0">
                          <a:latin typeface="Arial Narrow" pitchFamily="34" charset="0"/>
                        </a:rPr>
                        <a:t>Try a negative value</a:t>
                      </a:r>
                      <a:endParaRPr lang="en-US" sz="2800" kern="1200" dirty="0" smtClean="0">
                        <a:solidFill>
                          <a:schemeClr val="tx1"/>
                        </a:solidFill>
                        <a:latin typeface="Arial Narrow" pitchFamily="34" charset="0"/>
                        <a:ea typeface="+mn-ea"/>
                        <a:cs typeface="+mn-cs"/>
                      </a:endParaRPr>
                    </a:p>
                    <a:p>
                      <a:pPr marL="230188" lvl="0" indent="-230188" algn="l" defTabSz="914400" rtl="0" eaLnBrk="1" latinLnBrk="0" hangingPunct="1">
                        <a:lnSpc>
                          <a:spcPct val="90000"/>
                        </a:lnSpc>
                        <a:buFont typeface="Arial" pitchFamily="34" charset="0"/>
                        <a:buChar char="•"/>
                      </a:pPr>
                      <a:r>
                        <a:rPr lang="en-US" sz="2800" kern="1200" dirty="0" smtClean="0">
                          <a:solidFill>
                            <a:schemeClr val="dk1"/>
                          </a:solidFill>
                          <a:latin typeface="Arial Narrow" pitchFamily="34" charset="0"/>
                          <a:ea typeface="+mn-ea"/>
                          <a:cs typeface="+mn-cs"/>
                        </a:rPr>
                        <a:t>Try a zero?</a:t>
                      </a:r>
                    </a:p>
                    <a:p>
                      <a:pPr marL="230188" lvl="0" indent="-230188" algn="l" defTabSz="914400" rtl="0" eaLnBrk="1" latinLnBrk="0" hangingPunct="1">
                        <a:lnSpc>
                          <a:spcPct val="90000"/>
                        </a:lnSpc>
                        <a:buFont typeface="Arial" pitchFamily="34" charset="0"/>
                        <a:buChar char="•"/>
                      </a:pPr>
                      <a:r>
                        <a:rPr lang="en-US" sz="2800" kern="1200" dirty="0" smtClean="0">
                          <a:solidFill>
                            <a:schemeClr val="dk1"/>
                          </a:solidFill>
                          <a:latin typeface="Arial Narrow" pitchFamily="34" charset="0"/>
                          <a:ea typeface="+mn-ea"/>
                          <a:cs typeface="+mn-cs"/>
                        </a:rPr>
                        <a:t>Try a value that should sort to the start of the list. </a:t>
                      </a:r>
                    </a:p>
                    <a:p>
                      <a:pPr marL="230188" lvl="0" indent="-230188" algn="l" defTabSz="914400" rtl="0" eaLnBrk="1" latinLnBrk="0" hangingPunct="1">
                        <a:lnSpc>
                          <a:spcPct val="90000"/>
                        </a:lnSpc>
                        <a:buFont typeface="Arial" pitchFamily="34" charset="0"/>
                        <a:buChar char="•"/>
                      </a:pPr>
                      <a:r>
                        <a:rPr lang="en-US" sz="2800" kern="1200" dirty="0" smtClean="0">
                          <a:solidFill>
                            <a:schemeClr val="dk1"/>
                          </a:solidFill>
                          <a:latin typeface="Arial Narrow" pitchFamily="34" charset="0"/>
                          <a:ea typeface="+mn-ea"/>
                          <a:cs typeface="+mn-cs"/>
                        </a:rPr>
                        <a:t>Exact middle of the list</a:t>
                      </a:r>
                    </a:p>
                    <a:p>
                      <a:pPr marL="230188" lvl="0" indent="-230188" algn="l" defTabSz="914400" rtl="0" eaLnBrk="1" latinLnBrk="0" hangingPunct="1">
                        <a:lnSpc>
                          <a:spcPct val="90000"/>
                        </a:lnSpc>
                        <a:buFont typeface="Arial" pitchFamily="34" charset="0"/>
                        <a:buChar char="•"/>
                      </a:pPr>
                      <a:r>
                        <a:rPr lang="en-US" sz="2800" kern="1200" dirty="0" smtClean="0">
                          <a:solidFill>
                            <a:schemeClr val="dk1"/>
                          </a:solidFill>
                          <a:latin typeface="Arial Narrow" pitchFamily="34" charset="0"/>
                          <a:ea typeface="+mn-ea"/>
                          <a:cs typeface="+mn-cs"/>
                        </a:rPr>
                        <a:t>Exercise every error case in the method</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2" name="Rectangle 6"/>
          <p:cNvSpPr>
            <a:spLocks noGrp="1" noChangeArrowheads="1"/>
          </p:cNvSpPr>
          <p:nvPr>
            <p:ph type="title"/>
          </p:nvPr>
        </p:nvSpPr>
        <p:spPr>
          <a:xfrm>
            <a:off x="404151" y="228600"/>
            <a:ext cx="9097698" cy="762000"/>
          </a:xfrm>
        </p:spPr>
        <p:txBody>
          <a:bodyPr/>
          <a:lstStyle/>
          <a:p>
            <a:r>
              <a:rPr lang="en-US" dirty="0" smtClean="0"/>
              <a:t>Unit testing can spare us from </a:t>
            </a:r>
            <a:br>
              <a:rPr lang="en-US" dirty="0" smtClean="0"/>
            </a:br>
            <a:r>
              <a:rPr lang="en-US" dirty="0" smtClean="0"/>
              <a:t>simplistic system testing</a:t>
            </a:r>
            <a:endParaRPr lang="en-US" dirty="0"/>
          </a:p>
        </p:txBody>
      </p:sp>
      <p:sp>
        <p:nvSpPr>
          <p:cNvPr id="434183" name="Rectangle 7"/>
          <p:cNvSpPr>
            <a:spLocks noGrp="1" noChangeArrowheads="1"/>
          </p:cNvSpPr>
          <p:nvPr>
            <p:ph type="body" idx="1"/>
          </p:nvPr>
        </p:nvSpPr>
        <p:spPr>
          <a:xfrm>
            <a:off x="318162" y="1028701"/>
            <a:ext cx="9269677" cy="5127625"/>
          </a:xfrm>
        </p:spPr>
        <p:txBody>
          <a:bodyPr/>
          <a:lstStyle/>
          <a:p>
            <a:pPr lvl="1"/>
            <a:r>
              <a:rPr lang="en-US" sz="2600" dirty="0" smtClean="0"/>
              <a:t>Example: Many testing books treat domain testing (boundary / equivalence analysis) as </a:t>
            </a:r>
            <a:r>
              <a:rPr lang="en-US" sz="2600" b="1" dirty="0" smtClean="0"/>
              <a:t>the</a:t>
            </a:r>
            <a:r>
              <a:rPr lang="en-US" sz="2600" dirty="0" smtClean="0"/>
              <a:t> primary system testing technique. </a:t>
            </a:r>
          </a:p>
          <a:p>
            <a:pPr lvl="1"/>
            <a:r>
              <a:rPr lang="en-US" sz="2600" dirty="0" smtClean="0"/>
              <a:t>This technique—checking single variables and combinations at their edge values—is often handled well in unit and low-level integration tests. These are more efficient than system tests. </a:t>
            </a:r>
          </a:p>
          <a:p>
            <a:pPr lvl="1"/>
            <a:r>
              <a:rPr lang="en-US" sz="2600" dirty="0" smtClean="0"/>
              <a:t>If the programmers actually test this way, then system testers should focus on other risks and other techniques. </a:t>
            </a:r>
          </a:p>
          <a:p>
            <a:pPr lvl="1"/>
            <a:r>
              <a:rPr lang="en-US" sz="2600" dirty="0" smtClean="0"/>
              <a:t>Beware the system test group so jealous of its  independence that it squanders opportunities for complex tests focused on harder-to-assess risks by insisting on repeating simple tests already done by others.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04151" y="266700"/>
            <a:ext cx="9097698" cy="762000"/>
          </a:xfrm>
        </p:spPr>
        <p:txBody>
          <a:bodyPr/>
          <a:lstStyle/>
          <a:p>
            <a:r>
              <a:rPr lang="en-US" dirty="0" smtClean="0"/>
              <a:t>Unit testing can spare us from </a:t>
            </a:r>
            <a:br>
              <a:rPr lang="en-US" dirty="0" smtClean="0"/>
            </a:br>
            <a:r>
              <a:rPr lang="en-US" dirty="0" smtClean="0"/>
              <a:t>simplistic system testing</a:t>
            </a:r>
            <a:endParaRPr lang="en-US" dirty="0"/>
          </a:p>
        </p:txBody>
      </p:sp>
      <p:sp>
        <p:nvSpPr>
          <p:cNvPr id="430083" name="Rectangle 3"/>
          <p:cNvSpPr>
            <a:spLocks noGrp="1" noChangeArrowheads="1"/>
          </p:cNvSpPr>
          <p:nvPr>
            <p:ph type="body" idx="1"/>
          </p:nvPr>
        </p:nvSpPr>
        <p:spPr>
          <a:xfrm>
            <a:off x="380074" y="1257301"/>
            <a:ext cx="9145852" cy="4648200"/>
          </a:xfrm>
        </p:spPr>
        <p:txBody>
          <a:bodyPr/>
          <a:lstStyle/>
          <a:p>
            <a:pPr lvl="1"/>
            <a:r>
              <a:rPr lang="en-US" dirty="0" smtClean="0"/>
              <a:t>If </a:t>
            </a:r>
            <a:r>
              <a:rPr lang="en-US" dirty="0"/>
              <a:t>the programmers do thorough unit testing</a:t>
            </a:r>
          </a:p>
          <a:p>
            <a:pPr lvl="2"/>
            <a:r>
              <a:rPr lang="en-US" dirty="0"/>
              <a:t>Based on their own test design, or </a:t>
            </a:r>
          </a:p>
          <a:p>
            <a:pPr lvl="2"/>
            <a:r>
              <a:rPr lang="en-US" dirty="0"/>
              <a:t>Based on a code analyzer / test generator (like Agitator)</a:t>
            </a:r>
          </a:p>
          <a:p>
            <a:pPr lvl="1"/>
            <a:r>
              <a:rPr lang="en-US" dirty="0"/>
              <a:t>then apart from a sanity-check sample at the system level, we don’t have to repeat these tests as system tests.</a:t>
            </a:r>
          </a:p>
          <a:p>
            <a:pPr lvl="1"/>
            <a:r>
              <a:rPr lang="en-US" dirty="0"/>
              <a:t>Instead, we can focus on techniques that exercise the program more broadly and more interestingly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0074" y="381000"/>
          <a:ext cx="9145854" cy="5029200"/>
        </p:xfrm>
        <a:graphic>
          <a:graphicData uri="http://schemas.openxmlformats.org/drawingml/2006/table">
            <a:tbl>
              <a:tblPr firstRow="1" bandRow="1">
                <a:tableStyleId>{F5AB1C69-6EDB-4FF4-983F-18BD219EF322}</a:tableStyleId>
              </a:tblPr>
              <a:tblGrid>
                <a:gridCol w="4572927"/>
                <a:gridCol w="4572927"/>
              </a:tblGrid>
              <a:tr h="370840">
                <a:tc>
                  <a:txBody>
                    <a:bodyPr/>
                    <a:lstStyle/>
                    <a:p>
                      <a:pPr algn="ctr"/>
                      <a:r>
                        <a:rPr lang="en-US" sz="2600" dirty="0" smtClean="0">
                          <a:solidFill>
                            <a:schemeClr val="tx1"/>
                          </a:solidFill>
                          <a:latin typeface="Arial" pitchFamily="34" charset="0"/>
                          <a:cs typeface="Arial" pitchFamily="34" charset="0"/>
                        </a:rPr>
                        <a:t>Programmer Testing</a:t>
                      </a:r>
                      <a:endParaRPr lang="en-US" sz="2600" dirty="0">
                        <a:solidFill>
                          <a:schemeClr val="tx1"/>
                        </a:solidFill>
                        <a:latin typeface="Arial" pitchFamily="34" charset="0"/>
                        <a:cs typeface="Arial" pitchFamily="34" charset="0"/>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40000"/>
                        <a:lumOff val="60000"/>
                      </a:schemeClr>
                    </a:solidFill>
                  </a:tcPr>
                </a:tc>
                <a:tc>
                  <a:txBody>
                    <a:bodyPr/>
                    <a:lstStyle/>
                    <a:p>
                      <a:pPr algn="ctr"/>
                      <a:r>
                        <a:rPr lang="en-US" sz="2600" dirty="0" smtClean="0">
                          <a:solidFill>
                            <a:schemeClr val="tx1"/>
                          </a:solidFill>
                          <a:latin typeface="Arial" pitchFamily="34" charset="0"/>
                          <a:cs typeface="Arial" pitchFamily="34" charset="0"/>
                        </a:rPr>
                        <a:t>System Testing</a:t>
                      </a:r>
                      <a:endParaRPr lang="en-US" sz="2600" dirty="0">
                        <a:solidFill>
                          <a:schemeClr val="tx1"/>
                        </a:solidFill>
                        <a:latin typeface="Arial" pitchFamily="34" charset="0"/>
                        <a:cs typeface="Arial" pitchFamily="34" charset="0"/>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40000"/>
                        <a:lumOff val="60000"/>
                      </a:schemeClr>
                    </a:solidFill>
                  </a:tcPr>
                </a:tc>
              </a:tr>
              <a:tr h="370840">
                <a:tc>
                  <a:txBody>
                    <a:bodyPr/>
                    <a:lstStyle/>
                    <a:p>
                      <a:pPr marL="228600" indent="-228600">
                        <a:buFont typeface="Arial" pitchFamily="34" charset="0"/>
                        <a:buChar char="•"/>
                      </a:pPr>
                      <a:r>
                        <a:rPr lang="en-US" sz="2600" dirty="0" smtClean="0">
                          <a:solidFill>
                            <a:schemeClr val="tx1"/>
                          </a:solidFill>
                        </a:rPr>
                        <a:t>Does the program do what I intended?</a:t>
                      </a:r>
                      <a:endParaRPr lang="en-US" sz="26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28600" lvl="0" indent="-228600">
                        <a:buFont typeface="Arial" pitchFamily="34" charset="0"/>
                        <a:buChar char="•"/>
                      </a:pPr>
                      <a:r>
                        <a:rPr lang="en-US" sz="2600" dirty="0" smtClean="0">
                          <a:solidFill>
                            <a:schemeClr val="tx1"/>
                          </a:solidFill>
                        </a:rPr>
                        <a:t>Does</a:t>
                      </a:r>
                      <a:r>
                        <a:rPr lang="en-US" sz="2600" baseline="0" dirty="0" smtClean="0">
                          <a:solidFill>
                            <a:schemeClr val="tx1"/>
                          </a:solidFill>
                        </a:rPr>
                        <a:t> the program meet the needs of the stakeholders?</a:t>
                      </a:r>
                      <a:endParaRPr lang="en-US" sz="26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marL="228600" indent="-228600" algn="l" defTabSz="914400" rtl="0" eaLnBrk="1" latinLnBrk="0" hangingPunct="1">
                        <a:buFont typeface="Arial" pitchFamily="34" charset="0"/>
                        <a:buChar char="•"/>
                      </a:pPr>
                      <a:r>
                        <a:rPr lang="en-US" sz="2600" kern="1200" dirty="0" smtClean="0">
                          <a:solidFill>
                            <a:schemeClr val="tx1"/>
                          </a:solidFill>
                          <a:latin typeface="+mn-lt"/>
                          <a:ea typeface="+mn-ea"/>
                          <a:cs typeface="+mn-cs"/>
                        </a:rPr>
                        <a:t>Evidence is taken from the programmer's</a:t>
                      </a:r>
                      <a:r>
                        <a:rPr lang="en-US" sz="2600" kern="1200" baseline="0" dirty="0" smtClean="0">
                          <a:solidFill>
                            <a:schemeClr val="tx1"/>
                          </a:solidFill>
                          <a:latin typeface="+mn-lt"/>
                          <a:ea typeface="+mn-ea"/>
                          <a:cs typeface="+mn-cs"/>
                        </a:rPr>
                        <a:t> intent, which might be reflected in design documents, unit tests, comments, or personal memory</a:t>
                      </a:r>
                      <a:endParaRPr lang="en-US" sz="2600" kern="1200" dirty="0" smtClean="0">
                        <a:solidFill>
                          <a:schemeClr val="tx1"/>
                        </a:solidFill>
                        <a:latin typeface="+mn-lt"/>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lvl="0" indent="-228600" algn="l" defTabSz="914400" rtl="0" eaLnBrk="1" latinLnBrk="0" hangingPunct="1">
                        <a:buFont typeface="Arial" pitchFamily="34" charset="0"/>
                        <a:buChar char="•"/>
                      </a:pPr>
                      <a:r>
                        <a:rPr lang="en-US" sz="2600" kern="1200" dirty="0" smtClean="0">
                          <a:solidFill>
                            <a:schemeClr val="tx1"/>
                          </a:solidFill>
                          <a:latin typeface="+mn-lt"/>
                          <a:ea typeface="+mn-ea"/>
                          <a:cs typeface="+mn-cs"/>
                        </a:rPr>
                        <a:t>Evidence is taken from every source that provides information about the needs and preferences</a:t>
                      </a:r>
                      <a:r>
                        <a:rPr lang="en-US" sz="2600" kern="1200" baseline="0" dirty="0" smtClean="0">
                          <a:solidFill>
                            <a:schemeClr val="tx1"/>
                          </a:solidFill>
                          <a:latin typeface="+mn-lt"/>
                          <a:ea typeface="+mn-ea"/>
                          <a:cs typeface="+mn-cs"/>
                        </a:rPr>
                        <a:t> of the stakeholders (requirements documents, tech support data, competing products, interviews of stakeholders, etc.)</a:t>
                      </a:r>
                      <a:endParaRPr lang="en-US" sz="2600" kern="1200" dirty="0" smtClean="0">
                        <a:solidFill>
                          <a:schemeClr val="tx1"/>
                        </a:solidFill>
                        <a:latin typeface="+mn-lt"/>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6372" y="381000"/>
          <a:ext cx="9493252" cy="5821680"/>
        </p:xfrm>
        <a:graphic>
          <a:graphicData uri="http://schemas.openxmlformats.org/drawingml/2006/table">
            <a:tbl>
              <a:tblPr firstRow="1" bandRow="1">
                <a:tableStyleId>{F5AB1C69-6EDB-4FF4-983F-18BD219EF322}</a:tableStyleId>
              </a:tblPr>
              <a:tblGrid>
                <a:gridCol w="4746626"/>
                <a:gridCol w="4746626"/>
              </a:tblGrid>
              <a:tr h="370840">
                <a:tc>
                  <a:txBody>
                    <a:bodyPr/>
                    <a:lstStyle/>
                    <a:p>
                      <a:pPr algn="ctr"/>
                      <a:r>
                        <a:rPr lang="en-US" sz="2600" dirty="0" smtClean="0">
                          <a:solidFill>
                            <a:schemeClr val="tx1"/>
                          </a:solidFill>
                          <a:latin typeface="Arial" pitchFamily="34" charset="0"/>
                          <a:cs typeface="Arial" pitchFamily="34" charset="0"/>
                        </a:rPr>
                        <a:t>Programmer Testing</a:t>
                      </a:r>
                      <a:endParaRPr lang="en-US" sz="2600" dirty="0">
                        <a:solidFill>
                          <a:schemeClr val="tx1"/>
                        </a:solidFill>
                        <a:latin typeface="Arial" pitchFamily="34" charset="0"/>
                        <a:cs typeface="Arial" pitchFamily="34" charset="0"/>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40000"/>
                        <a:lumOff val="60000"/>
                      </a:schemeClr>
                    </a:solidFill>
                  </a:tcPr>
                </a:tc>
                <a:tc>
                  <a:txBody>
                    <a:bodyPr/>
                    <a:lstStyle/>
                    <a:p>
                      <a:pPr algn="ctr"/>
                      <a:r>
                        <a:rPr lang="en-US" sz="2600" dirty="0" smtClean="0">
                          <a:solidFill>
                            <a:schemeClr val="tx1"/>
                          </a:solidFill>
                          <a:latin typeface="Arial" pitchFamily="34" charset="0"/>
                          <a:cs typeface="Arial" pitchFamily="34" charset="0"/>
                        </a:rPr>
                        <a:t>System Testing</a:t>
                      </a:r>
                      <a:endParaRPr lang="en-US" sz="2600" dirty="0">
                        <a:solidFill>
                          <a:schemeClr val="tx1"/>
                        </a:solidFill>
                        <a:latin typeface="Arial" pitchFamily="34" charset="0"/>
                        <a:cs typeface="Arial" pitchFamily="34" charset="0"/>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40000"/>
                        <a:lumOff val="60000"/>
                      </a:schemeClr>
                    </a:solidFill>
                  </a:tcPr>
                </a:tc>
              </a:tr>
              <a:tr h="370840">
                <a:tc>
                  <a:txBody>
                    <a:bodyPr/>
                    <a:lstStyle/>
                    <a:p>
                      <a:pPr marL="228600" indent="-228600" algn="l" defTabSz="914400" rtl="0" eaLnBrk="1" latinLnBrk="0" hangingPunct="1">
                        <a:buFont typeface="Arial" pitchFamily="34" charset="0"/>
                        <a:buChar char="•"/>
                      </a:pPr>
                      <a:r>
                        <a:rPr lang="en-US" sz="2600" kern="1200" dirty="0" smtClean="0">
                          <a:solidFill>
                            <a:schemeClr val="tx1"/>
                          </a:solidFill>
                          <a:latin typeface="+mn-lt"/>
                          <a:ea typeface="+mn-ea"/>
                          <a:cs typeface="+mn-cs"/>
                        </a:rPr>
                        <a:t>Tests are almost always glass box, though</a:t>
                      </a:r>
                      <a:r>
                        <a:rPr lang="en-US" sz="2600" kern="1200" baseline="0" dirty="0" smtClean="0">
                          <a:solidFill>
                            <a:schemeClr val="tx1"/>
                          </a:solidFill>
                          <a:latin typeface="+mn-lt"/>
                          <a:ea typeface="+mn-ea"/>
                          <a:cs typeface="+mn-cs"/>
                        </a:rPr>
                        <a:t> in practice, they are often runs of the working program while reviewing a listing or running a debugger</a:t>
                      </a:r>
                      <a:endParaRPr lang="en-US" sz="2600" kern="1200" dirty="0" smtClean="0">
                        <a:solidFill>
                          <a:schemeClr val="tx1"/>
                        </a:solidFill>
                        <a:latin typeface="+mn-lt"/>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28600" lvl="0" indent="-228600" algn="l" defTabSz="914400" rtl="0" eaLnBrk="1" latinLnBrk="0" hangingPunct="1">
                        <a:buFont typeface="Arial" pitchFamily="34" charset="0"/>
                        <a:buChar char="•"/>
                      </a:pPr>
                      <a:r>
                        <a:rPr lang="en-US" sz="2600" kern="1200" dirty="0" smtClean="0">
                          <a:solidFill>
                            <a:schemeClr val="tx1"/>
                          </a:solidFill>
                          <a:latin typeface="+mn-lt"/>
                          <a:ea typeface="+mn-ea"/>
                          <a:cs typeface="+mn-cs"/>
                        </a:rPr>
                        <a:t>Tests are typically behavioral.  For practical reasons</a:t>
                      </a:r>
                      <a:r>
                        <a:rPr lang="en-US" sz="2600" kern="1200" baseline="0" dirty="0" smtClean="0">
                          <a:solidFill>
                            <a:schemeClr val="tx1"/>
                          </a:solidFill>
                          <a:latin typeface="+mn-lt"/>
                          <a:ea typeface="+mn-ea"/>
                          <a:cs typeface="+mn-cs"/>
                        </a:rPr>
                        <a:t> they are usually black box (a subspecies of behavioral). </a:t>
                      </a:r>
                      <a:endParaRPr lang="en-US" sz="2600" kern="1200" dirty="0" smtClean="0">
                        <a:solidFill>
                          <a:schemeClr val="tx1"/>
                        </a:solidFill>
                        <a:latin typeface="+mn-lt"/>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marL="228600" indent="-228600" algn="l" defTabSz="914400" rtl="0" eaLnBrk="1" latinLnBrk="0" hangingPunct="1">
                        <a:buFont typeface="Arial" pitchFamily="34" charset="0"/>
                        <a:buChar char="•"/>
                      </a:pPr>
                      <a:r>
                        <a:rPr lang="en-US" sz="2600" kern="1200" dirty="0" smtClean="0">
                          <a:solidFill>
                            <a:schemeClr val="tx1"/>
                          </a:solidFill>
                          <a:latin typeface="+mn-lt"/>
                          <a:ea typeface="+mn-ea"/>
                          <a:cs typeface="+mn-cs"/>
                        </a:rPr>
                        <a:t>Tools: Unit test</a:t>
                      </a:r>
                      <a:r>
                        <a:rPr lang="en-US" sz="2600" kern="1200" baseline="0" dirty="0" smtClean="0">
                          <a:solidFill>
                            <a:schemeClr val="tx1"/>
                          </a:solidFill>
                          <a:latin typeface="+mn-lt"/>
                          <a:ea typeface="+mn-ea"/>
                          <a:cs typeface="+mn-cs"/>
                        </a:rPr>
                        <a:t> frameworks</a:t>
                      </a:r>
                      <a:r>
                        <a:rPr lang="en-US" sz="2600" kern="1200" dirty="0" smtClean="0">
                          <a:solidFill>
                            <a:schemeClr val="tx1"/>
                          </a:solidFill>
                          <a:latin typeface="+mn-lt"/>
                          <a:ea typeface="+mn-ea"/>
                          <a:cs typeface="+mn-cs"/>
                        </a:rPr>
                        <a:t> (e.g. JUNIT), code coverage, complexity metrics, version control, source code</a:t>
                      </a:r>
                      <a:r>
                        <a:rPr lang="en-US" sz="2600" kern="1200" baseline="0" dirty="0" smtClean="0">
                          <a:solidFill>
                            <a:schemeClr val="tx1"/>
                          </a:solidFill>
                          <a:latin typeface="+mn-lt"/>
                          <a:ea typeface="+mn-ea"/>
                          <a:cs typeface="+mn-cs"/>
                        </a:rPr>
                        <a:t> analyzers, state models</a:t>
                      </a:r>
                      <a:endParaRPr lang="en-US" sz="2600" kern="1200" dirty="0" smtClean="0">
                        <a:solidFill>
                          <a:schemeClr val="tx1"/>
                        </a:solidFill>
                        <a:latin typeface="+mn-lt"/>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lvl="0" indent="-228600" algn="l" defTabSz="914400" rtl="0" eaLnBrk="1" latinLnBrk="0" hangingPunct="1">
                        <a:buFont typeface="Arial" pitchFamily="34" charset="0"/>
                        <a:buChar char="•"/>
                      </a:pPr>
                      <a:r>
                        <a:rPr lang="en-US" sz="2600" kern="1200" dirty="0" smtClean="0">
                          <a:solidFill>
                            <a:schemeClr val="tx1"/>
                          </a:solidFill>
                          <a:latin typeface="+mn-lt"/>
                          <a:ea typeface="+mn-ea"/>
                          <a:cs typeface="+mn-cs"/>
                        </a:rPr>
                        <a:t>Tools are diverse. GUI regression tests</a:t>
                      </a:r>
                      <a:r>
                        <a:rPr lang="en-US" sz="2600" kern="1200" baseline="0" dirty="0" smtClean="0">
                          <a:solidFill>
                            <a:schemeClr val="tx1"/>
                          </a:solidFill>
                          <a:latin typeface="+mn-lt"/>
                          <a:ea typeface="+mn-ea"/>
                          <a:cs typeface="+mn-cs"/>
                        </a:rPr>
                        <a:t> are common but wasteful. More useful to think in terms of computer-assisted testing. </a:t>
                      </a:r>
                    </a:p>
                    <a:p>
                      <a:pPr marL="228600" lvl="0" indent="-228600" algn="l" defTabSz="914400" rtl="0" eaLnBrk="1" latinLnBrk="0" hangingPunct="1">
                        <a:buFont typeface="Arial" pitchFamily="34" charset="0"/>
                        <a:buChar char="•"/>
                      </a:pPr>
                      <a:r>
                        <a:rPr lang="en-US" sz="2600" kern="1200" baseline="0" dirty="0" smtClean="0">
                          <a:solidFill>
                            <a:schemeClr val="tx1"/>
                          </a:solidFill>
                          <a:latin typeface="+mn-lt"/>
                          <a:ea typeface="+mn-ea"/>
                          <a:cs typeface="+mn-cs"/>
                        </a:rPr>
                        <a:t>High volume test tools are in infancy, but vital</a:t>
                      </a:r>
                      <a:endParaRPr lang="en-US" sz="2600" kern="1200" dirty="0" smtClean="0">
                        <a:solidFill>
                          <a:schemeClr val="tx1"/>
                        </a:solidFill>
                        <a:latin typeface="+mn-lt"/>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8924" y="381000"/>
          <a:ext cx="9237002" cy="5821680"/>
        </p:xfrm>
        <a:graphic>
          <a:graphicData uri="http://schemas.openxmlformats.org/drawingml/2006/table">
            <a:tbl>
              <a:tblPr firstRow="1" bandRow="1">
                <a:tableStyleId>{F5AB1C69-6EDB-4FF4-983F-18BD219EF322}</a:tableStyleId>
              </a:tblPr>
              <a:tblGrid>
                <a:gridCol w="4618501"/>
                <a:gridCol w="4618501"/>
              </a:tblGrid>
              <a:tr h="370840">
                <a:tc>
                  <a:txBody>
                    <a:bodyPr/>
                    <a:lstStyle/>
                    <a:p>
                      <a:pPr algn="ctr"/>
                      <a:r>
                        <a:rPr lang="en-US" sz="2800" dirty="0" smtClean="0">
                          <a:solidFill>
                            <a:schemeClr val="tx1"/>
                          </a:solidFill>
                          <a:latin typeface="Arial" pitchFamily="34" charset="0"/>
                          <a:cs typeface="Arial" pitchFamily="34" charset="0"/>
                        </a:rPr>
                        <a:t>Programmer Testing</a:t>
                      </a:r>
                      <a:endParaRPr lang="en-US" sz="2800" dirty="0">
                        <a:solidFill>
                          <a:schemeClr val="tx1"/>
                        </a:solidFill>
                        <a:latin typeface="Arial" pitchFamily="34" charset="0"/>
                        <a:cs typeface="Arial" pitchFamily="34" charset="0"/>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40000"/>
                        <a:lumOff val="60000"/>
                      </a:schemeClr>
                    </a:solidFill>
                  </a:tcPr>
                </a:tc>
                <a:tc>
                  <a:txBody>
                    <a:bodyPr/>
                    <a:lstStyle/>
                    <a:p>
                      <a:pPr algn="ctr"/>
                      <a:r>
                        <a:rPr lang="en-US" sz="2800" dirty="0" smtClean="0">
                          <a:solidFill>
                            <a:schemeClr val="tx1"/>
                          </a:solidFill>
                          <a:latin typeface="Arial" pitchFamily="34" charset="0"/>
                          <a:cs typeface="Arial" pitchFamily="34" charset="0"/>
                        </a:rPr>
                        <a:t>System Testing</a:t>
                      </a:r>
                      <a:endParaRPr lang="en-US" sz="2800" dirty="0">
                        <a:solidFill>
                          <a:schemeClr val="tx1"/>
                        </a:solidFill>
                        <a:latin typeface="Arial" pitchFamily="34" charset="0"/>
                        <a:cs typeface="Arial" pitchFamily="34" charset="0"/>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40000"/>
                        <a:lumOff val="60000"/>
                      </a:schemeClr>
                    </a:solidFill>
                  </a:tcPr>
                </a:tc>
              </a:tr>
              <a:tr h="370840">
                <a:tc>
                  <a:txBody>
                    <a:bodyPr/>
                    <a:lstStyle/>
                    <a:p>
                      <a:pPr marL="228600" indent="-228600">
                        <a:buFont typeface="Arial" pitchFamily="34" charset="0"/>
                        <a:buChar char="•"/>
                      </a:pPr>
                      <a:r>
                        <a:rPr lang="en-US" sz="2800" dirty="0" smtClean="0">
                          <a:solidFill>
                            <a:schemeClr val="tx1"/>
                          </a:solidFill>
                        </a:rPr>
                        <a:t>All programmers</a:t>
                      </a:r>
                      <a:r>
                        <a:rPr lang="en-US" sz="2800" baseline="0" dirty="0" smtClean="0">
                          <a:solidFill>
                            <a:schemeClr val="tx1"/>
                          </a:solidFill>
                        </a:rPr>
                        <a:t> do programmer testing to some degree. Even weak programmers find the vast majority of their own bugs (public </a:t>
                      </a:r>
                      <a:r>
                        <a:rPr lang="en-US" sz="2800" baseline="0" dirty="0" err="1" smtClean="0">
                          <a:solidFill>
                            <a:schemeClr val="tx1"/>
                          </a:solidFill>
                        </a:rPr>
                        <a:t>vs</a:t>
                      </a:r>
                      <a:r>
                        <a:rPr lang="en-US" sz="2800" baseline="0" dirty="0" smtClean="0">
                          <a:solidFill>
                            <a:schemeClr val="tx1"/>
                          </a:solidFill>
                        </a:rPr>
                        <a:t> private bugs)</a:t>
                      </a:r>
                      <a:endParaRPr lang="en-US" sz="28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28600" lvl="0" indent="-228600">
                        <a:buFont typeface="Arial" pitchFamily="34" charset="0"/>
                        <a:buChar char="•"/>
                      </a:pPr>
                      <a:r>
                        <a:rPr lang="en-US" sz="2800" dirty="0" smtClean="0">
                          <a:solidFill>
                            <a:schemeClr val="tx1"/>
                          </a:solidFill>
                        </a:rPr>
                        <a:t>About 20% to 60% of the new product development effort (in terms of staff size)</a:t>
                      </a:r>
                      <a:endParaRPr lang="en-US" sz="28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36040">
                <a:tc>
                  <a:txBody>
                    <a:bodyPr/>
                    <a:lstStyle/>
                    <a:p>
                      <a:pPr marL="228600" indent="-228600" algn="l" defTabSz="914400" rtl="0" eaLnBrk="1" latinLnBrk="0" hangingPunct="1">
                        <a:buFont typeface="Arial" pitchFamily="34" charset="0"/>
                        <a:buChar char="•"/>
                      </a:pPr>
                      <a:r>
                        <a:rPr lang="en-US" sz="2800" kern="1200" dirty="0" smtClean="0">
                          <a:solidFill>
                            <a:schemeClr val="tx1"/>
                          </a:solidFill>
                          <a:latin typeface="+mn-lt"/>
                          <a:ea typeface="+mn-ea"/>
                          <a:cs typeface="+mn-cs"/>
                        </a:rPr>
                        <a:t>This</a:t>
                      </a:r>
                      <a:r>
                        <a:rPr lang="en-US" sz="2800" kern="1200" baseline="0" dirty="0" smtClean="0">
                          <a:solidFill>
                            <a:schemeClr val="tx1"/>
                          </a:solidFill>
                          <a:latin typeface="+mn-lt"/>
                          <a:ea typeface="+mn-ea"/>
                          <a:cs typeface="+mn-cs"/>
                        </a:rPr>
                        <a:t> IS programming. This helps the programmer understand her implementation (or the implementation by a colleague). </a:t>
                      </a:r>
                      <a:endParaRPr lang="en-US" sz="2800" kern="1200" dirty="0" smtClean="0">
                        <a:solidFill>
                          <a:schemeClr val="tx1"/>
                        </a:solidFill>
                        <a:latin typeface="+mn-lt"/>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28600" lvl="0" indent="-228600" algn="l" defTabSz="914400" rtl="0" eaLnBrk="1" latinLnBrk="0" hangingPunct="1">
                        <a:buFont typeface="Arial" pitchFamily="34" charset="0"/>
                        <a:buChar char="•"/>
                      </a:pPr>
                      <a:r>
                        <a:rPr lang="en-US" sz="2800" kern="1200" dirty="0" smtClean="0">
                          <a:solidFill>
                            <a:schemeClr val="tx1"/>
                          </a:solidFill>
                          <a:latin typeface="+mn-lt"/>
                          <a:ea typeface="+mn-ea"/>
                          <a:cs typeface="+mn-cs"/>
                        </a:rPr>
                        <a:t>This is NOT primarily about programming. To a very large degree, this is</a:t>
                      </a:r>
                      <a:r>
                        <a:rPr lang="en-US" sz="2800" kern="1200" baseline="0" dirty="0" smtClean="0">
                          <a:solidFill>
                            <a:schemeClr val="tx1"/>
                          </a:solidFill>
                          <a:latin typeface="+mn-lt"/>
                          <a:ea typeface="+mn-ea"/>
                          <a:cs typeface="+mn-cs"/>
                        </a:rPr>
                        <a:t> </a:t>
                      </a:r>
                      <a:r>
                        <a:rPr lang="en-US" sz="2800" kern="1200" dirty="0" smtClean="0">
                          <a:solidFill>
                            <a:schemeClr val="tx1"/>
                          </a:solidFill>
                          <a:latin typeface="+mn-lt"/>
                          <a:ea typeface="+mn-ea"/>
                          <a:cs typeface="+mn-cs"/>
                        </a:rPr>
                        <a:t>applied social science, plus specific subject matter expertise. </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0073" y="381000"/>
          <a:ext cx="9278276" cy="5730240"/>
        </p:xfrm>
        <a:graphic>
          <a:graphicData uri="http://schemas.openxmlformats.org/drawingml/2006/table">
            <a:tbl>
              <a:tblPr firstRow="1" bandRow="1">
                <a:tableStyleId>{F5AB1C69-6EDB-4FF4-983F-18BD219EF322}</a:tableStyleId>
              </a:tblPr>
              <a:tblGrid>
                <a:gridCol w="3759813"/>
                <a:gridCol w="5518463"/>
              </a:tblGrid>
              <a:tr h="370840">
                <a:tc>
                  <a:txBody>
                    <a:bodyPr/>
                    <a:lstStyle/>
                    <a:p>
                      <a:pPr algn="ctr"/>
                      <a:r>
                        <a:rPr lang="en-US" sz="2600" dirty="0" smtClean="0">
                          <a:solidFill>
                            <a:schemeClr val="tx1"/>
                          </a:solidFill>
                          <a:latin typeface="Arial" pitchFamily="34" charset="0"/>
                          <a:cs typeface="Arial" pitchFamily="34" charset="0"/>
                        </a:rPr>
                        <a:t>Programmer Testing</a:t>
                      </a:r>
                      <a:endParaRPr lang="en-US" sz="2600" dirty="0">
                        <a:solidFill>
                          <a:schemeClr val="tx1"/>
                        </a:solidFill>
                        <a:latin typeface="Arial" pitchFamily="34" charset="0"/>
                        <a:cs typeface="Arial" pitchFamily="34" charset="0"/>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40000"/>
                        <a:lumOff val="60000"/>
                      </a:schemeClr>
                    </a:solidFill>
                  </a:tcPr>
                </a:tc>
                <a:tc>
                  <a:txBody>
                    <a:bodyPr/>
                    <a:lstStyle/>
                    <a:p>
                      <a:pPr algn="ctr"/>
                      <a:r>
                        <a:rPr lang="en-US" sz="2600" dirty="0" smtClean="0">
                          <a:solidFill>
                            <a:schemeClr val="tx1"/>
                          </a:solidFill>
                          <a:latin typeface="Arial" pitchFamily="34" charset="0"/>
                          <a:cs typeface="Arial" pitchFamily="34" charset="0"/>
                        </a:rPr>
                        <a:t>System Testing</a:t>
                      </a:r>
                      <a:endParaRPr lang="en-US" sz="2600" dirty="0">
                        <a:solidFill>
                          <a:schemeClr val="tx1"/>
                        </a:solidFill>
                        <a:latin typeface="Arial" pitchFamily="34" charset="0"/>
                        <a:cs typeface="Arial" pitchFamily="34" charset="0"/>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lumMod val="40000"/>
                        <a:lumOff val="60000"/>
                      </a:schemeClr>
                    </a:solidFill>
                  </a:tcPr>
                </a:tc>
              </a:tr>
              <a:tr h="370840">
                <a:tc>
                  <a:txBody>
                    <a:bodyPr/>
                    <a:lstStyle/>
                    <a:p>
                      <a:pPr marL="228600" indent="-228600" algn="l" defTabSz="914400" rtl="0" eaLnBrk="1" latinLnBrk="0" hangingPunct="1">
                        <a:buFont typeface="Arial" pitchFamily="34" charset="0"/>
                        <a:buChar char="•"/>
                      </a:pPr>
                      <a:r>
                        <a:rPr lang="en-US" sz="2600" kern="1200" dirty="0" smtClean="0">
                          <a:solidFill>
                            <a:schemeClr val="tx1"/>
                          </a:solidFill>
                          <a:latin typeface="+mn-lt"/>
                          <a:ea typeface="+mn-ea"/>
                          <a:cs typeface="+mn-cs"/>
                        </a:rPr>
                        <a:t>Using the test tools is easy. </a:t>
                      </a:r>
                    </a:p>
                    <a:p>
                      <a:pPr marL="228600" indent="-228600" algn="l" defTabSz="914400" rtl="0" eaLnBrk="1" latinLnBrk="0" hangingPunct="1">
                        <a:buFont typeface="Arial" pitchFamily="34" charset="0"/>
                        <a:buChar char="•"/>
                      </a:pPr>
                      <a:r>
                        <a:rPr lang="en-US" sz="2600" kern="1200" dirty="0" smtClean="0">
                          <a:solidFill>
                            <a:schemeClr val="tx1"/>
                          </a:solidFill>
                          <a:latin typeface="+mn-lt"/>
                          <a:ea typeface="+mn-ea"/>
                          <a:cs typeface="+mn-cs"/>
                        </a:rPr>
                        <a:t>Current</a:t>
                      </a:r>
                      <a:r>
                        <a:rPr lang="en-US" sz="2600" kern="1200" baseline="0" dirty="0" smtClean="0">
                          <a:solidFill>
                            <a:schemeClr val="tx1"/>
                          </a:solidFill>
                          <a:latin typeface="+mn-lt"/>
                          <a:ea typeface="+mn-ea"/>
                          <a:cs typeface="+mn-cs"/>
                        </a:rPr>
                        <a:t> books and training overemphasize the implementation issues and underemphasize  the underlying issues of test design. </a:t>
                      </a:r>
                    </a:p>
                    <a:p>
                      <a:pPr marL="228600" indent="-228600" algn="l" defTabSz="914400" rtl="0" eaLnBrk="1" latinLnBrk="0" hangingPunct="1">
                        <a:buFont typeface="Arial" pitchFamily="34" charset="0"/>
                        <a:buChar char="•"/>
                      </a:pPr>
                      <a:r>
                        <a:rPr lang="en-US" sz="2600" kern="1200" dirty="0" smtClean="0">
                          <a:solidFill>
                            <a:schemeClr val="tx1"/>
                          </a:solidFill>
                          <a:latin typeface="+mn-lt"/>
                          <a:ea typeface="+mn-ea"/>
                          <a:cs typeface="+mn-cs"/>
                        </a:rPr>
                        <a:t>We need more on WHAT to implement,</a:t>
                      </a:r>
                      <a:r>
                        <a:rPr lang="en-US" sz="2600" kern="1200" baseline="0" dirty="0" smtClean="0">
                          <a:solidFill>
                            <a:schemeClr val="tx1"/>
                          </a:solidFill>
                          <a:latin typeface="+mn-lt"/>
                          <a:ea typeface="+mn-ea"/>
                          <a:cs typeface="+mn-cs"/>
                        </a:rPr>
                        <a:t> rather than so much about HOW.</a:t>
                      </a:r>
                      <a:endParaRPr lang="en-US" sz="2600" kern="1200" dirty="0" smtClean="0">
                        <a:solidFill>
                          <a:schemeClr val="tx1"/>
                        </a:solidFill>
                        <a:latin typeface="+mn-lt"/>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lvl="0" indent="-228600" algn="l" defTabSz="914400" rtl="0" eaLnBrk="1" latinLnBrk="0" hangingPunct="1">
                        <a:buFont typeface="Arial" pitchFamily="34" charset="0"/>
                        <a:buChar char="•"/>
                      </a:pPr>
                      <a:r>
                        <a:rPr lang="en-US" sz="2600" kern="1200" dirty="0" smtClean="0">
                          <a:solidFill>
                            <a:schemeClr val="tx1"/>
                          </a:solidFill>
                          <a:latin typeface="+mn-lt"/>
                          <a:ea typeface="+mn-ea"/>
                          <a:cs typeface="+mn-cs"/>
                        </a:rPr>
                        <a:t>Current books</a:t>
                      </a:r>
                      <a:r>
                        <a:rPr lang="en-US" sz="2600" kern="1200" baseline="0" dirty="0" smtClean="0">
                          <a:solidFill>
                            <a:schemeClr val="tx1"/>
                          </a:solidFill>
                          <a:latin typeface="+mn-lt"/>
                          <a:ea typeface="+mn-ea"/>
                          <a:cs typeface="+mn-cs"/>
                        </a:rPr>
                        <a:t> overemphasize management issues (practitioner books) or mathematical models (academic books)</a:t>
                      </a:r>
                    </a:p>
                    <a:p>
                      <a:pPr marL="228600" lvl="0" indent="-228600" algn="l" defTabSz="914400" rtl="0" eaLnBrk="1" latinLnBrk="0" hangingPunct="1">
                        <a:buFont typeface="Arial" pitchFamily="34" charset="0"/>
                        <a:buChar char="•"/>
                      </a:pPr>
                      <a:r>
                        <a:rPr lang="en-US" sz="2600" kern="1200" baseline="0" dirty="0" smtClean="0">
                          <a:solidFill>
                            <a:schemeClr val="tx1"/>
                          </a:solidFill>
                          <a:latin typeface="+mn-lt"/>
                          <a:ea typeface="+mn-ea"/>
                          <a:cs typeface="+mn-cs"/>
                        </a:rPr>
                        <a:t>We need more on how to imagine potential failure and consequences, optimize tests to trigger the failures of interest, tie these to stakeholder concerns. On the technical site, how to design simulators and other foundations for introducing massive variation into testing.</a:t>
                      </a:r>
                      <a:endParaRPr lang="en-US" sz="2600" kern="1200" dirty="0" smtClean="0">
                        <a:solidFill>
                          <a:schemeClr val="tx1"/>
                        </a:solidFill>
                        <a:latin typeface="+mn-lt"/>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KanerBlueYellow">
  <a:themeElements>
    <a:clrScheme name="blueVideo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3300"/>
      </a:hlink>
      <a:folHlink>
        <a:srgbClr val="99CC00"/>
      </a:folHlink>
    </a:clrScheme>
    <a:fontScheme name="blueVideo">
      <a:majorFont>
        <a:latin typeface="FuturistCondensed"/>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50800" cap="flat" cmpd="thickThin" algn="ctr">
          <a:solidFill>
            <a:schemeClr val="tx1"/>
          </a:solidFill>
          <a:prstDash val="solid"/>
          <a:round/>
          <a:headEnd type="none" w="med" len="med"/>
          <a:tailEnd type="none" w="med" len="med"/>
        </a:ln>
        <a:effectLst>
          <a:outerShdw sx="1000" sy="1000" algn="ctr" rotWithShape="0">
            <a:schemeClr val="accent2">
              <a:lumMod val="20000"/>
              <a:lumOff val="80000"/>
            </a:schemeClr>
          </a:outerShdw>
        </a:effectLst>
      </a:spPr>
      <a:bodyPr vert="horz" wrap="square" lIns="91440" tIns="182880" rIns="91440" bIns="182880" numCol="1" rtlCol="0" anchor="ctr" anchorCtr="0" compatLnSpc="1">
        <a:prstTxWarp prst="textNoShape">
          <a:avLst/>
        </a:prstTxWarp>
        <a:spAutoFit/>
      </a:bodyPr>
      <a:lstStyle>
        <a:defPPr marL="0" algn="ctr" eaLnBrk="0" fontAlgn="base" hangingPunct="0">
          <a:spcBef>
            <a:spcPct val="0"/>
          </a:spcBef>
          <a:spcAft>
            <a:spcPct val="0"/>
          </a:spcAft>
          <a:defRPr kumimoji="0" sz="2800" b="0" i="0" u="none" strike="noStrike" cap="none" normalizeH="0" baseline="0" dirty="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gradFill rotWithShape="1">
          <a:gsLst>
            <a:gs pos="0">
              <a:schemeClr val="bg1"/>
            </a:gs>
            <a:gs pos="50000">
              <a:srgbClr val="CCECFF"/>
            </a:gs>
            <a:gs pos="100000">
              <a:schemeClr val="bg1"/>
            </a:gs>
          </a:gsLst>
          <a:lin ang="18900000" scaled="1"/>
        </a:gra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FuturistCondensed" pitchFamily="2" charset="0"/>
          </a:defRPr>
        </a:defPPr>
      </a:lstStyle>
    </a:lnDef>
  </a:objectDefaults>
  <a:extraClrSchemeLst>
    <a:extraClrScheme>
      <a:clrScheme name="blueVide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Vide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Vide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Vide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Vide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Vide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Vide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Vide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Vide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Vide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Vide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Vide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Video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KanerBlueYellow</Template>
  <TotalTime>5319</TotalTime>
  <Words>15836</Words>
  <Application>Microsoft Office PowerPoint</Application>
  <PresentationFormat>A4 Paper (210x297 mm)</PresentationFormat>
  <Paragraphs>1825</Paragraphs>
  <Slides>210</Slides>
  <Notes>98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210</vt:i4>
      </vt:variant>
    </vt:vector>
  </HeadingPairs>
  <TitlesOfParts>
    <vt:vector size="212" baseType="lpstr">
      <vt:lpstr>KanerBlueYellow</vt:lpstr>
      <vt:lpstr>Bitmap Image</vt:lpstr>
      <vt:lpstr>PowerPoint Presentation</vt:lpstr>
      <vt:lpstr>Introduction &amp; Overview</vt:lpstr>
      <vt:lpstr>Commodity-Level Software Testing</vt:lpstr>
      <vt:lpstr>What level are you working at? (Some Examples)</vt:lpstr>
      <vt:lpstr>GUI-Level Regression Testing: Commodity-Level Test Automation </vt:lpstr>
      <vt:lpstr>Table of Contents</vt:lpstr>
      <vt:lpstr> A refresher on testing, from an explorer's perspective: </vt:lpstr>
      <vt:lpstr>Software testing</vt:lpstr>
      <vt:lpstr>Testing is always a search for information</vt:lpstr>
      <vt:lpstr>Test techniques A test technique is a recipe, or a model, that guides us in creating specific tests. Examples of common test techniques:</vt:lpstr>
      <vt:lpstr>Example: Domain Testing</vt:lpstr>
      <vt:lpstr>Example: Scenario testing</vt:lpstr>
      <vt:lpstr>Techniques differ in how to define a good test</vt:lpstr>
      <vt:lpstr>Differences in emphasis: Examples</vt:lpstr>
      <vt:lpstr>Testing is always done within a context</vt:lpstr>
      <vt:lpstr>Examples of context factors that  drive and constrain testing </vt:lpstr>
      <vt:lpstr>What are we really testing for?</vt:lpstr>
      <vt:lpstr>Software error (aka bug)</vt:lpstr>
      <vt:lpstr>Not every limitation of value is a bug</vt:lpstr>
      <vt:lpstr>PowerPoint Presentation</vt:lpstr>
      <vt:lpstr>Validation, Accreditation, Verification</vt:lpstr>
      <vt:lpstr>Validation, Accreditation, Verification</vt:lpstr>
      <vt:lpstr>System testing (validation)</vt:lpstr>
      <vt:lpstr>Reject the “Not My Job” definition of testing</vt:lpstr>
      <vt:lpstr>Exploratory Testing: Testing is an Adaptive, Skilled, Cognitively Complex Activity</vt:lpstr>
      <vt:lpstr>PowerPoint Presentation</vt:lpstr>
      <vt:lpstr>Some key points</vt:lpstr>
      <vt:lpstr>Exploratory software testing</vt:lpstr>
      <vt:lpstr>Some common misunderstandings...</vt:lpstr>
      <vt:lpstr>Starting Point: The need for judgment</vt:lpstr>
      <vt:lpstr>A program can fail in many ways Based on notes from Doug Hoffman </vt:lpstr>
      <vt:lpstr>The oracle problem and test automation</vt:lpstr>
      <vt:lpstr>Automated comparison is heuristic</vt:lpstr>
      <vt:lpstr>Comparison Oracles have the same problems Based on notes from Doug Hoffman</vt:lpstr>
      <vt:lpstr>Can you specify your test configuration?</vt:lpstr>
      <vt:lpstr>A program can fail in many ways</vt:lpstr>
      <vt:lpstr>Inattentional blindness Demonstration / Discussion</vt:lpstr>
      <vt:lpstr>Inattentional blindness</vt:lpstr>
      <vt:lpstr>Oracles</vt:lpstr>
      <vt:lpstr>Does font size work in Open Office? What’s your oracle? </vt:lpstr>
      <vt:lpstr>OK, so what about WordPad? </vt:lpstr>
      <vt:lpstr>Compare WordPad to Word? They look pretty similar, no?</vt:lpstr>
      <vt:lpstr>Make the comparison easier Highlighting makes relative sizes more obvious</vt:lpstr>
      <vt:lpstr>Now that we see a difference …</vt:lpstr>
      <vt:lpstr>Risk as a simplifying factor</vt:lpstr>
      <vt:lpstr>Risk as a simplifying factor</vt:lpstr>
      <vt:lpstr>So, what are we testing for?</vt:lpstr>
      <vt:lpstr>What evaluation criterion?</vt:lpstr>
      <vt:lpstr>Comparison to a heuristic predictor</vt:lpstr>
      <vt:lpstr>Billy V. Koen Definition of the Engineering Method (ASEE) </vt:lpstr>
      <vt:lpstr>Some useful oracle heuristics</vt:lpstr>
      <vt:lpstr>Exploration Using Checklists</vt:lpstr>
      <vt:lpstr>Exploration using Checklists</vt:lpstr>
      <vt:lpstr>Background</vt:lpstr>
      <vt:lpstr>Checklists ≠ Scripts</vt:lpstr>
      <vt:lpstr>What are scripts?</vt:lpstr>
      <vt:lpstr>Scripted testing</vt:lpstr>
      <vt:lpstr>Test Scripts (from the latest IEEE 829)</vt:lpstr>
      <vt:lpstr>Here’s the kind of detail you find in a script</vt:lpstr>
      <vt:lpstr>Exploratory testing: Interpreting</vt:lpstr>
      <vt:lpstr>  Why automated regression misses the mark </vt:lpstr>
      <vt:lpstr>Typical Testing Tasks</vt:lpstr>
      <vt:lpstr>Automating system-level testing tasks</vt:lpstr>
      <vt:lpstr>Other computer-assistance?</vt:lpstr>
      <vt:lpstr>Commonplace Testing Practice  in Regulated Industries</vt:lpstr>
      <vt:lpstr>Manufacturing vs Design QC</vt:lpstr>
      <vt:lpstr>PowerPoint Presentation</vt:lpstr>
      <vt:lpstr>PowerPoint Presentation</vt:lpstr>
      <vt:lpstr>PowerPoint Presentation</vt:lpstr>
      <vt:lpstr>Another key misunderstanding</vt:lpstr>
      <vt:lpstr>Another key misunderstanding (2)</vt:lpstr>
      <vt:lpstr>Another key misunderstanding (3)</vt:lpstr>
      <vt:lpstr>Manufacturing versus services</vt:lpstr>
      <vt:lpstr>What we need for design…</vt:lpstr>
      <vt:lpstr>Medical Devices</vt:lpstr>
      <vt:lpstr>Regression testing</vt:lpstr>
      <vt:lpstr>Regression testing</vt:lpstr>
      <vt:lpstr>Regression testing</vt:lpstr>
      <vt:lpstr>Cost/benefit the system regression tests</vt:lpstr>
      <vt:lpstr>Cost/benefit the system regression tests</vt:lpstr>
      <vt:lpstr>The concept of inertia</vt:lpstr>
      <vt:lpstr>Cost / benefit of system-level regression</vt:lpstr>
      <vt:lpstr>Cost / benefit of system-level regression</vt:lpstr>
      <vt:lpstr>Cost / benefit of system-level regression</vt:lpstr>
      <vt:lpstr>Procedural vs risk-focused regression</vt:lpstr>
      <vt:lpstr>  The agile alternative </vt:lpstr>
      <vt:lpstr>Important distinction</vt:lpstr>
      <vt:lpstr>Agile Development</vt:lpstr>
      <vt:lpstr>Programmer Testing:Test-driven development</vt:lpstr>
      <vt:lpstr>Test-driven development</vt:lpstr>
      <vt:lpstr>Test-driven development</vt:lpstr>
      <vt:lpstr>Unit testing can spare us from  simplistic system testing</vt:lpstr>
      <vt:lpstr>Unit testing can spare us from  simplistic system testing</vt:lpstr>
      <vt:lpstr>Unit testing can spare us from  simplistic system testing</vt:lpstr>
      <vt:lpstr>Unit testing can spare us from  simplistic system testing</vt:lpstr>
      <vt:lpstr>PowerPoint Presentation</vt:lpstr>
      <vt:lpstr>PowerPoint Presentation</vt:lpstr>
      <vt:lpstr>PowerPoint Presentation</vt:lpstr>
      <vt:lpstr>PowerPoint Presentation</vt:lpstr>
      <vt:lpstr> Investment modeling as a paradigmatic example </vt:lpstr>
      <vt:lpstr>PowerPoint Presentation</vt:lpstr>
      <vt:lpstr>PowerPoint Presentation</vt:lpstr>
      <vt:lpstr>Other individual investors rely on tools...</vt:lpstr>
      <vt:lpstr>VectorVest Strategies</vt:lpstr>
      <vt:lpstr>Strategy of the Week!</vt:lpstr>
      <vt:lpstr>PowerPoint Presentation</vt:lpstr>
      <vt:lpstr>Reports like this have been catching my attention: Goldman Sachs compensation: $1 mn per employee in sight</vt:lpstr>
      <vt:lpstr>A Critical Distinction</vt:lpstr>
      <vt:lpstr>PowerPoint Presentation</vt:lpstr>
      <vt:lpstr>PowerPoint Presentation</vt:lpstr>
      <vt:lpstr>PowerPoint Presentation</vt:lpstr>
      <vt:lpstr>VectorVest in their own words</vt:lpstr>
      <vt:lpstr>VectorVest in their own words</vt:lpstr>
      <vt:lpstr>A little research</vt:lpstr>
      <vt:lpstr>Results</vt:lpstr>
      <vt:lpstr>A Few More Results</vt:lpstr>
      <vt:lpstr>Time to think about testing</vt:lpstr>
      <vt:lpstr>Software testing</vt:lpstr>
      <vt:lpstr>Testing is always a search for information</vt:lpstr>
      <vt:lpstr>Three of the Commonplace   Information Objectives for  Investment Modeling</vt:lpstr>
      <vt:lpstr>Basic concepts</vt:lpstr>
      <vt:lpstr>Simplistic strategies</vt:lpstr>
      <vt:lpstr>Building a Model</vt:lpstr>
      <vt:lpstr>1. Start with a plausible hypothesis</vt:lpstr>
      <vt:lpstr>2. Decide what data to test it on</vt:lpstr>
      <vt:lpstr>2. Decide what data to test it on</vt:lpstr>
      <vt:lpstr>3. Get the data</vt:lpstr>
      <vt:lpstr>3. Get the data</vt:lpstr>
      <vt:lpstr>4. What's the right test?</vt:lpstr>
      <vt:lpstr>5. If the model proves itself wrong</vt:lpstr>
      <vt:lpstr>6. If the model appears right</vt:lpstr>
      <vt:lpstr>1. But maybe we get a new hypothesis</vt:lpstr>
      <vt:lpstr>Strategy</vt:lpstr>
      <vt:lpstr>Foundation of Many Strategies</vt:lpstr>
      <vt:lpstr>How do we estimate value?</vt:lpstr>
      <vt:lpstr>How do we estimate the value?</vt:lpstr>
      <vt:lpstr>What is the distribution of V?</vt:lpstr>
      <vt:lpstr>Why do we care about the distribution?</vt:lpstr>
      <vt:lpstr>Ratios of Random Variables are Badly Behaved</vt:lpstr>
      <vt:lpstr>Timing Variables</vt:lpstr>
      <vt:lpstr>Distributions of Timing Variables?</vt:lpstr>
      <vt:lpstr>Stationary Distributions</vt:lpstr>
      <vt:lpstr>Let's illustrate this with an example</vt:lpstr>
      <vt:lpstr>Royal Bank of Scotland Preferred Series T</vt:lpstr>
      <vt:lpstr>A candlestick chart for RBS/T</vt:lpstr>
      <vt:lpstr>RBS-T mean seems to vary over time (Nonstationary)</vt:lpstr>
      <vt:lpstr>and has big changes that look nonrandom (high jerk)</vt:lpstr>
      <vt:lpstr>The big drop on 8/20/09</vt:lpstr>
      <vt:lpstr>Information inequity  causes mixture distributions</vt:lpstr>
      <vt:lpstr>Here's the Mixture (RBS 9/4/09)</vt:lpstr>
      <vt:lpstr>So how do we model this?</vt:lpstr>
      <vt:lpstr>So how do we model this?</vt:lpstr>
      <vt:lpstr>Variables Available in Fidelity WealthLab:  You can find values for almost any point in time </vt:lpstr>
      <vt:lpstr>PowerPoint Presentation</vt:lpstr>
      <vt:lpstr>Even more Wealth-Lab data</vt:lpstr>
      <vt:lpstr>Random Choices</vt:lpstr>
      <vt:lpstr>Random Sampling</vt:lpstr>
      <vt:lpstr>Remember: Probabilistic Overload</vt:lpstr>
      <vt:lpstr>False Positives</vt:lpstr>
      <vt:lpstr>Screening for predictive quality</vt:lpstr>
      <vt:lpstr>The investment example</vt:lpstr>
      <vt:lpstr>Investment example</vt:lpstr>
      <vt:lpstr>Now, Back to Automation</vt:lpstr>
      <vt:lpstr> Long sequence regression </vt:lpstr>
      <vt:lpstr>A second case study: Long-sequence regression</vt:lpstr>
      <vt:lpstr>A second case study: Long-sequence regression</vt:lpstr>
      <vt:lpstr>Long-sequence regression testing</vt:lpstr>
      <vt:lpstr>Long-sequence regression testing</vt:lpstr>
      <vt:lpstr>  State models as a vehicle for long-sequence testing </vt:lpstr>
      <vt:lpstr>Function equivalence testing</vt:lpstr>
      <vt:lpstr>Function Equivalence Testing</vt:lpstr>
      <vt:lpstr>It's a life-critical system...</vt:lpstr>
      <vt:lpstr>This tests for equivalence of functions,  but it is less exhaustive than it looks</vt:lpstr>
      <vt:lpstr>Can you specify your test configuration?</vt:lpstr>
      <vt:lpstr>Another example of function equivalence testing</vt:lpstr>
      <vt:lpstr>   The Telenova simulator: probes as a vehicle for discovery</vt:lpstr>
      <vt:lpstr>The Telenova Station Set</vt:lpstr>
      <vt:lpstr>The Telenova stack failure</vt:lpstr>
      <vt:lpstr>Stack Failure</vt:lpstr>
      <vt:lpstr>The Telenova stack Failure -- A bug that triggered high-volume simulation</vt:lpstr>
      <vt:lpstr>The Telenova stack failure:  A simplified state diagram showing the bug</vt:lpstr>
      <vt:lpstr>PowerPoint Presentation</vt:lpstr>
      <vt:lpstr>Telenova stack failure</vt:lpstr>
      <vt:lpstr>Simulator with probes</vt:lpstr>
      <vt:lpstr>Simulator with probes</vt:lpstr>
      <vt:lpstr>Telenova stack failure</vt:lpstr>
      <vt:lpstr>  Generalizing to an architecture </vt:lpstr>
      <vt:lpstr>The Tasks of Test Automation</vt:lpstr>
      <vt:lpstr>Theory of Error</vt:lpstr>
      <vt:lpstr>Theory of Error: Function Equivalence Testing</vt:lpstr>
      <vt:lpstr>Theory of Error: LSRT, Telenova</vt:lpstr>
      <vt:lpstr>Theory of Error</vt:lpstr>
      <vt:lpstr>The Tasks of Test Automation</vt:lpstr>
      <vt:lpstr>Input data How will we select &amp; generate input &amp; and conditions?</vt:lpstr>
      <vt:lpstr>Sequential dependence: Should tests be independent?  If not, what  info should  persist or drive sequence from test N to N+1?</vt:lpstr>
      <vt:lpstr>Execution: How well are test suites run,  especially in event of individual test failures?</vt:lpstr>
      <vt:lpstr>Output data: Observe which outputs &amp; what dimensions of them? </vt:lpstr>
      <vt:lpstr>Comparison data: IF detection is via comparison to oracle data,  where do we get the data?</vt:lpstr>
      <vt:lpstr>Detection What heuristics/rules tell us there might be a problem?</vt:lpstr>
      <vt:lpstr>Evaluation: How do we decide whether X is a problem or not?</vt:lpstr>
      <vt:lpstr>Troubleshooting support Failure triggers what further data collection?</vt:lpstr>
      <vt:lpstr>Notification How/when is failure reported? </vt:lpstr>
      <vt:lpstr>Retention In general, what data do we keep?</vt:lpstr>
      <vt:lpstr>Maintenance  How are tests / suites updated / replaced?</vt:lpstr>
      <vt:lpstr>Relevant contexts:  Under what circumstances is this approach relevant/desirable?</vt:lpstr>
      <vt:lpstr>More examples </vt:lpstr>
      <vt:lpstr>Ten Examples of High Volume Automated Tests</vt:lpstr>
      <vt:lpstr>  Summary &amp; conclusions </vt:lpstr>
      <vt:lpstr>Closing Thoughts</vt:lpstr>
      <vt:lpstr>References</vt:lpstr>
    </vt:vector>
  </TitlesOfParts>
  <Company>Florida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Cem Kaner</dc:creator>
  <cp:lastModifiedBy>cemkaner</cp:lastModifiedBy>
  <cp:revision>45</cp:revision>
  <dcterms:created xsi:type="dcterms:W3CDTF">2009-08-17T02:36:13Z</dcterms:created>
  <dcterms:modified xsi:type="dcterms:W3CDTF">2013-01-13T22:19:18Z</dcterms:modified>
</cp:coreProperties>
</file>